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sldIdLst>
    <p:sldId id="256" r:id="rId5"/>
    <p:sldId id="264" r:id="rId6"/>
    <p:sldId id="265" r:id="rId7"/>
    <p:sldId id="268" r:id="rId8"/>
    <p:sldId id="269" r:id="rId9"/>
    <p:sldId id="270" r:id="rId10"/>
    <p:sldId id="271" r:id="rId11"/>
    <p:sldId id="267" r:id="rId12"/>
    <p:sldId id="266" r:id="rId13"/>
    <p:sldId id="272" r:id="rId14"/>
    <p:sldId id="260" r:id="rId15"/>
    <p:sldId id="257" r:id="rId16"/>
    <p:sldId id="261" r:id="rId17"/>
    <p:sldId id="262"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1" d="100"/>
          <a:sy n="111"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F27F78A-474B-423D-8EB9-C47C77600A8F}"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D0217-7FA0-4213-8ECC-8A20CEE1511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93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7F78A-474B-423D-8EB9-C47C77600A8F}"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354853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7F78A-474B-423D-8EB9-C47C77600A8F}"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D0217-7FA0-4213-8ECC-8A20CEE1511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7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7F78A-474B-423D-8EB9-C47C77600A8F}"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168036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7F78A-474B-423D-8EB9-C47C77600A8F}"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D0217-7FA0-4213-8ECC-8A20CEE1511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5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7F78A-474B-423D-8EB9-C47C77600A8F}"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38297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7F78A-474B-423D-8EB9-C47C77600A8F}"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26825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7F78A-474B-423D-8EB9-C47C77600A8F}"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41701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7F78A-474B-423D-8EB9-C47C77600A8F}"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357255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7F78A-474B-423D-8EB9-C47C77600A8F}"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D0217-7FA0-4213-8ECC-8A20CEE1511B}" type="slidenum">
              <a:rPr lang="en-US" smtClean="0"/>
              <a:t>‹#›</a:t>
            </a:fld>
            <a:endParaRPr lang="en-US"/>
          </a:p>
        </p:txBody>
      </p:sp>
    </p:spTree>
    <p:extLst>
      <p:ext uri="{BB962C8B-B14F-4D97-AF65-F5344CB8AC3E}">
        <p14:creationId xmlns:p14="http://schemas.microsoft.com/office/powerpoint/2010/main" val="156039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27F78A-474B-423D-8EB9-C47C77600A8F}"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D0217-7FA0-4213-8ECC-8A20CEE1511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29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27F78A-474B-423D-8EB9-C47C77600A8F}" type="datetimeFigureOut">
              <a:rPr lang="en-US" smtClean="0"/>
              <a:t>5/27/2021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AD0217-7FA0-4213-8ECC-8A20CEE1511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459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266-302C-40FD-A7E9-19B3EB80DB0B}"/>
              </a:ext>
            </a:extLst>
          </p:cNvPr>
          <p:cNvSpPr>
            <a:spLocks noGrp="1"/>
          </p:cNvSpPr>
          <p:nvPr>
            <p:ph type="ctrTitle"/>
          </p:nvPr>
        </p:nvSpPr>
        <p:spPr/>
        <p:txBody>
          <a:bodyPr/>
          <a:lstStyle/>
          <a:p>
            <a:r>
              <a:rPr lang="en-US" dirty="0" err="1"/>
              <a:t>DevXref</a:t>
            </a:r>
            <a:r>
              <a:rPr lang="en-US" dirty="0"/>
              <a:t> Work Flow</a:t>
            </a:r>
          </a:p>
        </p:txBody>
      </p:sp>
      <p:sp>
        <p:nvSpPr>
          <p:cNvPr id="3" name="Subtitle 2">
            <a:extLst>
              <a:ext uri="{FF2B5EF4-FFF2-40B4-BE49-F238E27FC236}">
                <a16:creationId xmlns:a16="http://schemas.microsoft.com/office/drawing/2014/main" id="{A146EC9B-D272-4671-BB4C-65325A6853C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1044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C1B-46DA-47F2-AA92-9E157F1DA195}"/>
              </a:ext>
            </a:extLst>
          </p:cNvPr>
          <p:cNvSpPr>
            <a:spLocks noGrp="1"/>
          </p:cNvSpPr>
          <p:nvPr>
            <p:ph type="title"/>
          </p:nvPr>
        </p:nvSpPr>
        <p:spPr/>
        <p:txBody>
          <a:bodyPr/>
          <a:lstStyle/>
          <a:p>
            <a:r>
              <a:rPr lang="en-US" dirty="0"/>
              <a:t>Ems device to </a:t>
            </a:r>
            <a:r>
              <a:rPr lang="en-US" dirty="0" err="1"/>
              <a:t>scada</a:t>
            </a:r>
            <a:r>
              <a:rPr lang="en-US" dirty="0"/>
              <a:t> mapping</a:t>
            </a:r>
          </a:p>
        </p:txBody>
      </p:sp>
      <p:graphicFrame>
        <p:nvGraphicFramePr>
          <p:cNvPr id="6" name="Content Placeholder 5">
            <a:extLst>
              <a:ext uri="{FF2B5EF4-FFF2-40B4-BE49-F238E27FC236}">
                <a16:creationId xmlns:a16="http://schemas.microsoft.com/office/drawing/2014/main" id="{C7F04AD4-74CE-4F99-A3E4-1B4D7A9F8988}"/>
              </a:ext>
            </a:extLst>
          </p:cNvPr>
          <p:cNvGraphicFramePr>
            <a:graphicFrameLocks noGrp="1"/>
          </p:cNvGraphicFramePr>
          <p:nvPr>
            <p:ph idx="1"/>
            <p:extLst>
              <p:ext uri="{D42A27DB-BD31-4B8C-83A1-F6EECF244321}">
                <p14:modId xmlns:p14="http://schemas.microsoft.com/office/powerpoint/2010/main" val="4120266356"/>
              </p:ext>
            </p:extLst>
          </p:nvPr>
        </p:nvGraphicFramePr>
        <p:xfrm>
          <a:off x="1023938" y="2553230"/>
          <a:ext cx="9720262" cy="1107372"/>
        </p:xfrm>
        <a:graphic>
          <a:graphicData uri="http://schemas.openxmlformats.org/drawingml/2006/table">
            <a:tbl>
              <a:tblPr>
                <a:tableStyleId>{5C22544A-7EE6-4342-B048-85BDC9FD1C3A}</a:tableStyleId>
              </a:tblPr>
              <a:tblGrid>
                <a:gridCol w="2091702">
                  <a:extLst>
                    <a:ext uri="{9D8B030D-6E8A-4147-A177-3AD203B41FA5}">
                      <a16:colId xmlns:a16="http://schemas.microsoft.com/office/drawing/2014/main" val="203327810"/>
                    </a:ext>
                  </a:extLst>
                </a:gridCol>
                <a:gridCol w="7628560">
                  <a:extLst>
                    <a:ext uri="{9D8B030D-6E8A-4147-A177-3AD203B41FA5}">
                      <a16:colId xmlns:a16="http://schemas.microsoft.com/office/drawing/2014/main" val="4222465417"/>
                    </a:ext>
                  </a:extLst>
                </a:gridCol>
              </a:tblGrid>
              <a:tr h="184562">
                <a:tc>
                  <a:txBody>
                    <a:bodyPr/>
                    <a:lstStyle/>
                    <a:p>
                      <a:pPr algn="l" fontAlgn="b"/>
                      <a:r>
                        <a:rPr lang="en-US" sz="1100" u="none" strike="noStrike">
                          <a:effectLst/>
                        </a:rPr>
                        <a:t>Device</a:t>
                      </a:r>
                      <a:endParaRPr lang="en-US" sz="1100" b="1"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en-US" sz="1100" u="none" strike="noStrike" dirty="0">
                          <a:effectLst/>
                        </a:rPr>
                        <a:t>Associated SCADA</a:t>
                      </a:r>
                      <a:endParaRPr lang="en-US" sz="1100" b="1" i="0" u="none" strike="noStrike" dirty="0">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2094985596"/>
                  </a:ext>
                </a:extLst>
              </a:tr>
              <a:tr h="184562">
                <a:tc>
                  <a:txBody>
                    <a:bodyPr/>
                    <a:lstStyle/>
                    <a:p>
                      <a:pPr algn="l" fontAlgn="b"/>
                      <a:r>
                        <a:rPr lang="en-US" sz="1100" u="none" strike="noStrike">
                          <a:effectLst/>
                        </a:rPr>
                        <a:t>EMS Switch</a:t>
                      </a:r>
                      <a:endParaRPr lang="en-US" sz="1100" b="0"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en-US" sz="1100" u="none" strike="noStrike" dirty="0">
                          <a:effectLst/>
                        </a:rPr>
                        <a:t>Switch Status</a:t>
                      </a:r>
                      <a:endParaRPr lang="en-US" sz="1100" b="0" i="0" u="none" strike="noStrike" dirty="0">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2493241187"/>
                  </a:ext>
                </a:extLst>
              </a:tr>
              <a:tr h="184562">
                <a:tc>
                  <a:txBody>
                    <a:bodyPr/>
                    <a:lstStyle/>
                    <a:p>
                      <a:pPr algn="l" fontAlgn="b"/>
                      <a:r>
                        <a:rPr lang="en-US" sz="1100" u="none" strike="noStrike">
                          <a:effectLst/>
                        </a:rPr>
                        <a:t>EMS CB</a:t>
                      </a:r>
                      <a:endParaRPr lang="en-US" sz="1100" b="0"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en-US" sz="1100" u="none" strike="noStrike">
                          <a:effectLst/>
                        </a:rPr>
                        <a:t>Switch Status, MW, MVAR, IA, IB, IC, REC, GND RLY, TRGT G, TRGT A, TRGT B, TRGT C, TRGT PH</a:t>
                      </a:r>
                      <a:endParaRPr lang="en-US" sz="1100" b="0" i="0" u="none" strike="noStrike">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2245653286"/>
                  </a:ext>
                </a:extLst>
              </a:tr>
              <a:tr h="184562">
                <a:tc>
                  <a:txBody>
                    <a:bodyPr/>
                    <a:lstStyle/>
                    <a:p>
                      <a:pPr algn="l" fontAlgn="b"/>
                      <a:r>
                        <a:rPr lang="en-US" sz="1100" u="none" strike="noStrike">
                          <a:effectLst/>
                        </a:rPr>
                        <a:t>EMS CAP</a:t>
                      </a:r>
                      <a:endParaRPr lang="en-US" sz="1100" b="0"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pt-BR" sz="1100" u="none" strike="noStrike">
                          <a:effectLst/>
                        </a:rPr>
                        <a:t>MVAR, IA, IB, IC, VOLTAGE</a:t>
                      </a:r>
                      <a:endParaRPr lang="pt-BR" sz="1100" b="0" i="0" u="none" strike="noStrike">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3656443514"/>
                  </a:ext>
                </a:extLst>
              </a:tr>
              <a:tr h="184562">
                <a:tc>
                  <a:txBody>
                    <a:bodyPr/>
                    <a:lstStyle/>
                    <a:p>
                      <a:pPr algn="l" fontAlgn="b"/>
                      <a:r>
                        <a:rPr lang="en-US" sz="1100" u="none" strike="noStrike">
                          <a:effectLst/>
                        </a:rPr>
                        <a:t>EMS Transformer</a:t>
                      </a:r>
                      <a:endParaRPr lang="en-US" sz="1100" b="0"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en-US" sz="1100" u="none" strike="noStrike">
                          <a:effectLst/>
                        </a:rPr>
                        <a:t>MW, MVAR, IA, IB, IC, VOLTAGE AB/BC/CA</a:t>
                      </a:r>
                      <a:endParaRPr lang="en-US" sz="1100" b="0" i="0" u="none" strike="noStrike">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975892527"/>
                  </a:ext>
                </a:extLst>
              </a:tr>
              <a:tr h="184562">
                <a:tc>
                  <a:txBody>
                    <a:bodyPr/>
                    <a:lstStyle/>
                    <a:p>
                      <a:pPr algn="l" fontAlgn="b"/>
                      <a:r>
                        <a:rPr lang="en-US" sz="1100" u="none" strike="noStrike">
                          <a:effectLst/>
                        </a:rPr>
                        <a:t>EMS SRD (Parallel Transformer)</a:t>
                      </a:r>
                      <a:endParaRPr lang="en-US" sz="1100" b="0" i="0" u="none" strike="noStrike">
                        <a:solidFill>
                          <a:srgbClr val="000000"/>
                        </a:solidFill>
                        <a:effectLst/>
                        <a:latin typeface="Calibri" panose="020F0502020204030204" pitchFamily="34" charset="0"/>
                      </a:endParaRPr>
                    </a:p>
                  </a:txBody>
                  <a:tcPr marL="9228" marR="9228" marT="9228" marB="0" anchor="b"/>
                </a:tc>
                <a:tc>
                  <a:txBody>
                    <a:bodyPr/>
                    <a:lstStyle/>
                    <a:p>
                      <a:pPr algn="l" fontAlgn="b"/>
                      <a:r>
                        <a:rPr lang="en-US" sz="1100" u="none" strike="noStrike" dirty="0">
                          <a:effectLst/>
                        </a:rPr>
                        <a:t>MW, MVAR, IA, IB, IC, VOLTAGE AB/BC/CA</a:t>
                      </a:r>
                      <a:endParaRPr lang="en-US" sz="1100" b="0" i="0" u="none" strike="noStrike" dirty="0">
                        <a:solidFill>
                          <a:srgbClr val="000000"/>
                        </a:solidFill>
                        <a:effectLst/>
                        <a:latin typeface="Calibri" panose="020F0502020204030204" pitchFamily="34" charset="0"/>
                      </a:endParaRPr>
                    </a:p>
                  </a:txBody>
                  <a:tcPr marL="9228" marR="9228" marT="9228" marB="0" anchor="b"/>
                </a:tc>
                <a:extLst>
                  <a:ext uri="{0D108BD9-81ED-4DB2-BD59-A6C34878D82A}">
                    <a16:rowId xmlns:a16="http://schemas.microsoft.com/office/drawing/2014/main" val="4278675809"/>
                  </a:ext>
                </a:extLst>
              </a:tr>
            </a:tbl>
          </a:graphicData>
        </a:graphic>
      </p:graphicFrame>
    </p:spTree>
    <p:extLst>
      <p:ext uri="{BB962C8B-B14F-4D97-AF65-F5344CB8AC3E}">
        <p14:creationId xmlns:p14="http://schemas.microsoft.com/office/powerpoint/2010/main" val="305925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AB1B-112B-4092-BEDA-72284B1E828C}"/>
              </a:ext>
            </a:extLst>
          </p:cNvPr>
          <p:cNvSpPr>
            <a:spLocks noGrp="1"/>
          </p:cNvSpPr>
          <p:nvPr>
            <p:ph type="title"/>
          </p:nvPr>
        </p:nvSpPr>
        <p:spPr/>
        <p:txBody>
          <a:bodyPr/>
          <a:lstStyle/>
          <a:p>
            <a:r>
              <a:rPr lang="en-US" dirty="0"/>
              <a:t>Back filling</a:t>
            </a:r>
          </a:p>
        </p:txBody>
      </p:sp>
      <p:sp>
        <p:nvSpPr>
          <p:cNvPr id="3" name="Content Placeholder 2">
            <a:extLst>
              <a:ext uri="{FF2B5EF4-FFF2-40B4-BE49-F238E27FC236}">
                <a16:creationId xmlns:a16="http://schemas.microsoft.com/office/drawing/2014/main" id="{331F6B93-0977-4707-BF3C-8E4D567064C6}"/>
              </a:ext>
            </a:extLst>
          </p:cNvPr>
          <p:cNvSpPr>
            <a:spLocks noGrp="1"/>
          </p:cNvSpPr>
          <p:nvPr>
            <p:ph idx="1"/>
          </p:nvPr>
        </p:nvSpPr>
        <p:spPr/>
        <p:txBody>
          <a:bodyPr/>
          <a:lstStyle/>
          <a:p>
            <a:r>
              <a:rPr lang="en-US" dirty="0"/>
              <a:t>An excel tool can be used to generate </a:t>
            </a:r>
            <a:r>
              <a:rPr lang="en-US" dirty="0" err="1"/>
              <a:t>DevXref_Devices</a:t>
            </a:r>
            <a:r>
              <a:rPr lang="en-US" dirty="0"/>
              <a:t> batch files</a:t>
            </a:r>
          </a:p>
          <a:p>
            <a:endParaRPr lang="en-US" dirty="0"/>
          </a:p>
        </p:txBody>
      </p:sp>
    </p:spTree>
    <p:extLst>
      <p:ext uri="{BB962C8B-B14F-4D97-AF65-F5344CB8AC3E}">
        <p14:creationId xmlns:p14="http://schemas.microsoft.com/office/powerpoint/2010/main" val="424963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D508CE-B10F-44AD-BB2A-F2FFB04E072C}"/>
              </a:ext>
            </a:extLst>
          </p:cNvPr>
          <p:cNvSpPr/>
          <p:nvPr/>
        </p:nvSpPr>
        <p:spPr>
          <a:xfrm>
            <a:off x="1328467" y="1000664"/>
            <a:ext cx="2803585"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 SUBSTATION DATA</a:t>
            </a:r>
          </a:p>
        </p:txBody>
      </p:sp>
      <p:sp>
        <p:nvSpPr>
          <p:cNvPr id="5" name="Rectangle 4">
            <a:extLst>
              <a:ext uri="{FF2B5EF4-FFF2-40B4-BE49-F238E27FC236}">
                <a16:creationId xmlns:a16="http://schemas.microsoft.com/office/drawing/2014/main" id="{850AFB14-A654-442E-BABA-9EF4DEA37C07}"/>
              </a:ext>
            </a:extLst>
          </p:cNvPr>
          <p:cNvSpPr/>
          <p:nvPr/>
        </p:nvSpPr>
        <p:spPr>
          <a:xfrm>
            <a:off x="5160034" y="2665560"/>
            <a:ext cx="2357886"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DEVX</a:t>
            </a:r>
          </a:p>
        </p:txBody>
      </p:sp>
      <p:sp>
        <p:nvSpPr>
          <p:cNvPr id="6" name="Rectangle 5">
            <a:extLst>
              <a:ext uri="{FF2B5EF4-FFF2-40B4-BE49-F238E27FC236}">
                <a16:creationId xmlns:a16="http://schemas.microsoft.com/office/drawing/2014/main" id="{2029C8A7-CC37-4F60-BA31-134C3F8B6F34}"/>
              </a:ext>
            </a:extLst>
          </p:cNvPr>
          <p:cNvSpPr/>
          <p:nvPr/>
        </p:nvSpPr>
        <p:spPr>
          <a:xfrm>
            <a:off x="1315526" y="2665561"/>
            <a:ext cx="2816526" cy="10524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Excel Automation Tool</a:t>
            </a:r>
          </a:p>
        </p:txBody>
      </p:sp>
      <p:sp>
        <p:nvSpPr>
          <p:cNvPr id="7" name="Rectangle 6">
            <a:extLst>
              <a:ext uri="{FF2B5EF4-FFF2-40B4-BE49-F238E27FC236}">
                <a16:creationId xmlns:a16="http://schemas.microsoft.com/office/drawing/2014/main" id="{6B1355FC-E4D5-4EE8-906F-DB33A9930FAB}"/>
              </a:ext>
            </a:extLst>
          </p:cNvPr>
          <p:cNvSpPr/>
          <p:nvPr/>
        </p:nvSpPr>
        <p:spPr>
          <a:xfrm>
            <a:off x="8847827" y="4481423"/>
            <a:ext cx="1414732"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ADMS</a:t>
            </a:r>
          </a:p>
        </p:txBody>
      </p:sp>
      <p:sp>
        <p:nvSpPr>
          <p:cNvPr id="8" name="Rectangle 7">
            <a:extLst>
              <a:ext uri="{FF2B5EF4-FFF2-40B4-BE49-F238E27FC236}">
                <a16:creationId xmlns:a16="http://schemas.microsoft.com/office/drawing/2014/main" id="{CC89075E-B9A2-4103-B43B-06AB7A9FCD7A}"/>
              </a:ext>
            </a:extLst>
          </p:cNvPr>
          <p:cNvSpPr/>
          <p:nvPr/>
        </p:nvSpPr>
        <p:spPr>
          <a:xfrm>
            <a:off x="8847827" y="2665560"/>
            <a:ext cx="1414732"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cxnSp>
        <p:nvCxnSpPr>
          <p:cNvPr id="10" name="Straight Arrow Connector 9">
            <a:extLst>
              <a:ext uri="{FF2B5EF4-FFF2-40B4-BE49-F238E27FC236}">
                <a16:creationId xmlns:a16="http://schemas.microsoft.com/office/drawing/2014/main" id="{5452D879-AF05-4FCB-A14E-C8A32BD7C5C2}"/>
              </a:ext>
            </a:extLst>
          </p:cNvPr>
          <p:cNvCxnSpPr>
            <a:stCxn id="4" idx="2"/>
            <a:endCxn id="6" idx="0"/>
          </p:cNvCxnSpPr>
          <p:nvPr/>
        </p:nvCxnSpPr>
        <p:spPr>
          <a:xfrm flipH="1">
            <a:off x="2723789" y="2053087"/>
            <a:ext cx="6471" cy="612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0B99CD-DCCE-461F-BB04-809581C024C4}"/>
              </a:ext>
            </a:extLst>
          </p:cNvPr>
          <p:cNvCxnSpPr>
            <a:stCxn id="6" idx="3"/>
            <a:endCxn id="5" idx="1"/>
          </p:cNvCxnSpPr>
          <p:nvPr/>
        </p:nvCxnSpPr>
        <p:spPr>
          <a:xfrm flipV="1">
            <a:off x="4132052" y="3191772"/>
            <a:ext cx="10279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56DEFB-A04E-4283-B4D4-1165BE0504EC}"/>
              </a:ext>
            </a:extLst>
          </p:cNvPr>
          <p:cNvCxnSpPr>
            <a:stCxn id="5" idx="3"/>
            <a:endCxn id="8" idx="1"/>
          </p:cNvCxnSpPr>
          <p:nvPr/>
        </p:nvCxnSpPr>
        <p:spPr>
          <a:xfrm>
            <a:off x="7517920" y="3191772"/>
            <a:ext cx="1329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97569E-0375-4F1A-9B36-F8C24A0D7040}"/>
              </a:ext>
            </a:extLst>
          </p:cNvPr>
          <p:cNvCxnSpPr>
            <a:stCxn id="8" idx="2"/>
            <a:endCxn id="7" idx="0"/>
          </p:cNvCxnSpPr>
          <p:nvPr/>
        </p:nvCxnSpPr>
        <p:spPr>
          <a:xfrm>
            <a:off x="9555193" y="3717983"/>
            <a:ext cx="0" cy="76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E44524-3EA7-451B-9406-372E62481235}"/>
              </a:ext>
            </a:extLst>
          </p:cNvPr>
          <p:cNvSpPr txBox="1"/>
          <p:nvPr/>
        </p:nvSpPr>
        <p:spPr>
          <a:xfrm>
            <a:off x="9670212" y="3776537"/>
            <a:ext cx="1414730" cy="646331"/>
          </a:xfrm>
          <a:prstGeom prst="rect">
            <a:avLst/>
          </a:prstGeom>
          <a:noFill/>
        </p:spPr>
        <p:txBody>
          <a:bodyPr wrap="square" rtlCol="0">
            <a:spAutoFit/>
          </a:bodyPr>
          <a:lstStyle/>
          <a:p>
            <a:r>
              <a:rPr lang="en-US" dirty="0"/>
              <a:t>Data transfer tool</a:t>
            </a:r>
          </a:p>
        </p:txBody>
      </p:sp>
    </p:spTree>
    <p:extLst>
      <p:ext uri="{BB962C8B-B14F-4D97-AF65-F5344CB8AC3E}">
        <p14:creationId xmlns:p14="http://schemas.microsoft.com/office/powerpoint/2010/main" val="357347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5B4-78DD-4141-8E4D-45F2AAB1E5C7}"/>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5FB61D2-64FD-4889-89B4-20A1A5E22E7B}"/>
              </a:ext>
            </a:extLst>
          </p:cNvPr>
          <p:cNvSpPr>
            <a:spLocks noGrp="1"/>
          </p:cNvSpPr>
          <p:nvPr>
            <p:ph idx="1"/>
          </p:nvPr>
        </p:nvSpPr>
        <p:spPr/>
        <p:txBody>
          <a:bodyPr/>
          <a:lstStyle/>
          <a:p>
            <a:r>
              <a:rPr lang="en-US" dirty="0"/>
              <a:t>Point list is provided by hardware group</a:t>
            </a:r>
          </a:p>
          <a:p>
            <a:r>
              <a:rPr lang="en-US" dirty="0"/>
              <a:t>While points are added into EMS, </a:t>
            </a:r>
            <a:r>
              <a:rPr lang="en-US" dirty="0" err="1"/>
              <a:t>DevXref_Devices</a:t>
            </a:r>
            <a:r>
              <a:rPr lang="en-US" dirty="0"/>
              <a:t> are concurrently created as well.</a:t>
            </a:r>
          </a:p>
          <a:p>
            <a:r>
              <a:rPr lang="en-US" dirty="0"/>
              <a:t>Automation tool will probably have to be created to supplement this process</a:t>
            </a:r>
          </a:p>
          <a:p>
            <a:endParaRPr lang="en-US" dirty="0"/>
          </a:p>
        </p:txBody>
      </p:sp>
    </p:spTree>
    <p:extLst>
      <p:ext uri="{BB962C8B-B14F-4D97-AF65-F5344CB8AC3E}">
        <p14:creationId xmlns:p14="http://schemas.microsoft.com/office/powerpoint/2010/main" val="112878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B54A-824A-43FF-A50E-1F4F0A5FBC05}"/>
              </a:ext>
            </a:extLst>
          </p:cNvPr>
          <p:cNvSpPr>
            <a:spLocks noGrp="1"/>
          </p:cNvSpPr>
          <p:nvPr>
            <p:ph type="title"/>
          </p:nvPr>
        </p:nvSpPr>
        <p:spPr/>
        <p:txBody>
          <a:bodyPr/>
          <a:lstStyle/>
          <a:p>
            <a:r>
              <a:rPr lang="en-US" dirty="0"/>
              <a:t>Alternative</a:t>
            </a:r>
          </a:p>
        </p:txBody>
      </p:sp>
      <p:sp>
        <p:nvSpPr>
          <p:cNvPr id="3" name="Content Placeholder 2">
            <a:extLst>
              <a:ext uri="{FF2B5EF4-FFF2-40B4-BE49-F238E27FC236}">
                <a16:creationId xmlns:a16="http://schemas.microsoft.com/office/drawing/2014/main" id="{AAD7B578-D9BE-4749-B403-C03E34AF9992}"/>
              </a:ext>
            </a:extLst>
          </p:cNvPr>
          <p:cNvSpPr>
            <a:spLocks noGrp="1"/>
          </p:cNvSpPr>
          <p:nvPr>
            <p:ph idx="1"/>
          </p:nvPr>
        </p:nvSpPr>
        <p:spPr/>
        <p:txBody>
          <a:bodyPr/>
          <a:lstStyle/>
          <a:p>
            <a:r>
              <a:rPr lang="en-US" dirty="0"/>
              <a:t>Point list is provided</a:t>
            </a:r>
          </a:p>
          <a:p>
            <a:r>
              <a:rPr lang="en-US" dirty="0"/>
              <a:t>Points created</a:t>
            </a:r>
          </a:p>
          <a:p>
            <a:r>
              <a:rPr lang="en-US" dirty="0"/>
              <a:t>EMS Adv Apps team create substation model</a:t>
            </a:r>
          </a:p>
          <a:p>
            <a:r>
              <a:rPr lang="en-US" dirty="0"/>
              <a:t>Excel tool is used to pull the substation and create </a:t>
            </a:r>
            <a:r>
              <a:rPr lang="en-US" dirty="0" err="1"/>
              <a:t>DevX</a:t>
            </a:r>
            <a:r>
              <a:rPr lang="en-US" dirty="0"/>
              <a:t> based on substation. </a:t>
            </a:r>
          </a:p>
        </p:txBody>
      </p:sp>
    </p:spTree>
    <p:extLst>
      <p:ext uri="{BB962C8B-B14F-4D97-AF65-F5344CB8AC3E}">
        <p14:creationId xmlns:p14="http://schemas.microsoft.com/office/powerpoint/2010/main" val="1316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D508CE-B10F-44AD-BB2A-F2FFB04E072C}"/>
              </a:ext>
            </a:extLst>
          </p:cNvPr>
          <p:cNvSpPr/>
          <p:nvPr/>
        </p:nvSpPr>
        <p:spPr>
          <a:xfrm>
            <a:off x="1147313" y="1000663"/>
            <a:ext cx="2803585"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 List</a:t>
            </a:r>
          </a:p>
        </p:txBody>
      </p:sp>
      <p:sp>
        <p:nvSpPr>
          <p:cNvPr id="5" name="Rectangle 4">
            <a:extLst>
              <a:ext uri="{FF2B5EF4-FFF2-40B4-BE49-F238E27FC236}">
                <a16:creationId xmlns:a16="http://schemas.microsoft.com/office/drawing/2014/main" id="{850AFB14-A654-442E-BABA-9EF4DEA37C07}"/>
              </a:ext>
            </a:extLst>
          </p:cNvPr>
          <p:cNvSpPr/>
          <p:nvPr/>
        </p:nvSpPr>
        <p:spPr>
          <a:xfrm>
            <a:off x="1147312" y="4179497"/>
            <a:ext cx="2803585"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DEVX</a:t>
            </a:r>
          </a:p>
        </p:txBody>
      </p:sp>
      <p:sp>
        <p:nvSpPr>
          <p:cNvPr id="7" name="Rectangle 6">
            <a:extLst>
              <a:ext uri="{FF2B5EF4-FFF2-40B4-BE49-F238E27FC236}">
                <a16:creationId xmlns:a16="http://schemas.microsoft.com/office/drawing/2014/main" id="{6B1355FC-E4D5-4EE8-906F-DB33A9930FAB}"/>
              </a:ext>
            </a:extLst>
          </p:cNvPr>
          <p:cNvSpPr/>
          <p:nvPr/>
        </p:nvSpPr>
        <p:spPr>
          <a:xfrm>
            <a:off x="8847827" y="4481423"/>
            <a:ext cx="1414732"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ADMS</a:t>
            </a:r>
          </a:p>
        </p:txBody>
      </p:sp>
      <p:sp>
        <p:nvSpPr>
          <p:cNvPr id="8" name="Rectangle 7">
            <a:extLst>
              <a:ext uri="{FF2B5EF4-FFF2-40B4-BE49-F238E27FC236}">
                <a16:creationId xmlns:a16="http://schemas.microsoft.com/office/drawing/2014/main" id="{CC89075E-B9A2-4103-B43B-06AB7A9FCD7A}"/>
              </a:ext>
            </a:extLst>
          </p:cNvPr>
          <p:cNvSpPr/>
          <p:nvPr/>
        </p:nvSpPr>
        <p:spPr>
          <a:xfrm>
            <a:off x="8847827" y="1000663"/>
            <a:ext cx="1414732"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sp>
        <p:nvSpPr>
          <p:cNvPr id="9" name="Rectangle 8">
            <a:extLst>
              <a:ext uri="{FF2B5EF4-FFF2-40B4-BE49-F238E27FC236}">
                <a16:creationId xmlns:a16="http://schemas.microsoft.com/office/drawing/2014/main" id="{59E6B0BA-5519-4248-BCB2-00CC1FD8C13B}"/>
              </a:ext>
            </a:extLst>
          </p:cNvPr>
          <p:cNvSpPr/>
          <p:nvPr/>
        </p:nvSpPr>
        <p:spPr>
          <a:xfrm>
            <a:off x="1147311" y="2678503"/>
            <a:ext cx="2803585" cy="10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a:t>
            </a:r>
          </a:p>
        </p:txBody>
      </p:sp>
      <p:cxnSp>
        <p:nvCxnSpPr>
          <p:cNvPr id="3" name="Straight Arrow Connector 2">
            <a:extLst>
              <a:ext uri="{FF2B5EF4-FFF2-40B4-BE49-F238E27FC236}">
                <a16:creationId xmlns:a16="http://schemas.microsoft.com/office/drawing/2014/main" id="{F40A626B-6738-4CA0-A1C8-33E805195F8A}"/>
              </a:ext>
            </a:extLst>
          </p:cNvPr>
          <p:cNvCxnSpPr>
            <a:stCxn id="4" idx="2"/>
            <a:endCxn id="9" idx="0"/>
          </p:cNvCxnSpPr>
          <p:nvPr/>
        </p:nvCxnSpPr>
        <p:spPr>
          <a:xfrm flipH="1">
            <a:off x="2549104" y="2053086"/>
            <a:ext cx="2" cy="62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BFDFFC-454D-4998-8380-EF7B221034E4}"/>
              </a:ext>
            </a:extLst>
          </p:cNvPr>
          <p:cNvCxnSpPr>
            <a:stCxn id="9" idx="2"/>
            <a:endCxn id="5" idx="0"/>
          </p:cNvCxnSpPr>
          <p:nvPr/>
        </p:nvCxnSpPr>
        <p:spPr>
          <a:xfrm>
            <a:off x="2549104" y="3730926"/>
            <a:ext cx="1" cy="44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BDC851-8371-4750-89D3-5A3722E377E7}"/>
              </a:ext>
            </a:extLst>
          </p:cNvPr>
          <p:cNvCxnSpPr>
            <a:stCxn id="5" idx="3"/>
            <a:endCxn id="8" idx="1"/>
          </p:cNvCxnSpPr>
          <p:nvPr/>
        </p:nvCxnSpPr>
        <p:spPr>
          <a:xfrm flipV="1">
            <a:off x="3950897" y="1526875"/>
            <a:ext cx="4896930" cy="317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8CE91-C788-4606-9356-6915FC3AC484}"/>
              </a:ext>
            </a:extLst>
          </p:cNvPr>
          <p:cNvCxnSpPr>
            <a:stCxn id="8" idx="2"/>
            <a:endCxn id="7" idx="0"/>
          </p:cNvCxnSpPr>
          <p:nvPr/>
        </p:nvCxnSpPr>
        <p:spPr>
          <a:xfrm>
            <a:off x="9555193" y="2053086"/>
            <a:ext cx="0" cy="242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32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5F8E-22AF-4068-A2CD-AD7AD4F9B796}"/>
              </a:ext>
            </a:extLst>
          </p:cNvPr>
          <p:cNvSpPr>
            <a:spLocks noGrp="1"/>
          </p:cNvSpPr>
          <p:nvPr>
            <p:ph type="title"/>
          </p:nvPr>
        </p:nvSpPr>
        <p:spPr/>
        <p:txBody>
          <a:bodyPr/>
          <a:lstStyle/>
          <a:p>
            <a:r>
              <a:rPr lang="en-US" dirty="0"/>
              <a:t>Objectives to cover</a:t>
            </a:r>
          </a:p>
        </p:txBody>
      </p:sp>
      <p:sp>
        <p:nvSpPr>
          <p:cNvPr id="3" name="Content Placeholder 2">
            <a:extLst>
              <a:ext uri="{FF2B5EF4-FFF2-40B4-BE49-F238E27FC236}">
                <a16:creationId xmlns:a16="http://schemas.microsoft.com/office/drawing/2014/main" id="{C7F91868-1E06-42D6-9A57-393E9123624A}"/>
              </a:ext>
            </a:extLst>
          </p:cNvPr>
          <p:cNvSpPr>
            <a:spLocks noGrp="1"/>
          </p:cNvSpPr>
          <p:nvPr>
            <p:ph idx="1"/>
          </p:nvPr>
        </p:nvSpPr>
        <p:spPr/>
        <p:txBody>
          <a:bodyPr/>
          <a:lstStyle/>
          <a:p>
            <a:r>
              <a:rPr lang="en-US" dirty="0"/>
              <a:t>What tasks DB group will cover WRT </a:t>
            </a:r>
            <a:r>
              <a:rPr lang="en-US" dirty="0" err="1"/>
              <a:t>DevXref_Devices</a:t>
            </a:r>
            <a:r>
              <a:rPr lang="en-US" dirty="0"/>
              <a:t> population on EMS (Backfill + maintenance? Or just 1?)</a:t>
            </a:r>
          </a:p>
          <a:p>
            <a:r>
              <a:rPr lang="en-US" dirty="0"/>
              <a:t>What training or knowledge transfer the DB group requires to fulfill those tasks</a:t>
            </a:r>
          </a:p>
          <a:p>
            <a:r>
              <a:rPr lang="en-US" dirty="0"/>
              <a:t>What type of automation structure we can design to mitigate long work</a:t>
            </a:r>
          </a:p>
          <a:p>
            <a:endParaRPr lang="en-US" dirty="0"/>
          </a:p>
        </p:txBody>
      </p:sp>
    </p:spTree>
    <p:extLst>
      <p:ext uri="{BB962C8B-B14F-4D97-AF65-F5344CB8AC3E}">
        <p14:creationId xmlns:p14="http://schemas.microsoft.com/office/powerpoint/2010/main" val="20506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8C5D-634C-4E1B-B222-AAAB202AB412}"/>
              </a:ext>
            </a:extLst>
          </p:cNvPr>
          <p:cNvSpPr>
            <a:spLocks noGrp="1"/>
          </p:cNvSpPr>
          <p:nvPr>
            <p:ph type="title"/>
          </p:nvPr>
        </p:nvSpPr>
        <p:spPr/>
        <p:txBody>
          <a:bodyPr/>
          <a:lstStyle/>
          <a:p>
            <a:r>
              <a:rPr lang="en-US" dirty="0" err="1"/>
              <a:t>DevXref</a:t>
            </a:r>
            <a:r>
              <a:rPr lang="en-US" dirty="0"/>
              <a:t> overview</a:t>
            </a:r>
          </a:p>
        </p:txBody>
      </p:sp>
      <p:sp>
        <p:nvSpPr>
          <p:cNvPr id="3" name="Content Placeholder 2">
            <a:extLst>
              <a:ext uri="{FF2B5EF4-FFF2-40B4-BE49-F238E27FC236}">
                <a16:creationId xmlns:a16="http://schemas.microsoft.com/office/drawing/2014/main" id="{50C16F5A-3191-46B2-B30F-25EC48712B71}"/>
              </a:ext>
            </a:extLst>
          </p:cNvPr>
          <p:cNvSpPr>
            <a:spLocks noGrp="1"/>
          </p:cNvSpPr>
          <p:nvPr>
            <p:ph idx="1"/>
          </p:nvPr>
        </p:nvSpPr>
        <p:spPr/>
        <p:txBody>
          <a:bodyPr/>
          <a:lstStyle/>
          <a:p>
            <a:r>
              <a:rPr lang="en-US" dirty="0"/>
              <a:t>Substation is comprised of devices</a:t>
            </a:r>
          </a:p>
          <a:p>
            <a:r>
              <a:rPr lang="en-US" dirty="0" err="1"/>
              <a:t>DevXref_Devices</a:t>
            </a:r>
            <a:r>
              <a:rPr lang="en-US" dirty="0"/>
              <a:t> is a way of recording and accounting for each SCADA device at the substation</a:t>
            </a:r>
          </a:p>
          <a:p>
            <a:r>
              <a:rPr lang="en-US" dirty="0"/>
              <a:t>Example: Substation has a switch. The </a:t>
            </a:r>
            <a:r>
              <a:rPr lang="en-US" dirty="0" err="1"/>
              <a:t>devxref</a:t>
            </a:r>
            <a:r>
              <a:rPr lang="en-US" dirty="0"/>
              <a:t> for this switch would contain any SCADA points associated with that switch such as the </a:t>
            </a:r>
            <a:r>
              <a:rPr lang="en-US" dirty="0" err="1"/>
              <a:t>StatusPoint</a:t>
            </a:r>
            <a:r>
              <a:rPr lang="en-US" dirty="0"/>
              <a:t> of Switch Status</a:t>
            </a:r>
          </a:p>
          <a:p>
            <a:pPr marL="0" indent="0">
              <a:buNone/>
            </a:pPr>
            <a:r>
              <a:rPr lang="en-US" dirty="0"/>
              <a:t>It would not include SCADA that is not related to or associated with that particular switch device such as the transformer bank temperature, shunt voltage, or the switch status of another switch at that substation.</a:t>
            </a:r>
          </a:p>
          <a:p>
            <a:pPr marL="0" indent="0">
              <a:buNone/>
            </a:pPr>
            <a:endParaRPr lang="en-US" dirty="0"/>
          </a:p>
        </p:txBody>
      </p:sp>
    </p:spTree>
    <p:extLst>
      <p:ext uri="{BB962C8B-B14F-4D97-AF65-F5344CB8AC3E}">
        <p14:creationId xmlns:p14="http://schemas.microsoft.com/office/powerpoint/2010/main" val="106842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59ED-CEBD-4713-90A0-C914CF35383E}"/>
              </a:ext>
            </a:extLst>
          </p:cNvPr>
          <p:cNvSpPr>
            <a:spLocks noGrp="1"/>
          </p:cNvSpPr>
          <p:nvPr>
            <p:ph type="title"/>
          </p:nvPr>
        </p:nvSpPr>
        <p:spPr/>
        <p:txBody>
          <a:bodyPr/>
          <a:lstStyle/>
          <a:p>
            <a:r>
              <a:rPr lang="en-US" dirty="0"/>
              <a:t>Substation hierarchy (device model) </a:t>
            </a:r>
          </a:p>
        </p:txBody>
      </p:sp>
      <p:sp>
        <p:nvSpPr>
          <p:cNvPr id="3" name="Content Placeholder 2">
            <a:extLst>
              <a:ext uri="{FF2B5EF4-FFF2-40B4-BE49-F238E27FC236}">
                <a16:creationId xmlns:a16="http://schemas.microsoft.com/office/drawing/2014/main" id="{81428FAF-BE96-4F56-A975-C631C2992F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8A9ECB-A299-4B1A-94AB-0EF71B7824D8}"/>
              </a:ext>
            </a:extLst>
          </p:cNvPr>
          <p:cNvPicPr>
            <a:picLocks noChangeAspect="1"/>
          </p:cNvPicPr>
          <p:nvPr/>
        </p:nvPicPr>
        <p:blipFill>
          <a:blip r:embed="rId2"/>
          <a:stretch>
            <a:fillRect/>
          </a:stretch>
        </p:blipFill>
        <p:spPr>
          <a:xfrm>
            <a:off x="693859" y="1840664"/>
            <a:ext cx="10804281" cy="4727417"/>
          </a:xfrm>
          <a:prstGeom prst="rect">
            <a:avLst/>
          </a:prstGeom>
        </p:spPr>
      </p:pic>
    </p:spTree>
    <p:extLst>
      <p:ext uri="{BB962C8B-B14F-4D97-AF65-F5344CB8AC3E}">
        <p14:creationId xmlns:p14="http://schemas.microsoft.com/office/powerpoint/2010/main" val="221691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926F-FBFB-4C6F-BA2B-D0A4F574E8B4}"/>
              </a:ext>
            </a:extLst>
          </p:cNvPr>
          <p:cNvSpPr>
            <a:spLocks noGrp="1"/>
          </p:cNvSpPr>
          <p:nvPr>
            <p:ph type="title"/>
          </p:nvPr>
        </p:nvSpPr>
        <p:spPr/>
        <p:txBody>
          <a:bodyPr/>
          <a:lstStyle/>
          <a:p>
            <a:r>
              <a:rPr lang="en-US" dirty="0"/>
              <a:t>Currently</a:t>
            </a:r>
          </a:p>
        </p:txBody>
      </p:sp>
      <p:sp>
        <p:nvSpPr>
          <p:cNvPr id="3" name="Content Placeholder 2">
            <a:extLst>
              <a:ext uri="{FF2B5EF4-FFF2-40B4-BE49-F238E27FC236}">
                <a16:creationId xmlns:a16="http://schemas.microsoft.com/office/drawing/2014/main" id="{2CD20017-1A0A-40F9-B282-E841527EA1D2}"/>
              </a:ext>
            </a:extLst>
          </p:cNvPr>
          <p:cNvSpPr>
            <a:spLocks noGrp="1"/>
          </p:cNvSpPr>
          <p:nvPr>
            <p:ph idx="1"/>
          </p:nvPr>
        </p:nvSpPr>
        <p:spPr/>
        <p:txBody>
          <a:bodyPr/>
          <a:lstStyle/>
          <a:p>
            <a:r>
              <a:rPr lang="en-US" dirty="0"/>
              <a:t>Associated SCADA points are stored on the database record for the device.</a:t>
            </a:r>
          </a:p>
          <a:p>
            <a:r>
              <a:rPr lang="en-US" dirty="0"/>
              <a:t>Example: </a:t>
            </a:r>
            <a:r>
              <a:rPr lang="en-US" dirty="0" err="1"/>
              <a:t>Psa_Switch</a:t>
            </a:r>
            <a:r>
              <a:rPr lang="en-US" dirty="0"/>
              <a:t> is where the Switch Status TP is stored. </a:t>
            </a:r>
            <a:r>
              <a:rPr lang="en-US" dirty="0" err="1"/>
              <a:t>Psa_Transformer</a:t>
            </a:r>
            <a:r>
              <a:rPr lang="en-US" dirty="0"/>
              <a:t> is where the Transformer </a:t>
            </a:r>
            <a:r>
              <a:rPr lang="en-US" dirty="0" err="1"/>
              <a:t>AnalogPoint</a:t>
            </a:r>
            <a:r>
              <a:rPr lang="en-US" dirty="0"/>
              <a:t> is stored.</a:t>
            </a:r>
          </a:p>
          <a:p>
            <a:endParaRPr lang="en-US" dirty="0"/>
          </a:p>
          <a:p>
            <a:endParaRPr lang="en-US" dirty="0"/>
          </a:p>
        </p:txBody>
      </p:sp>
    </p:spTree>
    <p:extLst>
      <p:ext uri="{BB962C8B-B14F-4D97-AF65-F5344CB8AC3E}">
        <p14:creationId xmlns:p14="http://schemas.microsoft.com/office/powerpoint/2010/main" val="22016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EDBB-9124-4610-957C-779957BE6FE0}"/>
              </a:ext>
            </a:extLst>
          </p:cNvPr>
          <p:cNvSpPr>
            <a:spLocks noGrp="1"/>
          </p:cNvSpPr>
          <p:nvPr>
            <p:ph type="title"/>
          </p:nvPr>
        </p:nvSpPr>
        <p:spPr/>
        <p:txBody>
          <a:bodyPr/>
          <a:lstStyle/>
          <a:p>
            <a:r>
              <a:rPr lang="en-US" dirty="0" err="1"/>
              <a:t>Devx</a:t>
            </a:r>
            <a:r>
              <a:rPr lang="en-US" dirty="0"/>
              <a:t> model</a:t>
            </a:r>
          </a:p>
        </p:txBody>
      </p:sp>
      <p:sp>
        <p:nvSpPr>
          <p:cNvPr id="3" name="Content Placeholder 2">
            <a:extLst>
              <a:ext uri="{FF2B5EF4-FFF2-40B4-BE49-F238E27FC236}">
                <a16:creationId xmlns:a16="http://schemas.microsoft.com/office/drawing/2014/main" id="{4C33A4A2-455B-4F6F-98BD-97A120292FBC}"/>
              </a:ext>
            </a:extLst>
          </p:cNvPr>
          <p:cNvSpPr>
            <a:spLocks noGrp="1"/>
          </p:cNvSpPr>
          <p:nvPr>
            <p:ph idx="1"/>
          </p:nvPr>
        </p:nvSpPr>
        <p:spPr/>
        <p:txBody>
          <a:bodyPr/>
          <a:lstStyle/>
          <a:p>
            <a:r>
              <a:rPr lang="en-US" dirty="0" err="1"/>
              <a:t>DevXref_Devices</a:t>
            </a:r>
            <a:r>
              <a:rPr lang="en-US" dirty="0"/>
              <a:t> records are created to store the SCADA points for each device instead of storing the SCADA point within the device record itself. </a:t>
            </a:r>
          </a:p>
          <a:p>
            <a:r>
              <a:rPr lang="en-US" dirty="0"/>
              <a:t>Example: </a:t>
            </a:r>
            <a:r>
              <a:rPr lang="en-US" dirty="0" err="1"/>
              <a:t>Psa_Switch</a:t>
            </a:r>
            <a:r>
              <a:rPr lang="en-US" dirty="0"/>
              <a:t> would only define the Switch’s attributes such as switch type, limits, and location.</a:t>
            </a:r>
          </a:p>
          <a:p>
            <a:r>
              <a:rPr lang="en-US" dirty="0"/>
              <a:t>Any SCADA associated with the switch would be stored on a separate </a:t>
            </a:r>
            <a:r>
              <a:rPr lang="en-US" dirty="0" err="1"/>
              <a:t>DevXref_Devices</a:t>
            </a:r>
            <a:r>
              <a:rPr lang="en-US" dirty="0"/>
              <a:t> record referencing that switch rather than inside the </a:t>
            </a:r>
            <a:r>
              <a:rPr lang="en-US" dirty="0" err="1"/>
              <a:t>Psa_Switch</a:t>
            </a:r>
            <a:r>
              <a:rPr lang="en-US" dirty="0"/>
              <a:t> record as we are doing now. </a:t>
            </a:r>
          </a:p>
        </p:txBody>
      </p:sp>
    </p:spTree>
    <p:extLst>
      <p:ext uri="{BB962C8B-B14F-4D97-AF65-F5344CB8AC3E}">
        <p14:creationId xmlns:p14="http://schemas.microsoft.com/office/powerpoint/2010/main" val="310413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C291-0E4B-4FE3-A8EC-DC29AFD883B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18964CE6-21A4-4E2F-969F-0B56D354B659}"/>
              </a:ext>
            </a:extLst>
          </p:cNvPr>
          <p:cNvSpPr>
            <a:spLocks noGrp="1"/>
          </p:cNvSpPr>
          <p:nvPr>
            <p:ph idx="1"/>
          </p:nvPr>
        </p:nvSpPr>
        <p:spPr/>
        <p:txBody>
          <a:bodyPr/>
          <a:lstStyle/>
          <a:p>
            <a:r>
              <a:rPr lang="en-US" dirty="0">
                <a:solidFill>
                  <a:srgbClr val="00B050"/>
                </a:solidFill>
              </a:rPr>
              <a:t>Having a </a:t>
            </a:r>
            <a:r>
              <a:rPr lang="en-US" dirty="0" err="1">
                <a:solidFill>
                  <a:srgbClr val="00B050"/>
                </a:solidFill>
              </a:rPr>
              <a:t>DevXref_Devices</a:t>
            </a:r>
            <a:r>
              <a:rPr lang="en-US" dirty="0">
                <a:solidFill>
                  <a:srgbClr val="00B050"/>
                </a:solidFill>
              </a:rPr>
              <a:t> record is a universal template which can be modified and changed as our SCADA templates change, or new devices come in. </a:t>
            </a:r>
          </a:p>
          <a:p>
            <a:r>
              <a:rPr lang="en-US" dirty="0">
                <a:solidFill>
                  <a:srgbClr val="00B050"/>
                </a:solidFill>
              </a:rPr>
              <a:t>If more SCADA is added onto a switch, the </a:t>
            </a:r>
            <a:r>
              <a:rPr lang="en-US" dirty="0" err="1">
                <a:solidFill>
                  <a:srgbClr val="00B050"/>
                </a:solidFill>
              </a:rPr>
              <a:t>Psa_Switch</a:t>
            </a:r>
            <a:r>
              <a:rPr lang="en-US" dirty="0">
                <a:solidFill>
                  <a:srgbClr val="00B050"/>
                </a:solidFill>
              </a:rPr>
              <a:t> table needs to be modified to have a new attribute to store that value. </a:t>
            </a:r>
          </a:p>
          <a:p>
            <a:r>
              <a:rPr lang="en-US" dirty="0">
                <a:solidFill>
                  <a:srgbClr val="00B050"/>
                </a:solidFill>
              </a:rPr>
              <a:t>Instead, with </a:t>
            </a:r>
            <a:r>
              <a:rPr lang="en-US" dirty="0" err="1">
                <a:solidFill>
                  <a:srgbClr val="00B050"/>
                </a:solidFill>
              </a:rPr>
              <a:t>DevXref_Devices</a:t>
            </a:r>
            <a:r>
              <a:rPr lang="en-US" dirty="0">
                <a:solidFill>
                  <a:srgbClr val="00B050"/>
                </a:solidFill>
              </a:rPr>
              <a:t>, a user can append or modify the ‘Switch’ template, or create a custom template specific to their needs. This gives the customer/user more control. </a:t>
            </a:r>
          </a:p>
          <a:p>
            <a:r>
              <a:rPr lang="en-US" dirty="0">
                <a:solidFill>
                  <a:srgbClr val="FF0000"/>
                </a:solidFill>
              </a:rPr>
              <a:t>The downside is that many more tables and relationships exist for a </a:t>
            </a:r>
            <a:r>
              <a:rPr lang="en-US" dirty="0" err="1">
                <a:solidFill>
                  <a:srgbClr val="FF0000"/>
                </a:solidFill>
              </a:rPr>
              <a:t>DevXref_Device</a:t>
            </a:r>
            <a:r>
              <a:rPr lang="en-US" dirty="0">
                <a:solidFill>
                  <a:srgbClr val="FF0000"/>
                </a:solidFill>
              </a:rPr>
              <a:t> which not all devices may need. Some devices become more complicated to define due to this trade off. </a:t>
            </a:r>
          </a:p>
        </p:txBody>
      </p:sp>
    </p:spTree>
    <p:extLst>
      <p:ext uri="{BB962C8B-B14F-4D97-AF65-F5344CB8AC3E}">
        <p14:creationId xmlns:p14="http://schemas.microsoft.com/office/powerpoint/2010/main" val="111530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4460-5243-402E-AE03-B219D8451B46}"/>
              </a:ext>
            </a:extLst>
          </p:cNvPr>
          <p:cNvSpPr>
            <a:spLocks noGrp="1"/>
          </p:cNvSpPr>
          <p:nvPr>
            <p:ph type="title"/>
          </p:nvPr>
        </p:nvSpPr>
        <p:spPr/>
        <p:txBody>
          <a:bodyPr/>
          <a:lstStyle/>
          <a:p>
            <a:r>
              <a:rPr lang="en-US" dirty="0" err="1"/>
              <a:t>DevXref_Devices</a:t>
            </a:r>
            <a:r>
              <a:rPr lang="en-US" dirty="0"/>
              <a:t> store </a:t>
            </a:r>
            <a:r>
              <a:rPr lang="en-US" dirty="0" err="1"/>
              <a:t>scada</a:t>
            </a:r>
            <a:endParaRPr lang="en-US" dirty="0"/>
          </a:p>
        </p:txBody>
      </p:sp>
      <p:sp>
        <p:nvSpPr>
          <p:cNvPr id="3" name="Content Placeholder 2">
            <a:extLst>
              <a:ext uri="{FF2B5EF4-FFF2-40B4-BE49-F238E27FC236}">
                <a16:creationId xmlns:a16="http://schemas.microsoft.com/office/drawing/2014/main" id="{E0DD23EF-E535-4E56-AD51-DFA9FE5D61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D55984DB-DF51-4411-B36F-A2609283ACDF}"/>
              </a:ext>
            </a:extLst>
          </p:cNvPr>
          <p:cNvPicPr>
            <a:picLocks noChangeAspect="1"/>
          </p:cNvPicPr>
          <p:nvPr/>
        </p:nvPicPr>
        <p:blipFill>
          <a:blip r:embed="rId2"/>
          <a:stretch>
            <a:fillRect/>
          </a:stretch>
        </p:blipFill>
        <p:spPr>
          <a:xfrm>
            <a:off x="1024128" y="2286000"/>
            <a:ext cx="7244929" cy="3740103"/>
          </a:xfrm>
          <a:prstGeom prst="rect">
            <a:avLst/>
          </a:prstGeom>
        </p:spPr>
      </p:pic>
    </p:spTree>
    <p:extLst>
      <p:ext uri="{BB962C8B-B14F-4D97-AF65-F5344CB8AC3E}">
        <p14:creationId xmlns:p14="http://schemas.microsoft.com/office/powerpoint/2010/main" val="210442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6F3F-B881-42B3-BF5D-628D9363BA60}"/>
              </a:ext>
            </a:extLst>
          </p:cNvPr>
          <p:cNvSpPr>
            <a:spLocks noGrp="1"/>
          </p:cNvSpPr>
          <p:nvPr>
            <p:ph type="title"/>
          </p:nvPr>
        </p:nvSpPr>
        <p:spPr/>
        <p:txBody>
          <a:bodyPr/>
          <a:lstStyle/>
          <a:p>
            <a:r>
              <a:rPr lang="en-US" dirty="0"/>
              <a:t>Substations are composed of </a:t>
            </a:r>
            <a:r>
              <a:rPr lang="en-US" dirty="0" err="1"/>
              <a:t>devxref_devices</a:t>
            </a:r>
            <a:endParaRPr lang="en-US" dirty="0"/>
          </a:p>
        </p:txBody>
      </p:sp>
      <p:pic>
        <p:nvPicPr>
          <p:cNvPr id="9" name="Content Placeholder 8">
            <a:extLst>
              <a:ext uri="{FF2B5EF4-FFF2-40B4-BE49-F238E27FC236}">
                <a16:creationId xmlns:a16="http://schemas.microsoft.com/office/drawing/2014/main" id="{FCB96F4B-8276-4F29-9C59-586205D08257}"/>
              </a:ext>
            </a:extLst>
          </p:cNvPr>
          <p:cNvPicPr>
            <a:picLocks noGrp="1" noChangeAspect="1"/>
          </p:cNvPicPr>
          <p:nvPr>
            <p:ph idx="1"/>
          </p:nvPr>
        </p:nvPicPr>
        <p:blipFill>
          <a:blip r:embed="rId2"/>
          <a:stretch>
            <a:fillRect/>
          </a:stretch>
        </p:blipFill>
        <p:spPr>
          <a:xfrm>
            <a:off x="1577456" y="2415924"/>
            <a:ext cx="6567888" cy="4022725"/>
          </a:xfrm>
        </p:spPr>
      </p:pic>
    </p:spTree>
    <p:extLst>
      <p:ext uri="{BB962C8B-B14F-4D97-AF65-F5344CB8AC3E}">
        <p14:creationId xmlns:p14="http://schemas.microsoft.com/office/powerpoint/2010/main" val="98230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AC27B3470EAB46A329FD92A11ACBD1" ma:contentTypeVersion="10" ma:contentTypeDescription="Create a new document." ma:contentTypeScope="" ma:versionID="3758e78b0a155f4c66ae6174a3e37d64">
  <xsd:schema xmlns:xsd="http://www.w3.org/2001/XMLSchema" xmlns:xs="http://www.w3.org/2001/XMLSchema" xmlns:p="http://schemas.microsoft.com/office/2006/metadata/properties" xmlns:ns3="0bc2e7ab-a9ef-4507-aecb-8204a3dc15b0" xmlns:ns4="974c324c-599a-433a-b66e-41663df5c93f" targetNamespace="http://schemas.microsoft.com/office/2006/metadata/properties" ma:root="true" ma:fieldsID="e19fab095414896189e32e53005f8ee6" ns3:_="" ns4:_="">
    <xsd:import namespace="0bc2e7ab-a9ef-4507-aecb-8204a3dc15b0"/>
    <xsd:import namespace="974c324c-599a-433a-b66e-41663df5c93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2e7ab-a9ef-4507-aecb-8204a3dc15b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4c324c-599a-433a-b66e-41663df5c93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1189AC-104C-433F-AEDD-16835C6E3590}">
  <ds:schemaRefs>
    <ds:schemaRef ds:uri="http://schemas.microsoft.com/sharepoint/v3/contenttype/forms"/>
  </ds:schemaRefs>
</ds:datastoreItem>
</file>

<file path=customXml/itemProps2.xml><?xml version="1.0" encoding="utf-8"?>
<ds:datastoreItem xmlns:ds="http://schemas.openxmlformats.org/officeDocument/2006/customXml" ds:itemID="{A6E688F7-23DF-42B6-ACDE-1BAFAB07A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2e7ab-a9ef-4507-aecb-8204a3dc15b0"/>
    <ds:schemaRef ds:uri="974c324c-599a-433a-b66e-41663df5c9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5F1E80-1509-4C82-9588-A481756722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TotalTime>423</TotalTime>
  <Words>613</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DevXref Work Flow</vt:lpstr>
      <vt:lpstr>Objectives to cover</vt:lpstr>
      <vt:lpstr>DevXref overview</vt:lpstr>
      <vt:lpstr>Substation hierarchy (device model) </vt:lpstr>
      <vt:lpstr>Currently</vt:lpstr>
      <vt:lpstr>Devx model</vt:lpstr>
      <vt:lpstr>Pros and Cons</vt:lpstr>
      <vt:lpstr>DevXref_Devices store scada</vt:lpstr>
      <vt:lpstr>Substations are composed of devxref_devices</vt:lpstr>
      <vt:lpstr>Ems device to scada mapping</vt:lpstr>
      <vt:lpstr>Back filling</vt:lpstr>
      <vt:lpstr>PowerPoint Presentation</vt:lpstr>
      <vt:lpstr>Going Forward</vt:lpstr>
      <vt:lpstr>Alternative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Wang</dc:creator>
  <cp:lastModifiedBy>Benjamin Wang</cp:lastModifiedBy>
  <cp:revision>11</cp:revision>
  <dcterms:created xsi:type="dcterms:W3CDTF">2021-04-01T21:16:37Z</dcterms:created>
  <dcterms:modified xsi:type="dcterms:W3CDTF">2021-05-28T00:00:25Z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0x010100B8AC27B3470EAB46A329FD92A11ACBD1</vt:lpwstr>
  </property>
</Properties>
</file>