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altLang="zh-CN" noProof="0" smtClean="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2" name="TextBox 31"/>
          <p:cNvSpPr txBox="1"/>
          <p:nvPr/>
        </p:nvSpPr>
        <p:spPr>
          <a:xfrm>
            <a:off x="533400" y="6477000"/>
            <a:ext cx="25908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28" name="Content Placeholder 26"/>
          <p:cNvSpPr>
            <a:spLocks noGrp="1"/>
          </p:cNvSpPr>
          <p:nvPr>
            <p:ph sz="quarter" idx="14"/>
          </p:nvPr>
        </p:nvSpPr>
        <p:spPr>
          <a:xfrm>
            <a:off x="533400" y="1752601"/>
            <a:ext cx="3962400"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1" name="Content Placeholder 26"/>
          <p:cNvSpPr>
            <a:spLocks noGrp="1"/>
          </p:cNvSpPr>
          <p:nvPr>
            <p:ph sz="quarter" idx="15"/>
          </p:nvPr>
        </p:nvSpPr>
        <p:spPr>
          <a:xfrm>
            <a:off x="4648201" y="1752600"/>
            <a:ext cx="3962399" cy="4419600"/>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3" name="TextBox 32"/>
          <p:cNvSpPr txBox="1"/>
          <p:nvPr/>
        </p:nvSpPr>
        <p:spPr>
          <a:xfrm>
            <a:off x="533400" y="6477001"/>
            <a:ext cx="2590800" cy="152400"/>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n-US" altLang="zh-CN" noProof="0" smtClean="0"/>
              <a:t>Click to edit Master title style</a:t>
            </a:r>
            <a:endParaRPr lang="en-GB" noProof="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angularjs.org/" TargetMode="External"/><Relationship Id="rId2" Type="http://schemas.openxmlformats.org/officeDocument/2006/relationships/hyperlink" Target="http://localhost:3000/apis/7"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3000/apis/8" TargetMode="External"/><Relationship Id="rId2" Type="http://schemas.openxmlformats.org/officeDocument/2006/relationships/hyperlink" Target="http://docs.angularjs.org/guide/directive"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Representational_State_Transfer" TargetMode="Externa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localhost:3000/apis/9" TargetMode="External"/><Relationship Id="rId4" Type="http://schemas.openxmlformats.org/officeDocument/2006/relationships/hyperlink" Target="http://docs.angularjs.org/api/ng.$http"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3000/apps/main"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3000/apis/1"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3000/apis/2"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3000/apis/3"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apis/4"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3000/apis/5"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3000/apis/6"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510952"/>
          </a:xfrm>
        </p:spPr>
        <p:txBody>
          <a:bodyPr>
            <a:normAutofit fontScale="90000"/>
          </a:bodyPr>
          <a:lstStyle/>
          <a:p>
            <a:r>
              <a:rPr lang="en-US" dirty="0" smtClean="0"/>
              <a:t>ngRepeat</a:t>
            </a:r>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10</a:t>
            </a:fld>
            <a:endParaRPr lang="en-GB" dirty="0"/>
          </a:p>
        </p:txBody>
      </p:sp>
      <p:sp>
        <p:nvSpPr>
          <p:cNvPr id="5" name="Content Placeholder 4"/>
          <p:cNvSpPr>
            <a:spLocks noGrp="1"/>
          </p:cNvSpPr>
          <p:nvPr>
            <p:ph sz="quarter" idx="15"/>
          </p:nvPr>
        </p:nvSpPr>
        <p:spPr>
          <a:xfrm>
            <a:off x="539552" y="1196752"/>
            <a:ext cx="8077200" cy="4896544"/>
          </a:xfrm>
        </p:spPr>
        <p:txBody>
          <a:bodyPr/>
          <a:lstStyle/>
          <a:p>
            <a:r>
              <a:rPr lang="en-US" sz="1600" dirty="0" smtClean="0"/>
              <a:t>The ngRepeat directive instantiates a template once per item from a collection. Each template instance gets its own scope, where the given loop variable is set to the current collection item, and $index is set to the item index or key.</a:t>
            </a:r>
          </a:p>
          <a:p>
            <a:r>
              <a:rPr lang="en-US" sz="1600" dirty="0" smtClean="0"/>
              <a:t>Special properties are exposed on the local scope of each template instance, including:</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b="1" dirty="0" smtClean="0"/>
              <a:t>This directive creates new scope.</a:t>
            </a:r>
          </a:p>
          <a:p>
            <a:endParaRPr lang="en-US" sz="1600" dirty="0" smtClean="0">
              <a:hlinkClick r:id="rId2"/>
            </a:endParaRPr>
          </a:p>
          <a:p>
            <a:r>
              <a:rPr lang="en-US" sz="1600" dirty="0" smtClean="0">
                <a:hlinkClick r:id="rId2"/>
              </a:rPr>
              <a:t>http://localhost:3000/apis/7</a:t>
            </a:r>
            <a:endParaRPr lang="en-US" sz="1600" dirty="0" smtClean="0"/>
          </a:p>
          <a:p>
            <a:endParaRPr lang="en-US" sz="1600" b="1" dirty="0" smtClean="0"/>
          </a:p>
          <a:p>
            <a:pPr>
              <a:buFont typeface="Arial" pitchFamily="34" charset="0"/>
              <a:buChar char="•"/>
            </a:pPr>
            <a:endParaRPr lang="en-US" sz="1600" b="1" dirty="0" smtClean="0"/>
          </a:p>
        </p:txBody>
      </p:sp>
      <p:graphicFrame>
        <p:nvGraphicFramePr>
          <p:cNvPr id="6" name="Table 5"/>
          <p:cNvGraphicFramePr>
            <a:graphicFrameLocks noGrp="1"/>
          </p:cNvGraphicFramePr>
          <p:nvPr/>
        </p:nvGraphicFramePr>
        <p:xfrm>
          <a:off x="609600" y="2362200"/>
          <a:ext cx="7920880" cy="2595880"/>
        </p:xfrm>
        <a:graphic>
          <a:graphicData uri="http://schemas.openxmlformats.org/drawingml/2006/table">
            <a:tbl>
              <a:tblPr firstRow="1" bandRow="1">
                <a:tableStyleId>{5C22544A-7EE6-4342-B048-85BDC9FD1C3A}</a:tableStyleId>
              </a:tblPr>
              <a:tblGrid>
                <a:gridCol w="1080120"/>
                <a:gridCol w="1080120"/>
                <a:gridCol w="5760640"/>
              </a:tblGrid>
              <a:tr h="370840">
                <a:tc>
                  <a:txBody>
                    <a:bodyPr/>
                    <a:lstStyle/>
                    <a:p>
                      <a:r>
                        <a:rPr lang="en-US" dirty="0"/>
                        <a:t>Variable</a:t>
                      </a:r>
                    </a:p>
                  </a:txBody>
                  <a:tcPr anchor="ctr"/>
                </a:tc>
                <a:tc>
                  <a:txBody>
                    <a:bodyPr/>
                    <a:lstStyle/>
                    <a:p>
                      <a:r>
                        <a:rPr lang="en-US"/>
                        <a:t>Type</a:t>
                      </a:r>
                    </a:p>
                  </a:txBody>
                  <a:tcPr anchor="ctr"/>
                </a:tc>
                <a:tc>
                  <a:txBody>
                    <a:bodyPr/>
                    <a:lstStyle/>
                    <a:p>
                      <a:r>
                        <a:rPr lang="en-US" dirty="0"/>
                        <a:t>Details</a:t>
                      </a:r>
                    </a:p>
                  </a:txBody>
                  <a:tcPr anchor="ctr"/>
                </a:tc>
              </a:tr>
              <a:tr h="370840">
                <a:tc>
                  <a:txBody>
                    <a:bodyPr/>
                    <a:lstStyle/>
                    <a:p>
                      <a:r>
                        <a:rPr lang="en-US" sz="1400"/>
                        <a:t>$index</a:t>
                      </a:r>
                    </a:p>
                  </a:txBody>
                  <a:tcPr anchor="ctr"/>
                </a:tc>
                <a:tc>
                  <a:txBody>
                    <a:bodyPr/>
                    <a:lstStyle/>
                    <a:p>
                      <a:r>
                        <a:rPr lang="en-US" sz="1400" b="1" u="none" strike="noStrike">
                          <a:solidFill>
                            <a:srgbClr val="FFFFFF"/>
                          </a:solidFill>
                          <a:effectLst/>
                          <a:hlinkClick r:id="rId3"/>
                        </a:rPr>
                        <a:t>number</a:t>
                      </a:r>
                      <a:endParaRPr lang="en-US" sz="1400"/>
                    </a:p>
                  </a:txBody>
                  <a:tcPr anchor="ctr"/>
                </a:tc>
                <a:tc>
                  <a:txBody>
                    <a:bodyPr/>
                    <a:lstStyle/>
                    <a:p>
                      <a:r>
                        <a:rPr lang="en-US" sz="1400"/>
                        <a:t>iterator offset of the repeated element (0..length-1)</a:t>
                      </a:r>
                    </a:p>
                  </a:txBody>
                  <a:tcPr anchor="ctr"/>
                </a:tc>
              </a:tr>
              <a:tr h="370840">
                <a:tc>
                  <a:txBody>
                    <a:bodyPr/>
                    <a:lstStyle/>
                    <a:p>
                      <a:r>
                        <a:rPr lang="en-US" sz="1400"/>
                        <a:t>$first</a:t>
                      </a:r>
                    </a:p>
                  </a:txBody>
                  <a:tcPr anchor="ctr"/>
                </a:tc>
                <a:tc>
                  <a:txBody>
                    <a:bodyPr/>
                    <a:lstStyle/>
                    <a:p>
                      <a:r>
                        <a:rPr lang="en-US" sz="1400" b="1" u="none" strike="noStrike">
                          <a:solidFill>
                            <a:srgbClr val="FFFFFF"/>
                          </a:solidFill>
                          <a:effectLst/>
                          <a:hlinkClick r:id="rId3"/>
                        </a:rPr>
                        <a:t>boolean</a:t>
                      </a:r>
                      <a:endParaRPr lang="en-US" sz="1400"/>
                    </a:p>
                  </a:txBody>
                  <a:tcPr anchor="ctr"/>
                </a:tc>
                <a:tc>
                  <a:txBody>
                    <a:bodyPr/>
                    <a:lstStyle/>
                    <a:p>
                      <a:r>
                        <a:rPr lang="en-US" sz="1400"/>
                        <a:t>true if the repeated element is first in the iterator.</a:t>
                      </a:r>
                    </a:p>
                  </a:txBody>
                  <a:tcPr anchor="ctr"/>
                </a:tc>
              </a:tr>
              <a:tr h="370840">
                <a:tc>
                  <a:txBody>
                    <a:bodyPr/>
                    <a:lstStyle/>
                    <a:p>
                      <a:r>
                        <a:rPr lang="en-US" sz="1400"/>
                        <a:t>$middle</a:t>
                      </a:r>
                    </a:p>
                  </a:txBody>
                  <a:tcPr anchor="ctr"/>
                </a:tc>
                <a:tc>
                  <a:txBody>
                    <a:bodyPr/>
                    <a:lstStyle/>
                    <a:p>
                      <a:r>
                        <a:rPr lang="en-US" sz="1400" b="1" u="none" strike="noStrike" dirty="0" err="1">
                          <a:solidFill>
                            <a:srgbClr val="FFFFFF"/>
                          </a:solidFill>
                          <a:effectLst/>
                          <a:hlinkClick r:id="rId3"/>
                        </a:rPr>
                        <a:t>boolean</a:t>
                      </a:r>
                      <a:endParaRPr lang="en-US" sz="1400" dirty="0"/>
                    </a:p>
                  </a:txBody>
                  <a:tcPr anchor="ctr"/>
                </a:tc>
                <a:tc>
                  <a:txBody>
                    <a:bodyPr/>
                    <a:lstStyle/>
                    <a:p>
                      <a:r>
                        <a:rPr lang="en-US" sz="1400"/>
                        <a:t>true if the repeated element is between the first and last in the iterator.</a:t>
                      </a:r>
                    </a:p>
                  </a:txBody>
                  <a:tcPr anchor="ctr"/>
                </a:tc>
              </a:tr>
              <a:tr h="370840">
                <a:tc>
                  <a:txBody>
                    <a:bodyPr/>
                    <a:lstStyle/>
                    <a:p>
                      <a:r>
                        <a:rPr lang="en-US" sz="1400"/>
                        <a:t>$last</a:t>
                      </a:r>
                    </a:p>
                  </a:txBody>
                  <a:tcPr anchor="ctr"/>
                </a:tc>
                <a:tc>
                  <a:txBody>
                    <a:bodyPr/>
                    <a:lstStyle/>
                    <a:p>
                      <a:r>
                        <a:rPr lang="en-US" sz="1400" b="1" u="none" strike="noStrike">
                          <a:solidFill>
                            <a:srgbClr val="FFFFFF"/>
                          </a:solidFill>
                          <a:effectLst/>
                          <a:hlinkClick r:id="rId3"/>
                        </a:rPr>
                        <a:t>boolean</a:t>
                      </a:r>
                      <a:endParaRPr lang="en-US" sz="1400"/>
                    </a:p>
                  </a:txBody>
                  <a:tcPr anchor="ctr"/>
                </a:tc>
                <a:tc>
                  <a:txBody>
                    <a:bodyPr/>
                    <a:lstStyle/>
                    <a:p>
                      <a:r>
                        <a:rPr lang="en-US" sz="1400"/>
                        <a:t>true if the repeated element is last in the iterator.</a:t>
                      </a:r>
                    </a:p>
                  </a:txBody>
                  <a:tcPr anchor="ctr"/>
                </a:tc>
              </a:tr>
              <a:tr h="370840">
                <a:tc>
                  <a:txBody>
                    <a:bodyPr/>
                    <a:lstStyle/>
                    <a:p>
                      <a:r>
                        <a:rPr lang="en-US" sz="1400"/>
                        <a:t>$even</a:t>
                      </a:r>
                    </a:p>
                  </a:txBody>
                  <a:tcPr anchor="ctr"/>
                </a:tc>
                <a:tc>
                  <a:txBody>
                    <a:bodyPr/>
                    <a:lstStyle/>
                    <a:p>
                      <a:r>
                        <a:rPr lang="en-US" sz="1400" b="1" u="none" strike="noStrike">
                          <a:solidFill>
                            <a:srgbClr val="FFFFFF"/>
                          </a:solidFill>
                          <a:effectLst/>
                          <a:hlinkClick r:id="rId3"/>
                        </a:rPr>
                        <a:t>boolean</a:t>
                      </a:r>
                      <a:endParaRPr lang="en-US" sz="1400"/>
                    </a:p>
                  </a:txBody>
                  <a:tcPr anchor="ctr"/>
                </a:tc>
                <a:tc>
                  <a:txBody>
                    <a:bodyPr/>
                    <a:lstStyle/>
                    <a:p>
                      <a:r>
                        <a:rPr lang="en-US" sz="1400"/>
                        <a:t>true if the iterator position $index is even (otherwise false).</a:t>
                      </a:r>
                    </a:p>
                  </a:txBody>
                  <a:tcPr anchor="ctr"/>
                </a:tc>
              </a:tr>
              <a:tr h="370840">
                <a:tc>
                  <a:txBody>
                    <a:bodyPr/>
                    <a:lstStyle/>
                    <a:p>
                      <a:r>
                        <a:rPr lang="en-US" sz="1400"/>
                        <a:t>$odd</a:t>
                      </a:r>
                    </a:p>
                  </a:txBody>
                  <a:tcPr anchor="ctr"/>
                </a:tc>
                <a:tc>
                  <a:txBody>
                    <a:bodyPr/>
                    <a:lstStyle/>
                    <a:p>
                      <a:r>
                        <a:rPr lang="en-US" sz="1400" b="1" u="none" strike="noStrike">
                          <a:solidFill>
                            <a:srgbClr val="FFFFFF"/>
                          </a:solidFill>
                          <a:effectLst/>
                          <a:hlinkClick r:id="rId3"/>
                        </a:rPr>
                        <a:t>boolean</a:t>
                      </a:r>
                      <a:endParaRPr lang="en-US" sz="1400"/>
                    </a:p>
                  </a:txBody>
                  <a:tcPr anchor="ctr"/>
                </a:tc>
                <a:tc>
                  <a:txBody>
                    <a:bodyPr/>
                    <a:lstStyle/>
                    <a:p>
                      <a:r>
                        <a:rPr lang="en-US" sz="1400" dirty="0"/>
                        <a:t>true if the </a:t>
                      </a:r>
                      <a:r>
                        <a:rPr lang="en-US" sz="1400" dirty="0" err="1"/>
                        <a:t>iterator</a:t>
                      </a:r>
                      <a:r>
                        <a:rPr lang="en-US" sz="1400" dirty="0"/>
                        <a:t> position $index is odd (otherwise false).</a:t>
                      </a:r>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510952"/>
          </a:xfrm>
        </p:spPr>
        <p:txBody>
          <a:bodyPr>
            <a:normAutofit fontScale="90000"/>
          </a:bodyPr>
          <a:lstStyle/>
          <a:p>
            <a:r>
              <a:rPr lang="en-US" dirty="0" smtClean="0"/>
              <a:t>Directives</a:t>
            </a:r>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11</a:t>
            </a:fld>
            <a:endParaRPr lang="en-GB" dirty="0"/>
          </a:p>
        </p:txBody>
      </p:sp>
      <p:sp>
        <p:nvSpPr>
          <p:cNvPr id="5" name="Content Placeholder 4"/>
          <p:cNvSpPr>
            <a:spLocks noGrp="1"/>
          </p:cNvSpPr>
          <p:nvPr>
            <p:ph sz="quarter" idx="15"/>
          </p:nvPr>
        </p:nvSpPr>
        <p:spPr>
          <a:xfrm>
            <a:off x="533400" y="1268760"/>
            <a:ext cx="8077200" cy="4903440"/>
          </a:xfrm>
        </p:spPr>
        <p:txBody>
          <a:bodyPr/>
          <a:lstStyle/>
          <a:p>
            <a:r>
              <a:rPr lang="en-US" dirty="0" smtClean="0"/>
              <a:t>The directive of AngularJs let you to teach the browser new tricks.</a:t>
            </a:r>
          </a:p>
          <a:p>
            <a:r>
              <a:rPr lang="en-US" dirty="0" smtClean="0"/>
              <a:t>Refer to: </a:t>
            </a:r>
            <a:r>
              <a:rPr lang="en-US" dirty="0" smtClean="0">
                <a:hlinkClick r:id="rId2"/>
              </a:rPr>
              <a:t>http://docs.angularjs.org/guide/directive</a:t>
            </a:r>
            <a:endParaRPr lang="en-US" dirty="0" smtClean="0"/>
          </a:p>
          <a:p>
            <a:pPr>
              <a:buFont typeface="Arial" pitchFamily="34" charset="0"/>
              <a:buChar char="•"/>
            </a:pPr>
            <a:r>
              <a:rPr lang="en-US" dirty="0" smtClean="0"/>
              <a:t>Scope (@, =, &amp;)</a:t>
            </a:r>
          </a:p>
          <a:p>
            <a:r>
              <a:rPr lang="en-US" dirty="0" smtClean="0"/>
              <a:t>Example: </a:t>
            </a:r>
            <a:r>
              <a:rPr lang="en-US" dirty="0" smtClean="0">
                <a:hlinkClick r:id="rId3"/>
              </a:rPr>
              <a:t>http://localhost:3000/apis/8</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857364"/>
            <a:ext cx="8429684" cy="8279190"/>
          </a:xfrm>
          <a:prstGeom prst="rect">
            <a:avLst/>
          </a:prstGeom>
          <a:noFill/>
        </p:spPr>
        <p:txBody>
          <a:bodyPr wrap="square" rtlCol="0">
            <a:spAutoFit/>
          </a:bodyPr>
          <a:lstStyle/>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p:txBody>
      </p:sp>
      <p:sp>
        <p:nvSpPr>
          <p:cNvPr id="9" name="Title 8"/>
          <p:cNvSpPr>
            <a:spLocks noGrp="1"/>
          </p:cNvSpPr>
          <p:nvPr>
            <p:ph type="title"/>
          </p:nvPr>
        </p:nvSpPr>
        <p:spPr>
          <a:xfrm>
            <a:off x="533400" y="685800"/>
            <a:ext cx="8077200" cy="582960"/>
          </a:xfrm>
        </p:spPr>
        <p:txBody>
          <a:bodyPr>
            <a:normAutofit fontScale="90000"/>
          </a:bodyPr>
          <a:lstStyle/>
          <a:p>
            <a:r>
              <a:rPr lang="en-US" dirty="0" smtClean="0"/>
              <a:t>Http Request</a:t>
            </a:r>
            <a:endParaRPr lang="zh-CN" altLang="en-US" dirty="0" smtClean="0"/>
          </a:p>
        </p:txBody>
      </p:sp>
      <p:sp>
        <p:nvSpPr>
          <p:cNvPr id="12" name="Content Placeholder 11"/>
          <p:cNvSpPr>
            <a:spLocks noGrp="1"/>
          </p:cNvSpPr>
          <p:nvPr>
            <p:ph sz="quarter" idx="15"/>
          </p:nvPr>
        </p:nvSpPr>
        <p:spPr>
          <a:xfrm>
            <a:off x="533400" y="1484784"/>
            <a:ext cx="8077200" cy="4687416"/>
          </a:xfrm>
        </p:spPr>
        <p:txBody>
          <a:bodyPr>
            <a:normAutofit fontScale="70000" lnSpcReduction="20000"/>
          </a:bodyPr>
          <a:lstStyle/>
          <a:p>
            <a:pPr>
              <a:buFont typeface="Arial" pitchFamily="34" charset="0"/>
              <a:buChar char="•"/>
            </a:pPr>
            <a:r>
              <a:rPr lang="en-US" b="1" dirty="0" smtClean="0"/>
              <a:t>$http</a:t>
            </a:r>
          </a:p>
          <a:p>
            <a:endParaRPr lang="en-US" b="1" dirty="0" smtClean="0"/>
          </a:p>
          <a:p>
            <a:endParaRPr lang="en-US" b="1" dirty="0" smtClean="0"/>
          </a:p>
          <a:p>
            <a:endParaRPr lang="en-US" b="1" dirty="0" smtClean="0"/>
          </a:p>
          <a:p>
            <a:endParaRPr lang="en-US" b="1" dirty="0" smtClean="0"/>
          </a:p>
          <a:p>
            <a:endParaRPr lang="en-US" b="1" dirty="0" smtClean="0"/>
          </a:p>
          <a:p>
            <a:pPr>
              <a:buFont typeface="Arial" pitchFamily="34" charset="0"/>
              <a:buChar char="•"/>
            </a:pPr>
            <a:endParaRPr lang="en-US" b="1" dirty="0" smtClean="0"/>
          </a:p>
          <a:p>
            <a:pPr>
              <a:buFont typeface="Arial" pitchFamily="34" charset="0"/>
              <a:buChar char="•"/>
            </a:pPr>
            <a:r>
              <a:rPr lang="en-US" b="1" dirty="0" smtClean="0"/>
              <a:t>$resource</a:t>
            </a:r>
          </a:p>
          <a:p>
            <a:r>
              <a:rPr lang="en-US" dirty="0" smtClean="0"/>
              <a:t>A factory which creates a resource object that lets you interact with </a:t>
            </a:r>
            <a:r>
              <a:rPr lang="en-US" dirty="0" err="1" smtClean="0">
                <a:hlinkClick r:id="rId3"/>
              </a:rPr>
              <a:t>RESTful</a:t>
            </a:r>
            <a:r>
              <a:rPr lang="en-US" dirty="0" smtClean="0"/>
              <a:t> server-side data sources.</a:t>
            </a:r>
          </a:p>
          <a:p>
            <a:r>
              <a:rPr lang="en-US" dirty="0" smtClean="0"/>
              <a:t>The returned resource object has action methods which provide high-level behaviors without the need to interact with the low level </a:t>
            </a:r>
            <a:r>
              <a:rPr lang="en-US" dirty="0" smtClean="0">
                <a:hlinkClick r:id="rId4"/>
              </a:rPr>
              <a:t>$http</a:t>
            </a:r>
            <a:r>
              <a:rPr lang="en-US" dirty="0" smtClean="0"/>
              <a:t> service.</a:t>
            </a:r>
          </a:p>
          <a:p>
            <a:r>
              <a:rPr lang="en-US" dirty="0" smtClean="0">
                <a:hlinkClick r:id="rId5"/>
              </a:rPr>
              <a:t>http://localhost:3000/apis/9</a:t>
            </a:r>
            <a:endParaRPr lang="en-US" b="1" dirty="0" smtClean="0"/>
          </a:p>
          <a:p>
            <a:endParaRPr lang="en-US" b="1" dirty="0" smtClean="0"/>
          </a:p>
          <a:p>
            <a:endParaRPr lang="en-US" b="1" dirty="0" smtClean="0"/>
          </a:p>
        </p:txBody>
      </p:sp>
      <p:sp>
        <p:nvSpPr>
          <p:cNvPr id="11" name="Slide Number Placeholder 10"/>
          <p:cNvSpPr>
            <a:spLocks noGrp="1"/>
          </p:cNvSpPr>
          <p:nvPr>
            <p:ph type="sldNum" sz="quarter" idx="4"/>
          </p:nvPr>
        </p:nvSpPr>
        <p:spPr/>
        <p:txBody>
          <a:bodyPr/>
          <a:lstStyle/>
          <a:p>
            <a:fld id="{9EBD5762-3BDC-484D-9503-7EA6D5A9A8CE}" type="slidenum">
              <a:rPr lang="en-GB" smtClean="0"/>
              <a:pPr/>
              <a:t>12</a:t>
            </a:fld>
            <a:endParaRPr lang="en-GB"/>
          </a:p>
        </p:txBody>
      </p:sp>
      <p:graphicFrame>
        <p:nvGraphicFramePr>
          <p:cNvPr id="7" name="Object 6"/>
          <p:cNvGraphicFramePr>
            <a:graphicFrameLocks noChangeAspect="1"/>
          </p:cNvGraphicFramePr>
          <p:nvPr/>
        </p:nvGraphicFramePr>
        <p:xfrm>
          <a:off x="1674813" y="1900238"/>
          <a:ext cx="5545137" cy="1958975"/>
        </p:xfrm>
        <a:graphic>
          <a:graphicData uri="http://schemas.openxmlformats.org/presentationml/2006/ole">
            <p:oleObj spid="_x0000_s1026" name="Document" r:id="rId6" imgW="6181200" imgH="2188800" progId="Word.OpenDocumentText.12">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857364"/>
            <a:ext cx="8429684" cy="8279190"/>
          </a:xfrm>
          <a:prstGeom prst="rect">
            <a:avLst/>
          </a:prstGeom>
          <a:noFill/>
        </p:spPr>
        <p:txBody>
          <a:bodyPr wrap="square" rtlCol="0">
            <a:spAutoFit/>
          </a:bodyPr>
          <a:lstStyle/>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p:txBody>
      </p:sp>
      <p:sp>
        <p:nvSpPr>
          <p:cNvPr id="9" name="Title 8"/>
          <p:cNvSpPr>
            <a:spLocks noGrp="1"/>
          </p:cNvSpPr>
          <p:nvPr>
            <p:ph type="title"/>
          </p:nvPr>
        </p:nvSpPr>
        <p:spPr>
          <a:xfrm>
            <a:off x="533400" y="685800"/>
            <a:ext cx="8077200" cy="582960"/>
          </a:xfrm>
        </p:spPr>
        <p:txBody>
          <a:bodyPr>
            <a:normAutofit fontScale="90000"/>
          </a:bodyPr>
          <a:lstStyle/>
          <a:p>
            <a:r>
              <a:rPr lang="en-US" dirty="0" smtClean="0"/>
              <a:t>A Web App Simple Structure</a:t>
            </a:r>
            <a:endParaRPr lang="zh-CN" altLang="en-US" dirty="0" smtClean="0"/>
          </a:p>
        </p:txBody>
      </p:sp>
      <p:sp>
        <p:nvSpPr>
          <p:cNvPr id="12" name="Content Placeholder 11"/>
          <p:cNvSpPr>
            <a:spLocks noGrp="1"/>
          </p:cNvSpPr>
          <p:nvPr>
            <p:ph sz="quarter" idx="15"/>
          </p:nvPr>
        </p:nvSpPr>
        <p:spPr>
          <a:xfrm>
            <a:off x="533400" y="1484784"/>
            <a:ext cx="8077200" cy="4687416"/>
          </a:xfrm>
        </p:spPr>
        <p:txBody>
          <a:bodyPr/>
          <a:lstStyle/>
          <a:p>
            <a:pPr>
              <a:buFont typeface="Arial" pitchFamily="34" charset="0"/>
              <a:buChar char="•"/>
            </a:pPr>
            <a:r>
              <a:rPr lang="en-US" b="1" dirty="0" smtClean="0"/>
              <a:t>Use </a:t>
            </a:r>
            <a:r>
              <a:rPr lang="en-US" b="1" dirty="0" err="1" smtClean="0"/>
              <a:t>ngView</a:t>
            </a:r>
            <a:endParaRPr lang="en-US" b="1" dirty="0" smtClean="0"/>
          </a:p>
          <a:p>
            <a:pPr>
              <a:buFont typeface="Arial" pitchFamily="34" charset="0"/>
              <a:buChar char="•"/>
            </a:pPr>
            <a:r>
              <a:rPr lang="en-US" b="1" dirty="0" smtClean="0"/>
              <a:t>Use $</a:t>
            </a:r>
            <a:r>
              <a:rPr lang="en-US" b="1" dirty="0" err="1" smtClean="0"/>
              <a:t>routerProvider</a:t>
            </a:r>
            <a:endParaRPr lang="en-US" b="1" dirty="0" smtClean="0"/>
          </a:p>
          <a:p>
            <a:pPr>
              <a:buFont typeface="Arial" pitchFamily="34" charset="0"/>
              <a:buChar char="•"/>
            </a:pPr>
            <a:r>
              <a:rPr lang="en-US" b="1" dirty="0" smtClean="0"/>
              <a:t>Separate modules – service, filters, directives, your app modules.</a:t>
            </a:r>
          </a:p>
          <a:p>
            <a:pPr>
              <a:buFont typeface="Arial" pitchFamily="34" charset="0"/>
              <a:buChar char="•"/>
            </a:pPr>
            <a:endParaRPr lang="en-US" b="1" dirty="0" smtClean="0"/>
          </a:p>
          <a:p>
            <a:r>
              <a:rPr lang="en-US" dirty="0" smtClean="0">
                <a:hlinkClick r:id="rId2"/>
              </a:rPr>
              <a:t>http://localhost:3000/apps/main</a:t>
            </a:r>
            <a:endParaRPr lang="en-US" b="1" dirty="0" smtClean="0"/>
          </a:p>
          <a:p>
            <a:endParaRPr lang="en-US" b="1" dirty="0" smtClean="0"/>
          </a:p>
          <a:p>
            <a:endParaRPr lang="en-US" b="1" dirty="0" smtClean="0"/>
          </a:p>
        </p:txBody>
      </p:sp>
      <p:sp>
        <p:nvSpPr>
          <p:cNvPr id="11" name="Slide Number Placeholder 10"/>
          <p:cNvSpPr>
            <a:spLocks noGrp="1"/>
          </p:cNvSpPr>
          <p:nvPr>
            <p:ph type="sldNum" sz="quarter" idx="4"/>
          </p:nvPr>
        </p:nvSpPr>
        <p:spPr/>
        <p:txBody>
          <a:bodyPr/>
          <a:lstStyle/>
          <a:p>
            <a:fld id="{9EBD5762-3BDC-484D-9503-7EA6D5A9A8CE}" type="slidenum">
              <a:rPr lang="en-GB" smtClean="0"/>
              <a:pPr/>
              <a:t>13</a:t>
            </a:fld>
            <a:endParaRPr lang="en-GB"/>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857364"/>
            <a:ext cx="8429684" cy="8279190"/>
          </a:xfrm>
          <a:prstGeom prst="rect">
            <a:avLst/>
          </a:prstGeom>
          <a:noFill/>
        </p:spPr>
        <p:txBody>
          <a:bodyPr wrap="square" rtlCol="0">
            <a:spAutoFit/>
          </a:bodyPr>
          <a:lstStyle/>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p:txBody>
      </p:sp>
      <p:sp>
        <p:nvSpPr>
          <p:cNvPr id="9" name="Title 8"/>
          <p:cNvSpPr>
            <a:spLocks noGrp="1"/>
          </p:cNvSpPr>
          <p:nvPr>
            <p:ph type="title"/>
          </p:nvPr>
        </p:nvSpPr>
        <p:spPr>
          <a:xfrm>
            <a:off x="533400" y="685800"/>
            <a:ext cx="8077200" cy="438944"/>
          </a:xfrm>
        </p:spPr>
        <p:txBody>
          <a:bodyPr>
            <a:normAutofit fontScale="90000"/>
          </a:bodyPr>
          <a:lstStyle/>
          <a:p>
            <a:r>
              <a:rPr lang="en-US" dirty="0" smtClean="0"/>
              <a:t>Testing</a:t>
            </a:r>
            <a:endParaRPr lang="zh-CN" altLang="en-US" dirty="0" smtClean="0"/>
          </a:p>
        </p:txBody>
      </p:sp>
      <p:sp>
        <p:nvSpPr>
          <p:cNvPr id="12" name="Content Placeholder 11"/>
          <p:cNvSpPr>
            <a:spLocks noGrp="1"/>
          </p:cNvSpPr>
          <p:nvPr>
            <p:ph sz="quarter" idx="15"/>
          </p:nvPr>
        </p:nvSpPr>
        <p:spPr>
          <a:xfrm>
            <a:off x="533400" y="1484784"/>
            <a:ext cx="8077200" cy="4687416"/>
          </a:xfrm>
        </p:spPr>
        <p:txBody>
          <a:bodyPr/>
          <a:lstStyle/>
          <a:p>
            <a:pPr>
              <a:buFont typeface="Arial" pitchFamily="34" charset="0"/>
              <a:buChar char="•"/>
            </a:pPr>
            <a:r>
              <a:rPr lang="en-US" b="1" dirty="0" smtClean="0"/>
              <a:t>Unit Test – </a:t>
            </a:r>
            <a:r>
              <a:rPr lang="en-US" dirty="0" smtClean="0"/>
              <a:t>Karma, node.js, jasmine </a:t>
            </a:r>
          </a:p>
          <a:p>
            <a:r>
              <a:rPr lang="en-US" dirty="0" smtClean="0"/>
              <a:t>	Only test logic code, recommend controller</a:t>
            </a:r>
          </a:p>
          <a:p>
            <a:pPr>
              <a:buFont typeface="Arial" pitchFamily="34" charset="0"/>
              <a:buChar char="•"/>
            </a:pPr>
            <a:r>
              <a:rPr lang="en-US" b="1" dirty="0" smtClean="0"/>
              <a:t>E2E Test – </a:t>
            </a:r>
            <a:r>
              <a:rPr lang="en-US" dirty="0" smtClean="0"/>
              <a:t>jasmine, angular scenario</a:t>
            </a:r>
          </a:p>
          <a:p>
            <a:r>
              <a:rPr lang="en-US" dirty="0" smtClean="0"/>
              <a:t>	Simulate user’s behavior</a:t>
            </a:r>
          </a:p>
          <a:p>
            <a:pPr>
              <a:buFont typeface="Arial" pitchFamily="34" charset="0"/>
              <a:buChar char="•"/>
            </a:pPr>
            <a:endParaRPr lang="en-US" b="1" dirty="0" smtClean="0"/>
          </a:p>
          <a:p>
            <a:pPr>
              <a:buFont typeface="Arial" pitchFamily="34" charset="0"/>
              <a:buChar char="•"/>
            </a:pPr>
            <a:endParaRPr lang="en-US" b="1" dirty="0" smtClean="0"/>
          </a:p>
          <a:p>
            <a:endParaRPr lang="en-US" b="1" dirty="0" smtClean="0"/>
          </a:p>
          <a:p>
            <a:endParaRPr lang="en-US" b="1" dirty="0" smtClean="0"/>
          </a:p>
        </p:txBody>
      </p:sp>
      <p:sp>
        <p:nvSpPr>
          <p:cNvPr id="11" name="Slide Number Placeholder 10"/>
          <p:cNvSpPr>
            <a:spLocks noGrp="1"/>
          </p:cNvSpPr>
          <p:nvPr>
            <p:ph type="sldNum" sz="quarter" idx="4"/>
          </p:nvPr>
        </p:nvSpPr>
        <p:spPr/>
        <p:txBody>
          <a:bodyPr/>
          <a:lstStyle/>
          <a:p>
            <a:fld id="{9EBD5762-3BDC-484D-9503-7EA6D5A9A8CE}" type="slidenum">
              <a:rPr lang="en-GB" smtClean="0"/>
              <a:pPr/>
              <a:t>14</a:t>
            </a:fld>
            <a:endParaRPr lang="en-GB"/>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Georgia" pitchFamily="18" charset="0"/>
              </a:rPr>
              <a:t>Thanks</a:t>
            </a:r>
            <a:endParaRPr lang="en-GB" dirty="0">
              <a:latin typeface="Georgia" pitchFamily="18" charset="0"/>
            </a:endParaRPr>
          </a:p>
        </p:txBody>
      </p:sp>
      <p:sp>
        <p:nvSpPr>
          <p:cNvPr id="7" name="Title 1"/>
          <p:cNvSpPr txBox="1">
            <a:spLocks/>
          </p:cNvSpPr>
          <p:nvPr/>
        </p:nvSpPr>
        <p:spPr>
          <a:xfrm>
            <a:off x="467544" y="3861048"/>
            <a:ext cx="8077200" cy="36004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1" i="1" u="none" strike="noStrike" kern="1200" cap="none" spc="0" normalizeH="0" baseline="0" noProof="0" dirty="0" smtClean="0">
                <a:ln>
                  <a:noFill/>
                </a:ln>
                <a:solidFill>
                  <a:schemeClr val="tx1"/>
                </a:solidFill>
                <a:effectLst/>
                <a:uLnTx/>
                <a:uFillTx/>
                <a:latin typeface="Georgia" pitchFamily="18" charset="0"/>
                <a:ea typeface="+mj-ea"/>
                <a:cs typeface="+mj-cs"/>
              </a:rPr>
              <a:t>Author:</a:t>
            </a:r>
            <a:r>
              <a:rPr kumimoji="0" lang="en-US" altLang="zh-CN" sz="2000" b="1" i="1" u="none" strike="noStrike" kern="1200" cap="none" spc="0" normalizeH="0" noProof="0" dirty="0" smtClean="0">
                <a:ln>
                  <a:noFill/>
                </a:ln>
                <a:solidFill>
                  <a:schemeClr val="tx1"/>
                </a:solidFill>
                <a:effectLst/>
                <a:uLnTx/>
                <a:uFillTx/>
                <a:latin typeface="Georgia" pitchFamily="18" charset="0"/>
                <a:ea typeface="+mj-ea"/>
                <a:cs typeface="+mj-cs"/>
              </a:rPr>
              <a:t> Bo</a:t>
            </a:r>
            <a:endParaRPr kumimoji="0" lang="en-GB" sz="2000" b="1" i="1" u="none" strike="noStrike" kern="1200" cap="none" spc="0" normalizeH="0" baseline="0" noProof="0" dirty="0">
              <a:ln>
                <a:noFill/>
              </a:ln>
              <a:solidFill>
                <a:schemeClr val="tx1"/>
              </a:solidFill>
              <a:effectLst/>
              <a:uLnTx/>
              <a:uFillTx/>
              <a:latin typeface="Georgia" pitchFamily="18" charset="0"/>
              <a:ea typeface="+mj-ea"/>
              <a:cs typeface="+mj-cs"/>
            </a:endParaRPr>
          </a:p>
        </p:txBody>
      </p:sp>
      <p:sp>
        <p:nvSpPr>
          <p:cNvPr id="4" name="TextBox 3"/>
          <p:cNvSpPr txBox="1"/>
          <p:nvPr/>
        </p:nvSpPr>
        <p:spPr>
          <a:xfrm>
            <a:off x="683568" y="1916832"/>
            <a:ext cx="5904656" cy="1944216"/>
          </a:xfrm>
          <a:prstGeom prst="rect">
            <a:avLst/>
          </a:prstGeom>
          <a:noFill/>
        </p:spPr>
        <p:txBody>
          <a:bodyPr wrap="square" lIns="0" tIns="0" rIns="0" bIns="0" rtlCol="0">
            <a:noAutofit/>
          </a:bodyPr>
          <a:lstStyle/>
          <a:p>
            <a:pPr indent="-274320">
              <a:spcAft>
                <a:spcPts val="900"/>
              </a:spcAft>
            </a:pPr>
            <a:endParaRPr lang="en-US" sz="2000" dirty="0" err="1" smtClean="0">
              <a:latin typeface="Georgia" pitchFamily="18" charset="0"/>
            </a:endParaRPr>
          </a:p>
        </p:txBody>
      </p:sp>
      <p:sp>
        <p:nvSpPr>
          <p:cNvPr id="5" name="Rectangle 4"/>
          <p:cNvSpPr/>
          <p:nvPr/>
        </p:nvSpPr>
        <p:spPr>
          <a:xfrm>
            <a:off x="395536" y="4653136"/>
            <a:ext cx="6336704" cy="369332"/>
          </a:xfrm>
          <a:prstGeom prst="rect">
            <a:avLst/>
          </a:prstGeom>
        </p:spPr>
        <p:txBody>
          <a:bodyPr wrap="square">
            <a:spAutoFit/>
          </a:bodyPr>
          <a:lstStyle/>
          <a:p>
            <a:r>
              <a:rPr lang="en-US" dirty="0" smtClean="0"/>
              <a:t>Example URL: https://github.com/bwang073/AngularJsKT.git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685800"/>
            <a:ext cx="8077200" cy="510952"/>
          </a:xfrm>
        </p:spPr>
        <p:txBody>
          <a:bodyPr>
            <a:normAutofit fontScale="90000"/>
          </a:bodyPr>
          <a:lstStyle/>
          <a:p>
            <a:r>
              <a:rPr lang="en-US" b="0" dirty="0" smtClean="0"/>
              <a:t>Introduce</a:t>
            </a:r>
            <a:endParaRPr lang="en-US" b="0" dirty="0"/>
          </a:p>
        </p:txBody>
      </p:sp>
      <p:sp>
        <p:nvSpPr>
          <p:cNvPr id="15" name="Slide Number Placeholder 14"/>
          <p:cNvSpPr>
            <a:spLocks noGrp="1"/>
          </p:cNvSpPr>
          <p:nvPr>
            <p:ph type="sldNum" sz="quarter" idx="4"/>
          </p:nvPr>
        </p:nvSpPr>
        <p:spPr/>
        <p:txBody>
          <a:bodyPr/>
          <a:lstStyle/>
          <a:p>
            <a:fld id="{9EBD5762-3BDC-484D-9503-7EA6D5A9A8CE}" type="slidenum">
              <a:rPr lang="en-GB" smtClean="0"/>
              <a:pPr/>
              <a:t>2</a:t>
            </a:fld>
            <a:endParaRPr lang="en-GB" dirty="0"/>
          </a:p>
        </p:txBody>
      </p:sp>
      <p:sp>
        <p:nvSpPr>
          <p:cNvPr id="10" name="TextBox 9"/>
          <p:cNvSpPr txBox="1"/>
          <p:nvPr/>
        </p:nvSpPr>
        <p:spPr>
          <a:xfrm>
            <a:off x="827584" y="1628800"/>
            <a:ext cx="7776864" cy="4608512"/>
          </a:xfrm>
          <a:prstGeom prst="rect">
            <a:avLst/>
          </a:prstGeom>
          <a:noFill/>
        </p:spPr>
        <p:txBody>
          <a:bodyPr wrap="square" lIns="0" tIns="0" rIns="0" bIns="0" rtlCol="0">
            <a:noAutofit/>
          </a:bodyPr>
          <a:lstStyle/>
          <a:p>
            <a:pPr indent="-274320">
              <a:spcAft>
                <a:spcPts val="900"/>
              </a:spcAft>
            </a:pPr>
            <a:endParaRPr lang="en-US" sz="2000" dirty="0" err="1" smtClean="0">
              <a:latin typeface="Georgia" pitchFamily="18" charset="0"/>
            </a:endParaRPr>
          </a:p>
        </p:txBody>
      </p:sp>
      <p:sp>
        <p:nvSpPr>
          <p:cNvPr id="12" name="Content Placeholder 11"/>
          <p:cNvSpPr>
            <a:spLocks noGrp="1"/>
          </p:cNvSpPr>
          <p:nvPr>
            <p:ph sz="quarter" idx="15"/>
          </p:nvPr>
        </p:nvSpPr>
        <p:spPr>
          <a:xfrm>
            <a:off x="467544" y="1412776"/>
            <a:ext cx="8077200" cy="4419600"/>
          </a:xfrm>
        </p:spPr>
        <p:txBody>
          <a:bodyPr/>
          <a:lstStyle/>
          <a:p>
            <a:pPr>
              <a:buFont typeface="Arial" pitchFamily="34" charset="0"/>
              <a:buChar char="•"/>
            </a:pPr>
            <a:r>
              <a:rPr lang="en-US" dirty="0" smtClean="0"/>
              <a:t>Developed in 2009 by Miško Hevery and Adam Abrons — both Google employees at that time.</a:t>
            </a:r>
          </a:p>
          <a:p>
            <a:pPr>
              <a:buFont typeface="Arial" pitchFamily="34" charset="0"/>
              <a:buChar char="•"/>
            </a:pPr>
            <a:r>
              <a:rPr lang="en-US" dirty="0" smtClean="0"/>
              <a:t>Entirely JavaScript and entirely client-side, so anywhere JavaScript can run, AngularJs can run.</a:t>
            </a:r>
          </a:p>
          <a:p>
            <a:pPr>
              <a:buFont typeface="Arial" pitchFamily="34" charset="0"/>
              <a:buChar char="•"/>
            </a:pPr>
            <a:r>
              <a:rPr lang="en-US" dirty="0" smtClean="0"/>
              <a:t>Single-page apps.</a:t>
            </a:r>
          </a:p>
          <a:p>
            <a:pPr>
              <a:buFont typeface="Arial" pitchFamily="34" charset="0"/>
              <a:buChar char="•"/>
            </a:pPr>
            <a:r>
              <a:rPr lang="en-US" dirty="0" smtClean="0"/>
              <a:t>First Example  </a:t>
            </a:r>
            <a:r>
              <a:rPr lang="en-US" dirty="0" smtClean="0">
                <a:hlinkClick r:id="rId2"/>
              </a:rPr>
              <a:t>http://localhost:3000/apis/1</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AngularJs</a:t>
            </a:r>
            <a:endParaRPr lang="en-US" dirty="0"/>
          </a:p>
        </p:txBody>
      </p:sp>
      <p:sp>
        <p:nvSpPr>
          <p:cNvPr id="3" name="Content Placeholder 2"/>
          <p:cNvSpPr>
            <a:spLocks noGrp="1"/>
          </p:cNvSpPr>
          <p:nvPr>
            <p:ph sz="quarter" idx="15"/>
          </p:nvPr>
        </p:nvSpPr>
        <p:spPr/>
        <p:txBody>
          <a:bodyPr/>
          <a:lstStyle/>
          <a:p>
            <a:r>
              <a:rPr lang="en-US" dirty="0" smtClean="0"/>
              <a:t>Quick to develop.</a:t>
            </a:r>
          </a:p>
          <a:p>
            <a:r>
              <a:rPr lang="en-US" dirty="0" smtClean="0"/>
              <a:t>Write your own HTML vocabulary.</a:t>
            </a:r>
          </a:p>
          <a:p>
            <a:r>
              <a:rPr lang="en-US" dirty="0" smtClean="0"/>
              <a:t>Support MVC pattern.</a:t>
            </a:r>
          </a:p>
          <a:p>
            <a:r>
              <a:rPr lang="en-US" dirty="0" smtClean="0"/>
              <a:t>Reduce JavaScript code.</a:t>
            </a:r>
          </a:p>
          <a:p>
            <a:r>
              <a:rPr lang="en-US" dirty="0" smtClean="0"/>
              <a:t>Unit Test – Get rid of bind-callback functions, encourage TDD.</a:t>
            </a:r>
          </a:p>
          <a:p>
            <a:r>
              <a:rPr lang="en-US" dirty="0" smtClean="0"/>
              <a:t>Single page app.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92696"/>
            <a:ext cx="6429388" cy="461665"/>
          </a:xfrm>
          <a:prstGeom prst="rect">
            <a:avLst/>
          </a:prstGeom>
          <a:noFill/>
        </p:spPr>
        <p:txBody>
          <a:bodyPr wrap="square" rtlCol="0">
            <a:spAutoFit/>
          </a:bodyPr>
          <a:lstStyle/>
          <a:p>
            <a:r>
              <a:rPr lang="en-US" altLang="zh-CN" sz="2400" b="1" i="1" dirty="0" smtClean="0">
                <a:latin typeface="+mj-lt"/>
                <a:ea typeface="+mj-ea"/>
                <a:cs typeface="+mj-cs"/>
              </a:rPr>
              <a:t>MVC -1</a:t>
            </a:r>
            <a:endParaRPr lang="zh-CN" altLang="en-US" sz="2400" b="1" i="1" dirty="0">
              <a:latin typeface="+mj-lt"/>
              <a:ea typeface="+mj-ea"/>
              <a:cs typeface="+mj-cs"/>
            </a:endParaRPr>
          </a:p>
        </p:txBody>
      </p:sp>
      <p:sp>
        <p:nvSpPr>
          <p:cNvPr id="20" name="Slide Number Placeholder 19"/>
          <p:cNvSpPr>
            <a:spLocks noGrp="1"/>
          </p:cNvSpPr>
          <p:nvPr>
            <p:ph type="sldNum" sz="quarter" idx="4"/>
          </p:nvPr>
        </p:nvSpPr>
        <p:spPr/>
        <p:txBody>
          <a:bodyPr/>
          <a:lstStyle/>
          <a:p>
            <a:fld id="{9EBD5762-3BDC-484D-9503-7EA6D5A9A8CE}" type="slidenum">
              <a:rPr lang="en-GB" smtClean="0">
                <a:latin typeface="Georgia" pitchFamily="18" charset="0"/>
              </a:rPr>
              <a:pPr/>
              <a:t>4</a:t>
            </a:fld>
            <a:endParaRPr lang="en-GB" dirty="0">
              <a:latin typeface="Georgia" pitchFamily="18" charset="0"/>
            </a:endParaRPr>
          </a:p>
        </p:txBody>
      </p:sp>
      <p:pic>
        <p:nvPicPr>
          <p:cNvPr id="27650" name="Picture 2" descr="C:\Users\bwang073\Desktop\mvc.jpg"/>
          <p:cNvPicPr>
            <a:picLocks noGrp="1" noChangeAspect="1" noChangeArrowheads="1"/>
          </p:cNvPicPr>
          <p:nvPr>
            <p:ph sz="quarter" idx="15"/>
          </p:nvPr>
        </p:nvPicPr>
        <p:blipFill>
          <a:blip r:embed="rId2" cstate="print"/>
          <a:srcRect/>
          <a:stretch>
            <a:fillRect/>
          </a:stretch>
        </p:blipFill>
        <p:spPr bwMode="auto">
          <a:xfrm>
            <a:off x="457200" y="1905000"/>
            <a:ext cx="8238856" cy="4050506"/>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92696"/>
            <a:ext cx="6429388" cy="461665"/>
          </a:xfrm>
          <a:prstGeom prst="rect">
            <a:avLst/>
          </a:prstGeom>
          <a:noFill/>
        </p:spPr>
        <p:txBody>
          <a:bodyPr wrap="square" rtlCol="0">
            <a:spAutoFit/>
          </a:bodyPr>
          <a:lstStyle/>
          <a:p>
            <a:r>
              <a:rPr lang="en-US" altLang="zh-CN" sz="2400" b="1" i="1" dirty="0" smtClean="0">
                <a:latin typeface="+mj-lt"/>
                <a:ea typeface="+mj-ea"/>
                <a:cs typeface="+mj-cs"/>
              </a:rPr>
              <a:t>MVC -2</a:t>
            </a:r>
            <a:endParaRPr lang="zh-CN" altLang="en-US" sz="2400" b="1" i="1" dirty="0">
              <a:latin typeface="+mj-lt"/>
              <a:ea typeface="+mj-ea"/>
              <a:cs typeface="+mj-cs"/>
            </a:endParaRPr>
          </a:p>
        </p:txBody>
      </p:sp>
      <p:sp>
        <p:nvSpPr>
          <p:cNvPr id="20" name="Slide Number Placeholder 19"/>
          <p:cNvSpPr>
            <a:spLocks noGrp="1"/>
          </p:cNvSpPr>
          <p:nvPr>
            <p:ph type="sldNum" sz="quarter" idx="4"/>
          </p:nvPr>
        </p:nvSpPr>
        <p:spPr/>
        <p:txBody>
          <a:bodyPr/>
          <a:lstStyle/>
          <a:p>
            <a:fld id="{9EBD5762-3BDC-484D-9503-7EA6D5A9A8CE}" type="slidenum">
              <a:rPr lang="en-GB" smtClean="0">
                <a:latin typeface="Georgia" pitchFamily="18" charset="0"/>
              </a:rPr>
              <a:pPr/>
              <a:t>5</a:t>
            </a:fld>
            <a:endParaRPr lang="en-GB" dirty="0">
              <a:latin typeface="Georgia" pitchFamily="18" charset="0"/>
            </a:endParaRPr>
          </a:p>
        </p:txBody>
      </p:sp>
      <p:sp>
        <p:nvSpPr>
          <p:cNvPr id="6" name="Content Placeholder 5"/>
          <p:cNvSpPr>
            <a:spLocks noGrp="1"/>
          </p:cNvSpPr>
          <p:nvPr>
            <p:ph sz="quarter" idx="15"/>
          </p:nvPr>
        </p:nvSpPr>
        <p:spPr>
          <a:xfrm>
            <a:off x="467545" y="1556792"/>
            <a:ext cx="8143056" cy="4615408"/>
          </a:xfrm>
        </p:spPr>
        <p:txBody>
          <a:bodyPr>
            <a:normAutofit fontScale="70000" lnSpcReduction="20000"/>
          </a:bodyPr>
          <a:lstStyle/>
          <a:p>
            <a:pPr>
              <a:buFont typeface="Arial" pitchFamily="34" charset="0"/>
              <a:buChar char="•"/>
            </a:pPr>
            <a:r>
              <a:rPr lang="en-US" dirty="0" smtClean="0"/>
              <a:t>Controller – A controller is a JavaScript function(type/class) that is used to augment instances of angular Scope, excluding the root scope.</a:t>
            </a:r>
          </a:p>
          <a:p>
            <a:endParaRPr lang="en-US" dirty="0" smtClean="0"/>
          </a:p>
          <a:p>
            <a:pPr>
              <a:buFont typeface="Arial" pitchFamily="34" charset="0"/>
              <a:buChar char="•"/>
            </a:pPr>
            <a:r>
              <a:rPr lang="en-US" dirty="0" smtClean="0"/>
              <a:t>Model - A model is any data that is reachable as a property of an angular Scope object. The name of the property is the model identifier and the value is any JavaScript object (including arrays and primitives).</a:t>
            </a:r>
          </a:p>
          <a:p>
            <a:endParaRPr lang="en-US" dirty="0" smtClean="0"/>
          </a:p>
          <a:p>
            <a:pPr>
              <a:buFont typeface="Arial" pitchFamily="34" charset="0"/>
              <a:buChar char="•"/>
            </a:pPr>
            <a:r>
              <a:rPr lang="en-US" dirty="0" smtClean="0"/>
              <a:t>View - The view is the DOM loaded and rendered in the browser, after Angular has transformed the DOM based on information in the template, controller and model.</a:t>
            </a:r>
          </a:p>
          <a:p>
            <a:pPr>
              <a:buFont typeface="Arial" pitchFamily="34" charset="0"/>
              <a:buChar char="•"/>
            </a:pPr>
            <a:endParaRPr lang="en-US" dirty="0" smtClean="0"/>
          </a:p>
          <a:p>
            <a:pPr>
              <a:buFont typeface="Arial" pitchFamily="34" charset="0"/>
              <a:buChar char="•"/>
            </a:pPr>
            <a:r>
              <a:rPr lang="en-US" dirty="0" smtClean="0">
                <a:hlinkClick r:id="rId2"/>
              </a:rPr>
              <a:t>http://localhost:3000/apis/2</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4"/>
          </p:nvPr>
        </p:nvSpPr>
        <p:spPr/>
        <p:txBody>
          <a:bodyPr/>
          <a:lstStyle/>
          <a:p>
            <a:fld id="{9EBD5762-3BDC-484D-9503-7EA6D5A9A8CE}" type="slidenum">
              <a:rPr lang="en-GB" smtClean="0">
                <a:latin typeface="Georgia" pitchFamily="18" charset="0"/>
              </a:rPr>
              <a:pPr/>
              <a:t>6</a:t>
            </a:fld>
            <a:endParaRPr lang="en-GB" dirty="0">
              <a:latin typeface="Georgia" pitchFamily="18" charset="0"/>
            </a:endParaRPr>
          </a:p>
        </p:txBody>
      </p:sp>
      <p:sp>
        <p:nvSpPr>
          <p:cNvPr id="9" name="Content Placeholder 13"/>
          <p:cNvSpPr>
            <a:spLocks noGrp="1"/>
          </p:cNvSpPr>
          <p:nvPr>
            <p:ph sz="quarter" idx="15"/>
          </p:nvPr>
        </p:nvSpPr>
        <p:spPr>
          <a:xfrm>
            <a:off x="533400" y="836712"/>
            <a:ext cx="8077200" cy="432048"/>
          </a:xfrm>
        </p:spPr>
        <p:txBody>
          <a:bodyPr>
            <a:normAutofit lnSpcReduction="10000"/>
          </a:bodyPr>
          <a:lstStyle/>
          <a:p>
            <a:r>
              <a:rPr lang="en-US" sz="2400" b="1" i="1" dirty="0" smtClean="0">
                <a:latin typeface="+mj-lt"/>
                <a:ea typeface="+mj-ea"/>
                <a:cs typeface="+mj-cs"/>
              </a:rPr>
              <a:t>Scope</a:t>
            </a:r>
          </a:p>
        </p:txBody>
      </p:sp>
      <p:sp>
        <p:nvSpPr>
          <p:cNvPr id="7" name="TextBox 6"/>
          <p:cNvSpPr txBox="1"/>
          <p:nvPr/>
        </p:nvSpPr>
        <p:spPr>
          <a:xfrm>
            <a:off x="539552" y="1412776"/>
            <a:ext cx="7992888" cy="4896544"/>
          </a:xfrm>
          <a:prstGeom prst="rect">
            <a:avLst/>
          </a:prstGeom>
          <a:noFill/>
        </p:spPr>
        <p:txBody>
          <a:bodyPr wrap="square" lIns="0" tIns="0" rIns="0" bIns="0" rtlCol="0">
            <a:noAutofit/>
          </a:bodyPr>
          <a:lstStyle/>
          <a:p>
            <a:pPr indent="-274320">
              <a:spcAft>
                <a:spcPts val="900"/>
              </a:spcAft>
            </a:pPr>
            <a:r>
              <a:rPr lang="en-US" sz="2000" dirty="0" smtClean="0"/>
              <a:t>Scope is an object that refers to the application model. It is an execution context for expressions. Scopes are arranged in hierarchical structure which mimic the DOM structure of the application. </a:t>
            </a:r>
          </a:p>
          <a:p>
            <a:pPr indent="-274320">
              <a:spcAft>
                <a:spcPts val="900"/>
              </a:spcAft>
            </a:pPr>
            <a:endParaRPr lang="en-US" sz="2000" dirty="0" smtClean="0">
              <a:latin typeface="Georgia" pitchFamily="18" charset="0"/>
            </a:endParaRPr>
          </a:p>
          <a:p>
            <a:pPr indent="-274320">
              <a:spcAft>
                <a:spcPts val="900"/>
              </a:spcAft>
            </a:pPr>
            <a:r>
              <a:rPr lang="en-US" sz="2000" dirty="0" smtClean="0">
                <a:latin typeface="Georgia" pitchFamily="18" charset="0"/>
              </a:rPr>
              <a:t>$watch - similar with the change event.</a:t>
            </a:r>
          </a:p>
          <a:p>
            <a:pPr indent="-274320">
              <a:spcAft>
                <a:spcPts val="900"/>
              </a:spcAft>
            </a:pPr>
            <a:endParaRPr lang="en-US" sz="2000" dirty="0" smtClean="0">
              <a:latin typeface="Georgia" pitchFamily="18" charset="0"/>
            </a:endParaRPr>
          </a:p>
          <a:p>
            <a:pPr indent="-274320">
              <a:spcAft>
                <a:spcPts val="900"/>
              </a:spcAft>
            </a:pPr>
            <a:r>
              <a:rPr lang="en-US" sz="2000" dirty="0" smtClean="0">
                <a:latin typeface="Georgia" pitchFamily="18" charset="0"/>
              </a:rPr>
              <a:t>$apply – apply the DOM render</a:t>
            </a:r>
          </a:p>
          <a:p>
            <a:pPr indent="-274320">
              <a:spcAft>
                <a:spcPts val="900"/>
              </a:spcAft>
            </a:pPr>
            <a:endParaRPr lang="en-US" sz="2000" dirty="0" smtClean="0">
              <a:latin typeface="Georgia" pitchFamily="18" charset="0"/>
            </a:endParaRPr>
          </a:p>
          <a:p>
            <a:pPr indent="-274320">
              <a:spcAft>
                <a:spcPts val="900"/>
              </a:spcAft>
            </a:pPr>
            <a:r>
              <a:rPr lang="en-US" sz="2000" dirty="0" smtClean="0">
                <a:latin typeface="Georgia" pitchFamily="18" charset="0"/>
                <a:hlinkClick r:id="rId2"/>
              </a:rPr>
              <a:t>http://localhost:3000/apis/3</a:t>
            </a:r>
            <a:endParaRPr lang="en-US" sz="2000" dirty="0" smtClean="0">
              <a:latin typeface="Georgia" pitchFamily="18" charset="0"/>
            </a:endParaRPr>
          </a:p>
          <a:p>
            <a:pPr indent="-274320">
              <a:spcAft>
                <a:spcPts val="900"/>
              </a:spcAft>
            </a:pPr>
            <a:endParaRPr lang="en-US" sz="2000" dirty="0" smtClean="0">
              <a:latin typeface="Georgia" pitchFamily="18" charset="0"/>
            </a:endParaRPr>
          </a:p>
          <a:p>
            <a:pPr indent="-274320">
              <a:spcAft>
                <a:spcPts val="900"/>
              </a:spcAft>
            </a:pPr>
            <a:endParaRPr lang="en-US" sz="2000" dirty="0" smtClean="0">
              <a:latin typeface="Georgia" pitchFamily="18" charset="0"/>
            </a:endParaRPr>
          </a:p>
          <a:p>
            <a:pPr indent="-274320">
              <a:spcAft>
                <a:spcPts val="900"/>
              </a:spcAft>
            </a:pPr>
            <a:endParaRPr lang="en-US" sz="2000" dirty="0" smtClean="0">
              <a:latin typeface="Georgia" pitchFamily="18" charset="0"/>
            </a:endParaRPr>
          </a:p>
          <a:p>
            <a:pPr indent="-274320">
              <a:spcAft>
                <a:spcPts val="900"/>
              </a:spcAft>
            </a:pPr>
            <a:endParaRPr lang="en-US" sz="2000" dirty="0" smtClean="0">
              <a:latin typeface="Georgia"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857364"/>
            <a:ext cx="8429684" cy="8279190"/>
          </a:xfrm>
          <a:prstGeom prst="rect">
            <a:avLst/>
          </a:prstGeom>
          <a:noFill/>
        </p:spPr>
        <p:txBody>
          <a:bodyPr wrap="square" rtlCol="0">
            <a:spAutoFit/>
          </a:bodyPr>
          <a:lstStyle/>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pPr eaLnBrk="0" fontAlgn="base" hangingPunct="0"/>
            <a:endParaRPr lang="zh-CN" altLang="en-US" sz="1600" b="1" dirty="0" smtClean="0">
              <a:latin typeface="Georgia" pitchFamily="18"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a:p>
            <a:endParaRPr lang="en-US" altLang="zh-CN" sz="1400" dirty="0" smtClean="0">
              <a:latin typeface="Georgia" pitchFamily="18" charset="0"/>
              <a:cs typeface="Arial" pitchFamily="34" charset="0"/>
            </a:endParaRPr>
          </a:p>
        </p:txBody>
      </p:sp>
      <p:sp>
        <p:nvSpPr>
          <p:cNvPr id="9" name="Title 8"/>
          <p:cNvSpPr>
            <a:spLocks noGrp="1"/>
          </p:cNvSpPr>
          <p:nvPr>
            <p:ph type="title"/>
          </p:nvPr>
        </p:nvSpPr>
        <p:spPr>
          <a:xfrm>
            <a:off x="533400" y="685800"/>
            <a:ext cx="8077200" cy="510952"/>
          </a:xfrm>
        </p:spPr>
        <p:txBody>
          <a:bodyPr>
            <a:normAutofit fontScale="90000"/>
          </a:bodyPr>
          <a:lstStyle/>
          <a:p>
            <a:r>
              <a:rPr lang="en-US" dirty="0" smtClean="0"/>
              <a:t>Data Binding</a:t>
            </a:r>
            <a:endParaRPr lang="zh-CN" altLang="en-US" dirty="0" smtClean="0"/>
          </a:p>
        </p:txBody>
      </p:sp>
      <p:sp>
        <p:nvSpPr>
          <p:cNvPr id="11" name="Slide Number Placeholder 10"/>
          <p:cNvSpPr>
            <a:spLocks noGrp="1"/>
          </p:cNvSpPr>
          <p:nvPr>
            <p:ph type="sldNum" sz="quarter" idx="4"/>
          </p:nvPr>
        </p:nvSpPr>
        <p:spPr/>
        <p:txBody>
          <a:bodyPr/>
          <a:lstStyle/>
          <a:p>
            <a:fld id="{9EBD5762-3BDC-484D-9503-7EA6D5A9A8CE}" type="slidenum">
              <a:rPr lang="en-GB" smtClean="0"/>
              <a:pPr/>
              <a:t>7</a:t>
            </a:fld>
            <a:endParaRPr lang="en-GB"/>
          </a:p>
        </p:txBody>
      </p:sp>
      <p:sp>
        <p:nvSpPr>
          <p:cNvPr id="7" name="TextBox 6"/>
          <p:cNvSpPr txBox="1"/>
          <p:nvPr/>
        </p:nvSpPr>
        <p:spPr>
          <a:xfrm>
            <a:off x="467544" y="1412776"/>
            <a:ext cx="8136904" cy="4752528"/>
          </a:xfrm>
          <a:prstGeom prst="rect">
            <a:avLst/>
          </a:prstGeom>
          <a:noFill/>
        </p:spPr>
        <p:txBody>
          <a:bodyPr wrap="square" lIns="0" tIns="0" rIns="0" bIns="0" rtlCol="0">
            <a:noAutofit/>
          </a:bodyPr>
          <a:lstStyle/>
          <a:p>
            <a:pPr indent="-274320">
              <a:spcAft>
                <a:spcPts val="900"/>
              </a:spcAft>
            </a:pPr>
            <a:r>
              <a:rPr lang="en-US" sz="2000" dirty="0" smtClean="0"/>
              <a:t>Data-binding in Angular web apps is the automatic synchronization of data between the model and view components. The way that Angular implements data-binding lets you treat the model as the single-source-of-truth in your application. The view is a projection of the model at all times. When the model changes, the view reflects the change, and vice versa.</a:t>
            </a:r>
          </a:p>
          <a:p>
            <a:pPr indent="-274320">
              <a:spcAft>
                <a:spcPts val="900"/>
              </a:spcAft>
              <a:buFont typeface="Arial" pitchFamily="34" charset="0"/>
              <a:buChar char="•"/>
            </a:pPr>
            <a:r>
              <a:rPr lang="en-US" sz="2000" dirty="0" smtClean="0">
                <a:latin typeface="Georgia" pitchFamily="18" charset="0"/>
              </a:rPr>
              <a:t>Mark up {{}} – unidirectional</a:t>
            </a:r>
          </a:p>
          <a:p>
            <a:pPr indent="-274320">
              <a:spcAft>
                <a:spcPts val="900"/>
              </a:spcAft>
              <a:buFont typeface="Arial" pitchFamily="34" charset="0"/>
              <a:buChar char="•"/>
            </a:pPr>
            <a:r>
              <a:rPr lang="en-US" sz="2000" dirty="0" smtClean="0">
                <a:latin typeface="Georgia" pitchFamily="18" charset="0"/>
              </a:rPr>
              <a:t>ngModel – bidirectional</a:t>
            </a:r>
          </a:p>
          <a:p>
            <a:pPr indent="-274320">
              <a:spcAft>
                <a:spcPts val="900"/>
              </a:spcAft>
              <a:buFont typeface="Arial" pitchFamily="34" charset="0"/>
              <a:buChar char="•"/>
            </a:pPr>
            <a:r>
              <a:rPr lang="en-US" sz="2000" dirty="0" smtClean="0">
                <a:latin typeface="Georgia" pitchFamily="18" charset="0"/>
              </a:rPr>
              <a:t>ngBind – unidirectional</a:t>
            </a:r>
          </a:p>
          <a:p>
            <a:pPr indent="-274320">
              <a:spcAft>
                <a:spcPts val="900"/>
              </a:spcAft>
              <a:buFont typeface="Arial" pitchFamily="34" charset="0"/>
              <a:buChar char="•"/>
            </a:pPr>
            <a:endParaRPr lang="en-US" sz="2000" dirty="0" smtClean="0">
              <a:latin typeface="Georgia" pitchFamily="18" charset="0"/>
            </a:endParaRPr>
          </a:p>
          <a:p>
            <a:pPr indent="-274320">
              <a:spcAft>
                <a:spcPts val="900"/>
              </a:spcAft>
            </a:pPr>
            <a:r>
              <a:rPr lang="en-US" sz="2000" dirty="0" smtClean="0">
                <a:latin typeface="Georgia" pitchFamily="18" charset="0"/>
                <a:hlinkClick r:id="rId2"/>
              </a:rPr>
              <a:t>http://localhost:3000/apis/4</a:t>
            </a:r>
            <a:endParaRPr lang="en-US" sz="2000" dirty="0" smtClean="0">
              <a:latin typeface="Georgia" pitchFamily="18" charset="0"/>
            </a:endParaRPr>
          </a:p>
          <a:p>
            <a:pPr indent="-274320">
              <a:spcAft>
                <a:spcPts val="900"/>
              </a:spcAft>
              <a:buFont typeface="Arial" pitchFamily="34" charset="0"/>
              <a:buChar char="•"/>
            </a:pPr>
            <a:endParaRPr lang="en-US" sz="2000" dirty="0" smtClean="0">
              <a:latin typeface="Georgia"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8</a:t>
            </a:fld>
            <a:endParaRPr lang="en-GB" dirty="0"/>
          </a:p>
        </p:txBody>
      </p:sp>
      <p:sp>
        <p:nvSpPr>
          <p:cNvPr id="5" name="Content Placeholder 4"/>
          <p:cNvSpPr>
            <a:spLocks noGrp="1"/>
          </p:cNvSpPr>
          <p:nvPr>
            <p:ph sz="quarter" idx="15"/>
          </p:nvPr>
        </p:nvSpPr>
        <p:spPr/>
        <p:txBody>
          <a:bodyPr>
            <a:normAutofit fontScale="85000" lnSpcReduction="20000"/>
          </a:bodyPr>
          <a:lstStyle/>
          <a:p>
            <a:r>
              <a:rPr lang="en-US" dirty="0" smtClean="0"/>
              <a:t>AngularJs nested events includes mouse, keyboard, etc.</a:t>
            </a:r>
          </a:p>
          <a:p>
            <a:r>
              <a:rPr lang="en-US" dirty="0" err="1" smtClean="0"/>
              <a:t>ngClick</a:t>
            </a:r>
            <a:r>
              <a:rPr lang="en-US" dirty="0" smtClean="0"/>
              <a:t>, </a:t>
            </a:r>
            <a:r>
              <a:rPr lang="en-US" dirty="0" err="1" smtClean="0"/>
              <a:t>ngKeyPress</a:t>
            </a:r>
            <a:r>
              <a:rPr lang="en-US" dirty="0" smtClean="0"/>
              <a:t>, </a:t>
            </a:r>
            <a:r>
              <a:rPr lang="en-US" dirty="0" err="1" smtClean="0"/>
              <a:t>ngChecked</a:t>
            </a:r>
            <a:r>
              <a:rPr lang="en-US" dirty="0" smtClean="0"/>
              <a:t>, etc.</a:t>
            </a:r>
          </a:p>
          <a:p>
            <a:r>
              <a:rPr lang="en-US" dirty="0" smtClean="0"/>
              <a:t>When the AngularJs events </a:t>
            </a:r>
            <a:r>
              <a:rPr lang="en-US" dirty="0" err="1" smtClean="0"/>
              <a:t>actived</a:t>
            </a:r>
            <a:r>
              <a:rPr lang="en-US" dirty="0" smtClean="0"/>
              <a:t>, the events callback can update the DOM by the callback function automatically.</a:t>
            </a:r>
          </a:p>
          <a:p>
            <a:r>
              <a:rPr lang="en-US" dirty="0" smtClean="0"/>
              <a:t>If not using the AngularJs events, the DOM may not be updated, but you can use $</a:t>
            </a:r>
            <a:r>
              <a:rPr lang="en-US" dirty="0" err="1" smtClean="0"/>
              <a:t>scope.$apply</a:t>
            </a:r>
            <a:r>
              <a:rPr lang="en-US" dirty="0" smtClean="0"/>
              <a:t>() to update the change </a:t>
            </a:r>
            <a:r>
              <a:rPr lang="en-US" dirty="0" err="1" smtClean="0"/>
              <a:t>manaually</a:t>
            </a:r>
            <a:r>
              <a:rPr lang="en-US" dirty="0" smtClean="0"/>
              <a:t>.</a:t>
            </a:r>
          </a:p>
          <a:p>
            <a:endParaRPr lang="en-US" dirty="0" smtClean="0"/>
          </a:p>
          <a:p>
            <a:r>
              <a:rPr lang="en-US" dirty="0" smtClean="0">
                <a:hlinkClick r:id="rId2"/>
              </a:rPr>
              <a:t>http://localhost:3000/apis/5</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9</a:t>
            </a:fld>
            <a:endParaRPr lang="en-GB" dirty="0"/>
          </a:p>
        </p:txBody>
      </p:sp>
      <p:sp>
        <p:nvSpPr>
          <p:cNvPr id="5" name="Content Placeholder 4"/>
          <p:cNvSpPr>
            <a:spLocks noGrp="1"/>
          </p:cNvSpPr>
          <p:nvPr>
            <p:ph sz="quarter" idx="15"/>
          </p:nvPr>
        </p:nvSpPr>
        <p:spPr/>
        <p:txBody>
          <a:bodyPr/>
          <a:lstStyle/>
          <a:p>
            <a:r>
              <a:rPr lang="en-US" dirty="0" smtClean="0"/>
              <a:t>Angular filters format data for display to the user.</a:t>
            </a:r>
          </a:p>
          <a:p>
            <a:endParaRPr lang="en-US" dirty="0" smtClean="0"/>
          </a:p>
          <a:p>
            <a:r>
              <a:rPr lang="en-US" dirty="0" smtClean="0"/>
              <a:t>Pattern: {{data | filter1 | filter2}}</a:t>
            </a:r>
          </a:p>
          <a:p>
            <a:endParaRPr lang="en-US" dirty="0" smtClean="0"/>
          </a:p>
          <a:p>
            <a:r>
              <a:rPr lang="en-US" dirty="0" smtClean="0">
                <a:hlinkClick r:id="rId2"/>
              </a:rPr>
              <a:t>http://localhost:3000/apis/6</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461</Words>
  <Application>Microsoft Office PowerPoint</Application>
  <PresentationFormat>On-screen Show (4:3)</PresentationFormat>
  <Paragraphs>264</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Document</vt:lpstr>
      <vt:lpstr>AngularJs</vt:lpstr>
      <vt:lpstr>Introduce</vt:lpstr>
      <vt:lpstr>Why AngularJs</vt:lpstr>
      <vt:lpstr>Slide 4</vt:lpstr>
      <vt:lpstr>Slide 5</vt:lpstr>
      <vt:lpstr>Slide 6</vt:lpstr>
      <vt:lpstr>Data Binding</vt:lpstr>
      <vt:lpstr>Events</vt:lpstr>
      <vt:lpstr>Filters</vt:lpstr>
      <vt:lpstr>ngRepeat</vt:lpstr>
      <vt:lpstr>Directives</vt:lpstr>
      <vt:lpstr>Http Request</vt:lpstr>
      <vt:lpstr>A Web App Simple Structure</vt:lpstr>
      <vt:lpstr>Testing</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Brian Wang</dc:creator>
  <cp:lastModifiedBy>Windows User</cp:lastModifiedBy>
  <cp:revision>21</cp:revision>
  <dcterms:created xsi:type="dcterms:W3CDTF">2006-08-16T00:00:00Z</dcterms:created>
  <dcterms:modified xsi:type="dcterms:W3CDTF">2013-08-20T07:54:06Z</dcterms:modified>
</cp:coreProperties>
</file>