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215098615001743"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87c3fea4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87c3fea4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48f78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48f78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7c3fea4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7c3fea4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7c3fea4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87c3fea4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7c3fea4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7c3fea4b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7c3fea4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7c3fea4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87c3fea4b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87c3fea4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7c3fea4b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7c3fea4b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7c3fea4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7c3fea4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87c3fea4b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87c3fea4b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50c68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50c68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chemeClr val="accent1"/>
                </a:solidFill>
                <a:latin typeface="Lato"/>
                <a:ea typeface="Lato"/>
                <a:cs typeface="Lato"/>
                <a:sym typeface="Lato"/>
              </a:rPr>
              <a:t>[1] </a:t>
            </a:r>
            <a:r>
              <a:rPr lang="en" sz="1300" u="sng">
                <a:solidFill>
                  <a:schemeClr val="accent5"/>
                </a:solidFill>
                <a:latin typeface="Lato"/>
                <a:ea typeface="Lato"/>
                <a:cs typeface="Lato"/>
                <a:sym typeface="Lato"/>
                <a:hlinkClick r:id="rId2"/>
              </a:rPr>
              <a:t>https://www.sciencedirect.com/science/article/pii/S2215098615001743</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7c3fea4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7c3fea4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750c684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750c684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7c3fea4b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87c3fea4b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87c3fea4b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87c3fea4b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87c3fea4b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87c3fea4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87c3fea4b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87c3fea4b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87c3fea4b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87c3fea4b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750c6840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750c684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750c684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750c684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50c684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50c684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7c3fea4b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7c3fea4b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7c3fea4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7c3fea4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87c3fea4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87c3fea4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761d9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761d9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7c3fea4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7c3fea4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7c3fea4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7c3fea4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1345 could still be used with 125 to achieve maximum lifetime in some cases (eg all lifetimes same).  However, will never be using 135 outright, as L4 could be a limiting factor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sciencedirect.com/science/article/pii/S221509861500174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Maximizing the lifetime of a network</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EE550 - Michelle Beryl, Bill (Belal)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pSp>
        <p:nvGrpSpPr>
          <p:cNvPr id="151" name="Google Shape;151;p22"/>
          <p:cNvGrpSpPr/>
          <p:nvPr/>
        </p:nvGrpSpPr>
        <p:grpSpPr>
          <a:xfrm>
            <a:off x="5524650" y="2006250"/>
            <a:ext cx="3466950" cy="2582900"/>
            <a:chOff x="5524650" y="2006250"/>
            <a:chExt cx="3466950" cy="2582900"/>
          </a:xfrm>
        </p:grpSpPr>
        <p:pic>
          <p:nvPicPr>
            <p:cNvPr id="152" name="Google Shape;152;p22"/>
            <p:cNvPicPr preferRelativeResize="0"/>
            <p:nvPr/>
          </p:nvPicPr>
          <p:blipFill>
            <a:blip r:embed="rId3">
              <a:alphaModFix/>
            </a:blip>
            <a:stretch>
              <a:fillRect/>
            </a:stretch>
          </p:blipFill>
          <p:spPr>
            <a:xfrm>
              <a:off x="5524650" y="2006250"/>
              <a:ext cx="3466950" cy="2307315"/>
            </a:xfrm>
            <a:prstGeom prst="rect">
              <a:avLst/>
            </a:prstGeom>
            <a:noFill/>
            <a:ln>
              <a:noFill/>
            </a:ln>
          </p:spPr>
        </p:pic>
        <p:sp>
          <p:nvSpPr>
            <p:cNvPr id="153" name="Google Shape;153;p22"/>
            <p:cNvSpPr txBox="1"/>
            <p:nvPr/>
          </p:nvSpPr>
          <p:spPr>
            <a:xfrm>
              <a:off x="6195675" y="4263350"/>
              <a:ext cx="23631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Figure 3: ‘Pruned’ paths with viable paths in solid arrows</a:t>
              </a:r>
              <a:endParaRPr sz="800"/>
            </a:p>
          </p:txBody>
        </p:sp>
      </p:grpSp>
      <p:sp>
        <p:nvSpPr>
          <p:cNvPr id="154" name="Google Shape;154;p22"/>
          <p:cNvSpPr txBox="1"/>
          <p:nvPr>
            <p:ph idx="1" type="body"/>
          </p:nvPr>
        </p:nvSpPr>
        <p:spPr>
          <a:xfrm>
            <a:off x="729450" y="2078875"/>
            <a:ext cx="5084400" cy="278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this network, there are four possible paths:</a:t>
            </a:r>
            <a:br>
              <a:rPr lang="en"/>
            </a:br>
            <a:r>
              <a:rPr lang="en"/>
              <a:t>P1={1 2 5}; P2={1 3 5}; P3={1 3 2 5} ; P4={1 3 4 5}</a:t>
            </a:r>
            <a:endParaRPr/>
          </a:p>
          <a:p>
            <a:pPr indent="-311150" lvl="0" marL="457200" rtl="0" algn="l">
              <a:spcBef>
                <a:spcPts val="0"/>
              </a:spcBef>
              <a:spcAft>
                <a:spcPts val="0"/>
              </a:spcAft>
              <a:buSzPts val="1300"/>
              <a:buChar char="●"/>
            </a:pPr>
            <a:r>
              <a:rPr lang="en"/>
              <a:t>Because P4 is a superset of P2, it could be removed from the set of paths, leaving </a:t>
            </a:r>
            <a:r>
              <a:rPr lang="en"/>
              <a:t>P1={1 2 5}; P2={1 3 5}; P3={1 3 2 5}</a:t>
            </a:r>
            <a:endParaRPr/>
          </a:p>
          <a:p>
            <a:pPr indent="-311150" lvl="0" marL="457200" rtl="0" algn="l">
              <a:spcBef>
                <a:spcPts val="0"/>
              </a:spcBef>
              <a:spcAft>
                <a:spcPts val="0"/>
              </a:spcAft>
              <a:buSzPts val="1300"/>
              <a:buChar char="●"/>
            </a:pPr>
            <a:r>
              <a:rPr lang="en"/>
              <a:t>P3 could not be removed as it is also a superset of P1.  Thus the solution is a combination of P1 and P2 and P3.  </a:t>
            </a:r>
            <a:endParaRPr/>
          </a:p>
          <a:p>
            <a:pPr indent="-311150" lvl="0" marL="457200" rtl="0" algn="l">
              <a:spcBef>
                <a:spcPts val="0"/>
              </a:spcBef>
              <a:spcAft>
                <a:spcPts val="0"/>
              </a:spcAft>
              <a:buSzPts val="1300"/>
              <a:buChar char="●"/>
            </a:pPr>
            <a:r>
              <a:rPr lang="en"/>
              <a:t>With node lifetimes of 5, </a:t>
            </a:r>
            <a:r>
              <a:rPr b="1" lang="en"/>
              <a:t>we can see that the maximal lifetime is achieved when P1 is used 5 times and P2 is used 5 times, in any order</a:t>
            </a:r>
            <a:r>
              <a:rPr lang="en"/>
              <a:t>.  P3 would not be used as we can see that it would reduce lifetime of P1 as well.</a:t>
            </a:r>
            <a:endParaRPr/>
          </a:p>
          <a:p>
            <a:pPr indent="0" lvl="0" marL="457200" rtl="0" algn="l">
              <a:spcBef>
                <a:spcPts val="1600"/>
              </a:spcBef>
              <a:spcAft>
                <a:spcPts val="1600"/>
              </a:spcAft>
              <a:buNone/>
            </a:pPr>
            <a:r>
              <a:t/>
            </a:r>
            <a:endParaRPr/>
          </a:p>
        </p:txBody>
      </p:sp>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Intuition (Continued)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pSp>
        <p:nvGrpSpPr>
          <p:cNvPr id="160" name="Google Shape;160;p23"/>
          <p:cNvGrpSpPr/>
          <p:nvPr/>
        </p:nvGrpSpPr>
        <p:grpSpPr>
          <a:xfrm>
            <a:off x="5230425" y="1693122"/>
            <a:ext cx="3909975" cy="2788928"/>
            <a:chOff x="5230425" y="1693122"/>
            <a:chExt cx="3909975" cy="2788928"/>
          </a:xfrm>
        </p:grpSpPr>
        <p:pic>
          <p:nvPicPr>
            <p:cNvPr id="161" name="Google Shape;161;p23"/>
            <p:cNvPicPr preferRelativeResize="0"/>
            <p:nvPr/>
          </p:nvPicPr>
          <p:blipFill>
            <a:blip r:embed="rId3">
              <a:alphaModFix/>
            </a:blip>
            <a:stretch>
              <a:fillRect/>
            </a:stretch>
          </p:blipFill>
          <p:spPr>
            <a:xfrm>
              <a:off x="5230425" y="1693122"/>
              <a:ext cx="3909975" cy="2566950"/>
            </a:xfrm>
            <a:prstGeom prst="rect">
              <a:avLst/>
            </a:prstGeom>
            <a:noFill/>
            <a:ln>
              <a:noFill/>
            </a:ln>
          </p:spPr>
        </p:pic>
        <p:sp>
          <p:nvSpPr>
            <p:cNvPr id="162" name="Google Shape;162;p23"/>
            <p:cNvSpPr txBox="1"/>
            <p:nvPr/>
          </p:nvSpPr>
          <p:spPr>
            <a:xfrm>
              <a:off x="6210400" y="4151150"/>
              <a:ext cx="2595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2: Network with paths from nodes 1-&gt;5</a:t>
              </a:r>
              <a:endParaRPr sz="800"/>
            </a:p>
          </p:txBody>
        </p:sp>
      </p:grpSp>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Program</a:t>
            </a:r>
            <a:endParaRPr/>
          </a:p>
        </p:txBody>
      </p:sp>
      <p:sp>
        <p:nvSpPr>
          <p:cNvPr id="164" name="Google Shape;164;p23"/>
          <p:cNvSpPr txBox="1"/>
          <p:nvPr>
            <p:ph idx="1" type="body"/>
          </p:nvPr>
        </p:nvSpPr>
        <p:spPr>
          <a:xfrm>
            <a:off x="729450" y="2078875"/>
            <a:ext cx="7688700" cy="28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Maximize:</a:t>
            </a:r>
            <a:endParaRPr/>
          </a:p>
          <a:p>
            <a:pPr indent="0" lvl="0" marL="0" rtl="0" algn="l">
              <a:spcBef>
                <a:spcPts val="1600"/>
              </a:spcBef>
              <a:spcAft>
                <a:spcPts val="0"/>
              </a:spcAft>
              <a:buNone/>
            </a:pPr>
            <a:r>
              <a:rPr lang="en"/>
              <a:t>Such That:</a:t>
            </a:r>
            <a:endParaRPr/>
          </a:p>
          <a:p>
            <a:pPr indent="0" lvl="0" marL="0" rtl="0" algn="l">
              <a:spcBef>
                <a:spcPts val="1600"/>
              </a:spcBef>
              <a:spcAft>
                <a:spcPts val="0"/>
              </a:spcAft>
              <a:buNone/>
            </a:pPr>
            <a:r>
              <a:rPr lang="en"/>
              <a:t>				</a:t>
            </a:r>
            <a:r>
              <a:rPr lang="en"/>
              <a:t>	</a:t>
            </a:r>
            <a:r>
              <a:rPr lang="en"/>
              <a:t> </a:t>
            </a:r>
            <a:endParaRPr/>
          </a:p>
          <a:p>
            <a:pPr indent="0" lvl="0" marL="0" rtl="0" algn="l">
              <a:spcBef>
                <a:spcPts val="1600"/>
              </a:spcBef>
              <a:spcAft>
                <a:spcPts val="0"/>
              </a:spcAft>
              <a:buNone/>
            </a:pPr>
            <a:r>
              <a:rPr lang="en"/>
              <a:t>Where:   </a:t>
            </a:r>
            <a:endParaRPr/>
          </a:p>
          <a:p>
            <a:pPr indent="0" lvl="0" marL="0" rtl="0" algn="l">
              <a:spcBef>
                <a:spcPts val="1600"/>
              </a:spcBef>
              <a:spcAft>
                <a:spcPts val="1600"/>
              </a:spcAft>
              <a:buNone/>
            </a:pPr>
            <a:r>
              <a:rPr lang="en"/>
              <a:t>			</a:t>
            </a:r>
            <a:r>
              <a:rPr lang="en" sz="1200"/>
              <a:t>Ji is the # of packets sent on each path i, </a:t>
            </a:r>
            <a:br>
              <a:rPr lang="en" sz="1200"/>
            </a:br>
            <a:r>
              <a:rPr lang="en" sz="1200"/>
              <a:t>			en is the energy cost of each node n, set to 1 for our project</a:t>
            </a:r>
            <a:br>
              <a:rPr lang="en" sz="1200"/>
            </a:br>
            <a:r>
              <a:rPr lang="en" sz="1200"/>
              <a:t>			Ln is the lifetime of each node n</a:t>
            </a:r>
            <a:br>
              <a:rPr lang="en" sz="1200"/>
            </a:br>
            <a:r>
              <a:rPr lang="en" sz="1200"/>
              <a:t>			P is the set of all paths</a:t>
            </a:r>
            <a:br>
              <a:rPr lang="en" sz="1200"/>
            </a:br>
            <a:r>
              <a:rPr lang="en" sz="1200"/>
              <a:t>			All values are positive</a:t>
            </a:r>
            <a:endParaRPr sz="1200"/>
          </a:p>
        </p:txBody>
      </p:sp>
      <p:pic>
        <p:nvPicPr>
          <p:cNvPr id="165" name="Google Shape;165;p23"/>
          <p:cNvPicPr preferRelativeResize="0"/>
          <p:nvPr/>
        </p:nvPicPr>
        <p:blipFill>
          <a:blip r:embed="rId4">
            <a:alphaModFix/>
          </a:blip>
          <a:stretch>
            <a:fillRect/>
          </a:stretch>
        </p:blipFill>
        <p:spPr>
          <a:xfrm>
            <a:off x="2227875" y="2571750"/>
            <a:ext cx="2085900" cy="482550"/>
          </a:xfrm>
          <a:prstGeom prst="rect">
            <a:avLst/>
          </a:prstGeom>
          <a:noFill/>
          <a:ln>
            <a:noFill/>
          </a:ln>
        </p:spPr>
      </p:pic>
      <p:pic>
        <p:nvPicPr>
          <p:cNvPr id="166" name="Google Shape;166;p23"/>
          <p:cNvPicPr preferRelativeResize="0"/>
          <p:nvPr/>
        </p:nvPicPr>
        <p:blipFill>
          <a:blip r:embed="rId5">
            <a:alphaModFix/>
          </a:blip>
          <a:stretch>
            <a:fillRect/>
          </a:stretch>
        </p:blipFill>
        <p:spPr>
          <a:xfrm>
            <a:off x="2227875" y="2078875"/>
            <a:ext cx="306802" cy="354000"/>
          </a:xfrm>
          <a:prstGeom prst="rect">
            <a:avLst/>
          </a:prstGeom>
          <a:noFill/>
          <a:ln>
            <a:noFill/>
          </a:ln>
        </p:spPr>
      </p:pic>
      <p:pic>
        <p:nvPicPr>
          <p:cNvPr id="167" name="Google Shape;167;p23"/>
          <p:cNvPicPr preferRelativeResize="0"/>
          <p:nvPr/>
        </p:nvPicPr>
        <p:blipFill>
          <a:blip r:embed="rId6">
            <a:alphaModFix/>
          </a:blip>
          <a:stretch>
            <a:fillRect/>
          </a:stretch>
        </p:blipFill>
        <p:spPr>
          <a:xfrm>
            <a:off x="2227875" y="3559263"/>
            <a:ext cx="1480747" cy="269825"/>
          </a:xfrm>
          <a:prstGeom prst="rect">
            <a:avLst/>
          </a:prstGeom>
          <a:noFill/>
          <a:ln>
            <a:noFill/>
          </a:ln>
        </p:spPr>
      </p:pic>
      <p:pic>
        <p:nvPicPr>
          <p:cNvPr id="168" name="Google Shape;168;p23"/>
          <p:cNvPicPr preferRelativeResize="0"/>
          <p:nvPr/>
        </p:nvPicPr>
        <p:blipFill>
          <a:blip r:embed="rId7">
            <a:alphaModFix/>
          </a:blip>
          <a:stretch>
            <a:fillRect/>
          </a:stretch>
        </p:blipFill>
        <p:spPr>
          <a:xfrm>
            <a:off x="2227875" y="3049613"/>
            <a:ext cx="790575" cy="209550"/>
          </a:xfrm>
          <a:prstGeom prst="rect">
            <a:avLst/>
          </a:prstGeom>
          <a:noFill/>
          <a:ln>
            <a:noFill/>
          </a:ln>
        </p:spPr>
      </p:pic>
      <p:pic>
        <p:nvPicPr>
          <p:cNvPr id="169" name="Google Shape;169;p23"/>
          <p:cNvPicPr preferRelativeResize="0"/>
          <p:nvPr/>
        </p:nvPicPr>
        <p:blipFill>
          <a:blip r:embed="rId8">
            <a:alphaModFix/>
          </a:blip>
          <a:stretch>
            <a:fillRect/>
          </a:stretch>
        </p:blipFill>
        <p:spPr>
          <a:xfrm>
            <a:off x="4859225" y="3829063"/>
            <a:ext cx="971550" cy="238125"/>
          </a:xfrm>
          <a:prstGeom prst="rect">
            <a:avLst/>
          </a:prstGeom>
          <a:noFill/>
          <a:ln>
            <a:noFill/>
          </a:ln>
        </p:spPr>
      </p:pic>
      <p:pic>
        <p:nvPicPr>
          <p:cNvPr id="170" name="Google Shape;170;p23"/>
          <p:cNvPicPr preferRelativeResize="0"/>
          <p:nvPr/>
        </p:nvPicPr>
        <p:blipFill>
          <a:blip r:embed="rId9">
            <a:alphaModFix/>
          </a:blip>
          <a:stretch>
            <a:fillRect/>
          </a:stretch>
        </p:blipFill>
        <p:spPr>
          <a:xfrm>
            <a:off x="4313775" y="4308475"/>
            <a:ext cx="962025" cy="19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Program (Solution)</a:t>
            </a:r>
            <a:endParaRPr/>
          </a:p>
        </p:txBody>
      </p:sp>
      <p:grpSp>
        <p:nvGrpSpPr>
          <p:cNvPr id="176" name="Google Shape;176;p24"/>
          <p:cNvGrpSpPr/>
          <p:nvPr/>
        </p:nvGrpSpPr>
        <p:grpSpPr>
          <a:xfrm>
            <a:off x="5230425" y="1693122"/>
            <a:ext cx="3909975" cy="2788928"/>
            <a:chOff x="5230425" y="1693122"/>
            <a:chExt cx="3909975" cy="2788928"/>
          </a:xfrm>
        </p:grpSpPr>
        <p:pic>
          <p:nvPicPr>
            <p:cNvPr id="177" name="Google Shape;177;p24"/>
            <p:cNvPicPr preferRelativeResize="0"/>
            <p:nvPr/>
          </p:nvPicPr>
          <p:blipFill>
            <a:blip r:embed="rId3">
              <a:alphaModFix/>
            </a:blip>
            <a:stretch>
              <a:fillRect/>
            </a:stretch>
          </p:blipFill>
          <p:spPr>
            <a:xfrm>
              <a:off x="5230425" y="1693122"/>
              <a:ext cx="3909975" cy="2566950"/>
            </a:xfrm>
            <a:prstGeom prst="rect">
              <a:avLst/>
            </a:prstGeom>
            <a:noFill/>
            <a:ln>
              <a:noFill/>
            </a:ln>
          </p:spPr>
        </p:pic>
        <p:sp>
          <p:nvSpPr>
            <p:cNvPr id="178" name="Google Shape;178;p24"/>
            <p:cNvSpPr txBox="1"/>
            <p:nvPr/>
          </p:nvSpPr>
          <p:spPr>
            <a:xfrm>
              <a:off x="6210400" y="4151150"/>
              <a:ext cx="2595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2: Network with paths from nodes 1-&gt;5</a:t>
              </a:r>
              <a:endParaRPr sz="800"/>
            </a:p>
          </p:txBody>
        </p:sp>
      </p:grpSp>
      <p:sp>
        <p:nvSpPr>
          <p:cNvPr id="179" name="Google Shape;179;p24"/>
          <p:cNvSpPr txBox="1"/>
          <p:nvPr>
            <p:ph idx="1" type="body"/>
          </p:nvPr>
        </p:nvSpPr>
        <p:spPr>
          <a:xfrm>
            <a:off x="729450" y="2078875"/>
            <a:ext cx="50655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example network, we have the following equations:</a:t>
            </a:r>
            <a:endParaRPr/>
          </a:p>
          <a:p>
            <a:pPr indent="0" lvl="0" marL="0" rtl="0" algn="l">
              <a:spcBef>
                <a:spcPts val="1600"/>
              </a:spcBef>
              <a:spcAft>
                <a:spcPts val="0"/>
              </a:spcAft>
              <a:buNone/>
            </a:pPr>
            <a:r>
              <a:rPr lang="en"/>
              <a:t>Maximize:  	J1+J2+J3+J4</a:t>
            </a:r>
            <a:br>
              <a:rPr lang="en"/>
            </a:br>
            <a:r>
              <a:rPr lang="en"/>
              <a:t>Such that: 	J1+J3	</a:t>
            </a:r>
            <a:r>
              <a:rPr lang="en"/>
              <a:t>	≤	5 (L2)</a:t>
            </a:r>
            <a:br>
              <a:rPr lang="en"/>
            </a:br>
            <a:r>
              <a:rPr lang="en"/>
              <a:t>		J2+J3+J4	≤	5 (L3)</a:t>
            </a:r>
            <a:br>
              <a:rPr lang="en"/>
            </a:br>
            <a:r>
              <a:rPr lang="en"/>
              <a:t>		J4		≤	5 (L4)</a:t>
            </a:r>
            <a:endParaRPr/>
          </a:p>
          <a:p>
            <a:pPr indent="0" lvl="0" marL="0" rtl="0" algn="l">
              <a:spcBef>
                <a:spcPts val="1600"/>
              </a:spcBef>
              <a:spcAft>
                <a:spcPts val="0"/>
              </a:spcAft>
              <a:buNone/>
            </a:pPr>
            <a:r>
              <a:rPr lang="en"/>
              <a:t>Solving for the values of J (number of packets sent on each path), we find there are a few solutions, same results as intuition:</a:t>
            </a:r>
            <a:endParaRPr/>
          </a:p>
          <a:p>
            <a:pPr indent="0" lvl="0" marL="0" rtl="0" algn="l">
              <a:spcBef>
                <a:spcPts val="1600"/>
              </a:spcBef>
              <a:spcAft>
                <a:spcPts val="0"/>
              </a:spcAft>
              <a:buNone/>
            </a:pPr>
            <a:r>
              <a:rPr lang="en"/>
              <a:t>Solution={{5J1+5J2}, {5J1+5J4}, {5J1+5(J2 or J4)}}=10 packets total</a:t>
            </a:r>
            <a:br>
              <a:rPr lang="en"/>
            </a:b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Integer Program (Solution)</a:t>
            </a:r>
            <a:endParaRPr/>
          </a:p>
        </p:txBody>
      </p:sp>
      <p:sp>
        <p:nvSpPr>
          <p:cNvPr id="185" name="Google Shape;185;p25"/>
          <p:cNvSpPr txBox="1"/>
          <p:nvPr>
            <p:ph idx="1" type="body"/>
          </p:nvPr>
        </p:nvSpPr>
        <p:spPr>
          <a:xfrm>
            <a:off x="729450" y="2078875"/>
            <a:ext cx="45939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also approximate the integer program as a Linear Program:</a:t>
            </a:r>
            <a:endParaRPr/>
          </a:p>
          <a:p>
            <a:pPr indent="0" lvl="0" marL="0" rtl="0" algn="l">
              <a:spcBef>
                <a:spcPts val="1600"/>
              </a:spcBef>
              <a:spcAft>
                <a:spcPts val="0"/>
              </a:spcAft>
              <a:buNone/>
            </a:pPr>
            <a:r>
              <a:rPr lang="en"/>
              <a:t>f=[-1 -1 -1]</a:t>
            </a:r>
            <a:br>
              <a:rPr lang="en"/>
            </a:br>
            <a:r>
              <a:rPr lang="en"/>
              <a:t>A=[1 0 0 0</a:t>
            </a:r>
            <a:br>
              <a:rPr lang="en"/>
            </a:br>
            <a:r>
              <a:rPr lang="en"/>
              <a:t>         0 1 1 1</a:t>
            </a:r>
            <a:br>
              <a:rPr lang="en"/>
            </a:br>
            <a:r>
              <a:rPr lang="en"/>
              <a:t>         0 0 0 1]</a:t>
            </a:r>
            <a:br>
              <a:rPr lang="en"/>
            </a:br>
            <a:r>
              <a:rPr lang="en"/>
              <a:t>b=[5 5 5]</a:t>
            </a:r>
            <a:endParaRPr/>
          </a:p>
          <a:p>
            <a:pPr indent="0" lvl="0" marL="0" rtl="0" algn="l">
              <a:spcBef>
                <a:spcPts val="1600"/>
              </a:spcBef>
              <a:spcAft>
                <a:spcPts val="1600"/>
              </a:spcAft>
              <a:buClr>
                <a:srgbClr val="000000"/>
              </a:buClr>
              <a:buSzPts val="1100"/>
              <a:buFont typeface="Arial"/>
              <a:buNone/>
            </a:pPr>
            <a:r>
              <a:rPr lang="en"/>
              <a:t>Results of this program could be rounded to provide near optimal, if not optimal solution.  In this case there are multiple solutions and we need to impose additional constraints for the integer program to work in MATLAB.</a:t>
            </a:r>
            <a:endParaRPr/>
          </a:p>
        </p:txBody>
      </p:sp>
      <p:grpSp>
        <p:nvGrpSpPr>
          <p:cNvPr id="186" name="Google Shape;186;p25"/>
          <p:cNvGrpSpPr/>
          <p:nvPr/>
        </p:nvGrpSpPr>
        <p:grpSpPr>
          <a:xfrm>
            <a:off x="5230425" y="1693122"/>
            <a:ext cx="3909975" cy="2788928"/>
            <a:chOff x="5230425" y="1693122"/>
            <a:chExt cx="3909975" cy="2788928"/>
          </a:xfrm>
        </p:grpSpPr>
        <p:pic>
          <p:nvPicPr>
            <p:cNvPr id="187" name="Google Shape;187;p25"/>
            <p:cNvPicPr preferRelativeResize="0"/>
            <p:nvPr/>
          </p:nvPicPr>
          <p:blipFill>
            <a:blip r:embed="rId3">
              <a:alphaModFix/>
            </a:blip>
            <a:stretch>
              <a:fillRect/>
            </a:stretch>
          </p:blipFill>
          <p:spPr>
            <a:xfrm>
              <a:off x="5230425" y="1693122"/>
              <a:ext cx="3909975" cy="2566950"/>
            </a:xfrm>
            <a:prstGeom prst="rect">
              <a:avLst/>
            </a:prstGeom>
            <a:noFill/>
            <a:ln>
              <a:noFill/>
            </a:ln>
          </p:spPr>
        </p:pic>
        <p:sp>
          <p:nvSpPr>
            <p:cNvPr id="188" name="Google Shape;188;p25"/>
            <p:cNvSpPr txBox="1"/>
            <p:nvPr/>
          </p:nvSpPr>
          <p:spPr>
            <a:xfrm>
              <a:off x="6210400" y="4151150"/>
              <a:ext cx="2595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2: Network with paths from nodes 1-&gt;5</a:t>
              </a:r>
              <a:endParaRPr sz="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Counterexample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Counterexample</a:t>
            </a:r>
            <a:endParaRPr/>
          </a:p>
        </p:txBody>
      </p:sp>
      <p:sp>
        <p:nvSpPr>
          <p:cNvPr id="199" name="Google Shape;199;p27"/>
          <p:cNvSpPr txBox="1"/>
          <p:nvPr>
            <p:ph idx="1" type="body"/>
          </p:nvPr>
        </p:nvSpPr>
        <p:spPr>
          <a:xfrm>
            <a:off x="625925" y="2025675"/>
            <a:ext cx="4647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the previous methods discussed work for a small, simple network, they may not be applicable to all networks.  Specifically the Shortest Path can not be applied to networks with intersections between paths.  </a:t>
            </a:r>
            <a:endParaRPr/>
          </a:p>
        </p:txBody>
      </p:sp>
      <p:grpSp>
        <p:nvGrpSpPr>
          <p:cNvPr id="200" name="Google Shape;200;p27"/>
          <p:cNvGrpSpPr/>
          <p:nvPr/>
        </p:nvGrpSpPr>
        <p:grpSpPr>
          <a:xfrm>
            <a:off x="5475275" y="2022600"/>
            <a:ext cx="3461851" cy="2264175"/>
            <a:chOff x="5475275" y="2022600"/>
            <a:chExt cx="3461851" cy="2264175"/>
          </a:xfrm>
        </p:grpSpPr>
        <p:pic>
          <p:nvPicPr>
            <p:cNvPr id="201" name="Google Shape;201;p27"/>
            <p:cNvPicPr preferRelativeResize="0"/>
            <p:nvPr/>
          </p:nvPicPr>
          <p:blipFill>
            <a:blip r:embed="rId3">
              <a:alphaModFix/>
            </a:blip>
            <a:stretch>
              <a:fillRect/>
            </a:stretch>
          </p:blipFill>
          <p:spPr>
            <a:xfrm>
              <a:off x="5475275" y="2022600"/>
              <a:ext cx="3461851" cy="1932925"/>
            </a:xfrm>
            <a:prstGeom prst="rect">
              <a:avLst/>
            </a:prstGeom>
            <a:noFill/>
            <a:ln>
              <a:noFill/>
            </a:ln>
          </p:spPr>
        </p:pic>
        <p:sp>
          <p:nvSpPr>
            <p:cNvPr id="202" name="Google Shape;202;p27"/>
            <p:cNvSpPr txBox="1"/>
            <p:nvPr/>
          </p:nvSpPr>
          <p:spPr>
            <a:xfrm>
              <a:off x="6276850" y="3920775"/>
              <a:ext cx="17271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4: Counterexample Network</a:t>
              </a:r>
              <a:endParaRPr sz="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Counterexample</a:t>
            </a:r>
            <a:endParaRPr/>
          </a:p>
        </p:txBody>
      </p:sp>
      <p:sp>
        <p:nvSpPr>
          <p:cNvPr id="208" name="Google Shape;208;p28"/>
          <p:cNvSpPr txBox="1"/>
          <p:nvPr>
            <p:ph idx="1" type="body"/>
          </p:nvPr>
        </p:nvSpPr>
        <p:spPr>
          <a:xfrm>
            <a:off x="729450" y="2078875"/>
            <a:ext cx="4647900" cy="290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network has 3 paths available:</a:t>
            </a:r>
            <a:br>
              <a:rPr lang="en"/>
            </a:br>
            <a:r>
              <a:rPr lang="en"/>
              <a:t> P1={1 2 4 7}; P2={1 3 4 7}; P3={1 3 5 6 7}</a:t>
            </a:r>
            <a:endParaRPr/>
          </a:p>
          <a:p>
            <a:pPr indent="-311150" lvl="0" marL="457200" rtl="0" algn="l">
              <a:spcBef>
                <a:spcPts val="0"/>
              </a:spcBef>
              <a:spcAft>
                <a:spcPts val="0"/>
              </a:spcAft>
              <a:buSzPts val="1300"/>
              <a:buChar char="●"/>
            </a:pPr>
            <a:r>
              <a:rPr lang="en"/>
              <a:t>Both P1 and P2 can be ‘shortest path’ using ‘# of hops’ or ‘total lifetime drained’ priorities.  </a:t>
            </a:r>
            <a:endParaRPr/>
          </a:p>
          <a:p>
            <a:pPr indent="-311150" lvl="0" marL="457200" rtl="0" algn="l">
              <a:spcBef>
                <a:spcPts val="0"/>
              </a:spcBef>
              <a:spcAft>
                <a:spcPts val="0"/>
              </a:spcAft>
              <a:buSzPts val="1300"/>
              <a:buChar char="●"/>
            </a:pPr>
            <a:r>
              <a:rPr lang="en"/>
              <a:t>However, using P2 first will not result in an optimal solution, as it uses both nodes 2 and 3 which are required for P1 and P3</a:t>
            </a:r>
            <a:endParaRPr/>
          </a:p>
          <a:p>
            <a:pPr indent="0" lvl="0" marL="457200" rtl="0" algn="l">
              <a:spcBef>
                <a:spcPts val="1600"/>
              </a:spcBef>
              <a:spcAft>
                <a:spcPts val="1600"/>
              </a:spcAft>
              <a:buNone/>
            </a:pPr>
            <a:r>
              <a:t/>
            </a:r>
            <a:endParaRPr/>
          </a:p>
        </p:txBody>
      </p:sp>
      <p:grpSp>
        <p:nvGrpSpPr>
          <p:cNvPr id="209" name="Google Shape;209;p28"/>
          <p:cNvGrpSpPr/>
          <p:nvPr/>
        </p:nvGrpSpPr>
        <p:grpSpPr>
          <a:xfrm>
            <a:off x="5529750" y="2006250"/>
            <a:ext cx="3461849" cy="2307800"/>
            <a:chOff x="5529750" y="2006250"/>
            <a:chExt cx="3461849" cy="2307800"/>
          </a:xfrm>
        </p:grpSpPr>
        <p:pic>
          <p:nvPicPr>
            <p:cNvPr id="210" name="Google Shape;210;p28"/>
            <p:cNvPicPr preferRelativeResize="0"/>
            <p:nvPr/>
          </p:nvPicPr>
          <p:blipFill>
            <a:blip r:embed="rId3">
              <a:alphaModFix/>
            </a:blip>
            <a:stretch>
              <a:fillRect/>
            </a:stretch>
          </p:blipFill>
          <p:spPr>
            <a:xfrm>
              <a:off x="5529750" y="2006250"/>
              <a:ext cx="3461849" cy="2042894"/>
            </a:xfrm>
            <a:prstGeom prst="rect">
              <a:avLst/>
            </a:prstGeom>
            <a:noFill/>
            <a:ln>
              <a:noFill/>
            </a:ln>
          </p:spPr>
        </p:pic>
        <p:sp>
          <p:nvSpPr>
            <p:cNvPr id="211" name="Google Shape;211;p28"/>
            <p:cNvSpPr txBox="1"/>
            <p:nvPr/>
          </p:nvSpPr>
          <p:spPr>
            <a:xfrm>
              <a:off x="6309825" y="3948050"/>
              <a:ext cx="1901700" cy="3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Figure 5: Counterexample with Paths from node 1-&gt;7</a:t>
              </a:r>
              <a:endParaRPr sz="800"/>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Counterexample</a:t>
            </a:r>
            <a:endParaRPr/>
          </a:p>
        </p:txBody>
      </p:sp>
      <p:sp>
        <p:nvSpPr>
          <p:cNvPr id="217" name="Google Shape;217;p29"/>
          <p:cNvSpPr txBox="1"/>
          <p:nvPr>
            <p:ph idx="1" type="body"/>
          </p:nvPr>
        </p:nvSpPr>
        <p:spPr>
          <a:xfrm>
            <a:off x="729450" y="2078875"/>
            <a:ext cx="4647900" cy="290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network has 3 paths available:</a:t>
            </a:r>
            <a:br>
              <a:rPr lang="en"/>
            </a:br>
            <a:r>
              <a:rPr lang="en"/>
              <a:t> P1={1 2 4 7}; P2={1 3 4 7}; P3={1 3 5 6 7}</a:t>
            </a:r>
            <a:endParaRPr/>
          </a:p>
          <a:p>
            <a:pPr indent="-311150" lvl="0" marL="457200" rtl="0" algn="l">
              <a:spcBef>
                <a:spcPts val="0"/>
              </a:spcBef>
              <a:spcAft>
                <a:spcPts val="0"/>
              </a:spcAft>
              <a:buSzPts val="1300"/>
              <a:buChar char="●"/>
            </a:pPr>
            <a:r>
              <a:rPr lang="en"/>
              <a:t>Both P1 and P2 can be ‘shortest path’ using ‘# of hops’ or ‘total lifetime drained’ priorities.  </a:t>
            </a:r>
            <a:endParaRPr/>
          </a:p>
          <a:p>
            <a:pPr indent="-311150" lvl="0" marL="457200" rtl="0" algn="l">
              <a:spcBef>
                <a:spcPts val="0"/>
              </a:spcBef>
              <a:spcAft>
                <a:spcPts val="0"/>
              </a:spcAft>
              <a:buSzPts val="1300"/>
              <a:buChar char="●"/>
            </a:pPr>
            <a:r>
              <a:rPr lang="en"/>
              <a:t>However, using P2 first will not result in an optimal solution, as it uses both nodes 2 and 3 which are required for P1 and P3</a:t>
            </a:r>
            <a:endParaRPr/>
          </a:p>
          <a:p>
            <a:pPr indent="-311150" lvl="0" marL="457200" rtl="0" algn="l">
              <a:spcBef>
                <a:spcPts val="0"/>
              </a:spcBef>
              <a:spcAft>
                <a:spcPts val="0"/>
              </a:spcAft>
              <a:buSzPts val="1300"/>
              <a:buChar char="●"/>
            </a:pPr>
            <a:r>
              <a:rPr b="1" lang="en"/>
              <a:t>An optimal solution uses only P1 and P3,</a:t>
            </a:r>
            <a:r>
              <a:rPr lang="en"/>
              <a:t> as these are disjoint, and a maximum of 10 packets can be sent using 5 P1s and 5 P3s </a:t>
            </a:r>
            <a:endParaRPr/>
          </a:p>
        </p:txBody>
      </p:sp>
      <p:grpSp>
        <p:nvGrpSpPr>
          <p:cNvPr id="218" name="Google Shape;218;p29"/>
          <p:cNvGrpSpPr/>
          <p:nvPr/>
        </p:nvGrpSpPr>
        <p:grpSpPr>
          <a:xfrm>
            <a:off x="5529750" y="2006250"/>
            <a:ext cx="3461849" cy="2203200"/>
            <a:chOff x="5529750" y="2006250"/>
            <a:chExt cx="3461849" cy="2203200"/>
          </a:xfrm>
        </p:grpSpPr>
        <p:pic>
          <p:nvPicPr>
            <p:cNvPr id="219" name="Google Shape;219;p29"/>
            <p:cNvPicPr preferRelativeResize="0"/>
            <p:nvPr/>
          </p:nvPicPr>
          <p:blipFill>
            <a:blip r:embed="rId3">
              <a:alphaModFix/>
            </a:blip>
            <a:stretch>
              <a:fillRect/>
            </a:stretch>
          </p:blipFill>
          <p:spPr>
            <a:xfrm>
              <a:off x="5529750" y="2006250"/>
              <a:ext cx="3461849" cy="1935796"/>
            </a:xfrm>
            <a:prstGeom prst="rect">
              <a:avLst/>
            </a:prstGeom>
            <a:noFill/>
            <a:ln>
              <a:noFill/>
            </a:ln>
          </p:spPr>
        </p:pic>
        <p:sp>
          <p:nvSpPr>
            <p:cNvPr id="220" name="Google Shape;220;p29"/>
            <p:cNvSpPr txBox="1"/>
            <p:nvPr/>
          </p:nvSpPr>
          <p:spPr>
            <a:xfrm>
              <a:off x="6255050" y="3828150"/>
              <a:ext cx="2206800" cy="3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Figure 6: Counterexample Network with viable paths in solid arrows</a:t>
              </a:r>
              <a:endParaRPr sz="800"/>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pSp>
        <p:nvGrpSpPr>
          <p:cNvPr id="225" name="Google Shape;225;p30"/>
          <p:cNvGrpSpPr/>
          <p:nvPr/>
        </p:nvGrpSpPr>
        <p:grpSpPr>
          <a:xfrm>
            <a:off x="5529750" y="2006250"/>
            <a:ext cx="3461849" cy="2307800"/>
            <a:chOff x="5529750" y="2006250"/>
            <a:chExt cx="3461849" cy="2307800"/>
          </a:xfrm>
        </p:grpSpPr>
        <p:pic>
          <p:nvPicPr>
            <p:cNvPr id="226" name="Google Shape;226;p30"/>
            <p:cNvPicPr preferRelativeResize="0"/>
            <p:nvPr/>
          </p:nvPicPr>
          <p:blipFill>
            <a:blip r:embed="rId3">
              <a:alphaModFix/>
            </a:blip>
            <a:stretch>
              <a:fillRect/>
            </a:stretch>
          </p:blipFill>
          <p:spPr>
            <a:xfrm>
              <a:off x="5529750" y="2006250"/>
              <a:ext cx="3461849" cy="2042894"/>
            </a:xfrm>
            <a:prstGeom prst="rect">
              <a:avLst/>
            </a:prstGeom>
            <a:noFill/>
            <a:ln>
              <a:noFill/>
            </a:ln>
          </p:spPr>
        </p:pic>
        <p:sp>
          <p:nvSpPr>
            <p:cNvPr id="227" name="Google Shape;227;p30"/>
            <p:cNvSpPr txBox="1"/>
            <p:nvPr/>
          </p:nvSpPr>
          <p:spPr>
            <a:xfrm>
              <a:off x="6309825" y="3948050"/>
              <a:ext cx="1901700" cy="3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Figure 5: Counterexample with Paths from node 1-&gt;7</a:t>
              </a:r>
              <a:endParaRPr sz="800"/>
            </a:p>
          </p:txBody>
        </p:sp>
      </p:grpSp>
      <p:sp>
        <p:nvSpPr>
          <p:cNvPr id="228" name="Google Shape;22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Counterexample Integer Program</a:t>
            </a:r>
            <a:endParaRPr/>
          </a:p>
        </p:txBody>
      </p:sp>
      <p:sp>
        <p:nvSpPr>
          <p:cNvPr id="229" name="Google Shape;229;p30"/>
          <p:cNvSpPr txBox="1"/>
          <p:nvPr>
            <p:ph idx="1" type="body"/>
          </p:nvPr>
        </p:nvSpPr>
        <p:spPr>
          <a:xfrm>
            <a:off x="729450" y="2078875"/>
            <a:ext cx="4975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 can solve the counterexample using an Integer Program as well, using the </a:t>
            </a:r>
            <a:r>
              <a:rPr lang="en"/>
              <a:t>following equations:</a:t>
            </a:r>
            <a:endParaRPr/>
          </a:p>
          <a:p>
            <a:pPr indent="0" lvl="0" marL="0" rtl="0" algn="l">
              <a:spcBef>
                <a:spcPts val="1600"/>
              </a:spcBef>
              <a:spcAft>
                <a:spcPts val="0"/>
              </a:spcAft>
              <a:buClr>
                <a:srgbClr val="000000"/>
              </a:buClr>
              <a:buSzPts val="1100"/>
              <a:buFont typeface="Arial"/>
              <a:buNone/>
            </a:pPr>
            <a:r>
              <a:rPr lang="en"/>
              <a:t>Maximize:  	J1+J2+J3</a:t>
            </a:r>
            <a:br>
              <a:rPr lang="en"/>
            </a:br>
            <a:r>
              <a:rPr lang="en"/>
              <a:t>Such that: 	J1		≤	5 (L2)</a:t>
            </a:r>
            <a:br>
              <a:rPr lang="en"/>
            </a:br>
            <a:r>
              <a:rPr lang="en"/>
              <a:t>		J2+J3		≤	5 (L3)</a:t>
            </a:r>
            <a:br>
              <a:rPr lang="en"/>
            </a:br>
            <a:r>
              <a:rPr lang="en"/>
              <a:t>		J1+J2		≤	5 (L4)</a:t>
            </a:r>
            <a:br>
              <a:rPr lang="en"/>
            </a:br>
            <a:r>
              <a:rPr lang="en"/>
              <a:t>		J3		≤	5 (L5)</a:t>
            </a:r>
            <a:br>
              <a:rPr lang="en"/>
            </a:br>
            <a:r>
              <a:rPr lang="en"/>
              <a:t>		J3		≤	5 (L6)</a:t>
            </a:r>
            <a:endParaRPr/>
          </a:p>
          <a:p>
            <a:pPr indent="0" lvl="0" marL="0" rtl="0" algn="l">
              <a:spcBef>
                <a:spcPts val="1600"/>
              </a:spcBef>
              <a:spcAft>
                <a:spcPts val="0"/>
              </a:spcAft>
              <a:buClr>
                <a:srgbClr val="000000"/>
              </a:buClr>
              <a:buSzPts val="1100"/>
              <a:buFont typeface="Arial"/>
              <a:buNone/>
            </a:pPr>
            <a:r>
              <a:rPr lang="en"/>
              <a:t>Solving for the values of J (number of packets sent on each path), we find there is only one solution, same results as intuition:</a:t>
            </a:r>
            <a:br>
              <a:rPr lang="en"/>
            </a:br>
            <a:r>
              <a:rPr lang="en"/>
              <a:t>Solution={{5J1+5J3}=10 packets total</a:t>
            </a:r>
            <a:br>
              <a:rPr lang="en"/>
            </a:b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MATLAB Section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000"/>
              <a:t>“</a:t>
            </a:r>
            <a:r>
              <a:rPr i="1" lang="en" sz="1000">
                <a:solidFill>
                  <a:srgbClr val="505050"/>
                </a:solidFill>
              </a:rPr>
              <a:t>Recently wireless sensor network (WSN) has been widely used for monitoring railway tracks and rail tunnels. The key requirement in the design of such WSN is to minimize the energy consumption so as to maximize the network lifetime. </a:t>
            </a:r>
            <a:r>
              <a:rPr i="1" lang="en" sz="1000"/>
              <a:t>”</a:t>
            </a:r>
            <a:r>
              <a:rPr baseline="30000" i="1" lang="en" sz="1000"/>
              <a:t>[1]</a:t>
            </a:r>
            <a:endParaRPr baseline="30000" i="1" sz="1000"/>
          </a:p>
          <a:p>
            <a:pPr indent="-304800" lvl="0" marL="457200" rtl="0" algn="l">
              <a:spcBef>
                <a:spcPts val="1600"/>
              </a:spcBef>
              <a:spcAft>
                <a:spcPts val="0"/>
              </a:spcAft>
              <a:buSzPts val="1200"/>
              <a:buChar char="●"/>
            </a:pPr>
            <a:r>
              <a:rPr lang="en" sz="1200"/>
              <a:t>Network Lifetime is an important metric in analyzing wireless sensor networks with varying node energies/costs</a:t>
            </a:r>
            <a:endParaRPr sz="1200"/>
          </a:p>
          <a:p>
            <a:pPr indent="-304800" lvl="0" marL="457200" rtl="0" algn="l">
              <a:spcBef>
                <a:spcPts val="0"/>
              </a:spcBef>
              <a:spcAft>
                <a:spcPts val="0"/>
              </a:spcAft>
              <a:buSzPts val="1200"/>
              <a:buChar char="●"/>
            </a:pPr>
            <a:r>
              <a:rPr lang="en" sz="1200"/>
              <a:t>Goal is to maximize the network lifetime, which allows for the maximum amount of data to be sent</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Code to Analyze</a:t>
            </a:r>
            <a:endParaRPr/>
          </a:p>
        </p:txBody>
      </p:sp>
      <p:sp>
        <p:nvSpPr>
          <p:cNvPr id="240" name="Google Shape;240;p32"/>
          <p:cNvSpPr txBox="1"/>
          <p:nvPr>
            <p:ph idx="1" type="body"/>
          </p:nvPr>
        </p:nvSpPr>
        <p:spPr>
          <a:xfrm>
            <a:off x="729450" y="2078875"/>
            <a:ext cx="7688700" cy="28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network complexity increases, it may be necessary to simulate to find optimal solutions.  We can use MATLAB to assist, and also to verify results.  </a:t>
            </a:r>
            <a:endParaRPr/>
          </a:p>
          <a:p>
            <a:pPr indent="0" lvl="0" marL="0" rtl="0" algn="l">
              <a:spcBef>
                <a:spcPts val="1600"/>
              </a:spcBef>
              <a:spcAft>
                <a:spcPts val="0"/>
              </a:spcAft>
              <a:buClr>
                <a:srgbClr val="000000"/>
              </a:buClr>
              <a:buSzPts val="1100"/>
              <a:buFont typeface="Arial"/>
              <a:buNone/>
            </a:pPr>
            <a:r>
              <a:rPr lang="en"/>
              <a:t>After a large enough number of simulations, the code provides:</a:t>
            </a:r>
            <a:endParaRPr/>
          </a:p>
          <a:p>
            <a:pPr indent="-311150" lvl="0" marL="457200" rtl="0" algn="l">
              <a:spcBef>
                <a:spcPts val="1600"/>
              </a:spcBef>
              <a:spcAft>
                <a:spcPts val="0"/>
              </a:spcAft>
              <a:buSzPts val="1300"/>
              <a:buChar char="-"/>
            </a:pPr>
            <a:r>
              <a:rPr lang="en"/>
              <a:t>Minimum and maximum number of packets sent on the network</a:t>
            </a:r>
            <a:endParaRPr/>
          </a:p>
          <a:p>
            <a:pPr indent="-311150" lvl="0" marL="457200" rtl="0" algn="l">
              <a:spcBef>
                <a:spcPts val="0"/>
              </a:spcBef>
              <a:spcAft>
                <a:spcPts val="0"/>
              </a:spcAft>
              <a:buSzPts val="1300"/>
              <a:buChar char="-"/>
            </a:pPr>
            <a:r>
              <a:rPr lang="en"/>
              <a:t>Paths selected to achieve those values</a:t>
            </a:r>
            <a:endParaRPr/>
          </a:p>
          <a:p>
            <a:pPr indent="0" lvl="0" marL="0" rtl="0" algn="l">
              <a:spcBef>
                <a:spcPts val="1600"/>
              </a:spcBef>
              <a:spcAft>
                <a:spcPts val="1600"/>
              </a:spcAft>
              <a:buNone/>
            </a:pPr>
            <a:r>
              <a:rPr lang="en"/>
              <a:t>This allows for further verification of results and confirmation on accuracy of various approaches.  In addition, the code provides the minimum and maximum ‘lifetime’ for any arbitrary network even with altered lifetimes or energy costs.  Given a larger graph (with larger # paths), it would take longer simulation time to provide more accurate simulations.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for Coding</a:t>
            </a:r>
            <a:endParaRPr/>
          </a:p>
        </p:txBody>
      </p:sp>
      <p:sp>
        <p:nvSpPr>
          <p:cNvPr id="246" name="Google Shape;246;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Brute Force/Permutation</a:t>
            </a:r>
            <a:endParaRPr/>
          </a:p>
          <a:p>
            <a:pPr indent="-298450" lvl="1" marL="914400" rtl="0" algn="l">
              <a:spcBef>
                <a:spcPts val="0"/>
              </a:spcBef>
              <a:spcAft>
                <a:spcPts val="0"/>
              </a:spcAft>
              <a:buSzPts val="1100"/>
              <a:buAutoNum type="alphaLcPeriod"/>
            </a:pPr>
            <a:r>
              <a:rPr lang="en"/>
              <a:t>Extension of the Integer Program</a:t>
            </a:r>
            <a:endParaRPr/>
          </a:p>
          <a:p>
            <a:pPr indent="-298450" lvl="1" marL="914400" rtl="0" algn="l">
              <a:spcBef>
                <a:spcPts val="0"/>
              </a:spcBef>
              <a:spcAft>
                <a:spcPts val="0"/>
              </a:spcAft>
              <a:buSzPts val="1100"/>
              <a:buAutoNum type="alphaLcPeriod"/>
            </a:pPr>
            <a:r>
              <a:rPr lang="en"/>
              <a:t>O(n!) or O(c^n) exponential complexity order</a:t>
            </a:r>
            <a:endParaRPr/>
          </a:p>
          <a:p>
            <a:pPr indent="-311150" lvl="0" marL="457200" rtl="0" algn="l">
              <a:spcBef>
                <a:spcPts val="0"/>
              </a:spcBef>
              <a:spcAft>
                <a:spcPts val="0"/>
              </a:spcAft>
              <a:buSzPts val="1300"/>
              <a:buAutoNum type="arabicPeriod"/>
            </a:pPr>
            <a:r>
              <a:rPr lang="en"/>
              <a:t>Shortest Path</a:t>
            </a:r>
            <a:endParaRPr/>
          </a:p>
          <a:p>
            <a:pPr indent="-298450" lvl="1" marL="914400" rtl="0" algn="l">
              <a:spcBef>
                <a:spcPts val="0"/>
              </a:spcBef>
              <a:spcAft>
                <a:spcPts val="0"/>
              </a:spcAft>
              <a:buSzPts val="1100"/>
              <a:buAutoNum type="alphaLcPeriod"/>
            </a:pPr>
            <a:r>
              <a:rPr lang="en"/>
              <a:t>Fairly simple</a:t>
            </a:r>
            <a:endParaRPr/>
          </a:p>
          <a:p>
            <a:pPr indent="-298450" lvl="1" marL="914400" rtl="0" algn="l">
              <a:spcBef>
                <a:spcPts val="0"/>
              </a:spcBef>
              <a:spcAft>
                <a:spcPts val="0"/>
              </a:spcAft>
              <a:buSzPts val="1100"/>
              <a:buAutoNum type="alphaLcPeriod"/>
            </a:pPr>
            <a:r>
              <a:rPr lang="en"/>
              <a:t>Not necessarily the correct solution depending on network layout</a:t>
            </a:r>
            <a:endParaRPr/>
          </a:p>
          <a:p>
            <a:pPr indent="-311150" lvl="0" marL="457200" rtl="0" algn="l">
              <a:spcBef>
                <a:spcPts val="0"/>
              </a:spcBef>
              <a:spcAft>
                <a:spcPts val="0"/>
              </a:spcAft>
              <a:buSzPts val="1300"/>
              <a:buAutoNum type="arabicPeriod"/>
            </a:pPr>
            <a:r>
              <a:rPr lang="en"/>
              <a:t>Random selection of pa</a:t>
            </a:r>
            <a:r>
              <a:rPr lang="en"/>
              <a:t>ths ★</a:t>
            </a:r>
            <a:endParaRPr sz="1800"/>
          </a:p>
          <a:p>
            <a:pPr indent="-298450" lvl="1" marL="914400" rtl="0" algn="l">
              <a:spcBef>
                <a:spcPts val="0"/>
              </a:spcBef>
              <a:spcAft>
                <a:spcPts val="0"/>
              </a:spcAft>
              <a:buSzPts val="1100"/>
              <a:buAutoNum type="alphaLcPeriod"/>
            </a:pPr>
            <a:r>
              <a:rPr lang="en"/>
              <a:t>Good approximation of minimal and maximal solutions given enough trials</a:t>
            </a:r>
            <a:endParaRPr/>
          </a:p>
          <a:p>
            <a:pPr indent="-298450" lvl="1" marL="914400" rtl="0" algn="l">
              <a:spcBef>
                <a:spcPts val="0"/>
              </a:spcBef>
              <a:spcAft>
                <a:spcPts val="0"/>
              </a:spcAft>
              <a:buSzPts val="1100"/>
              <a:buAutoNum type="alphaLcPeriod"/>
            </a:pPr>
            <a:r>
              <a:rPr lang="en"/>
              <a:t>Able to simulate in MATLAB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Results</a:t>
            </a:r>
            <a:endParaRPr/>
          </a:p>
        </p:txBody>
      </p:sp>
      <p:sp>
        <p:nvSpPr>
          <p:cNvPr id="252" name="Google Shape;252;p34"/>
          <p:cNvSpPr txBox="1"/>
          <p:nvPr>
            <p:ph idx="1" type="body"/>
          </p:nvPr>
        </p:nvSpPr>
        <p:spPr>
          <a:xfrm>
            <a:off x="729450" y="2078875"/>
            <a:ext cx="5247600" cy="29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original network, the Matlab code produces the following after 200 runs:</a:t>
            </a:r>
            <a:endParaRPr/>
          </a:p>
          <a:p>
            <a:pPr indent="0" lvl="0" marL="0" rtl="0" algn="l">
              <a:spcBef>
                <a:spcPts val="1600"/>
              </a:spcBef>
              <a:spcAft>
                <a:spcPts val="0"/>
              </a:spcAft>
              <a:buNone/>
            </a:pPr>
            <a:r>
              <a:rPr lang="en"/>
              <a:t>minP: 5 packets</a:t>
            </a:r>
            <a:br>
              <a:rPr lang="en"/>
            </a:br>
            <a:r>
              <a:rPr lang="en"/>
              <a:t>maxP: 10 packets</a:t>
            </a:r>
            <a:br>
              <a:rPr lang="en"/>
            </a:br>
            <a:r>
              <a:rPr lang="en"/>
              <a:t>Pathsmin: {P3 P3 P3 P3 P3}</a:t>
            </a:r>
            <a:br>
              <a:rPr lang="en"/>
            </a:br>
            <a:r>
              <a:rPr lang="en"/>
              <a:t>pathsmax: {P4 P1 P1 P4 P1 P1 P1 P4 P2 P2}</a:t>
            </a:r>
            <a:endParaRPr/>
          </a:p>
          <a:p>
            <a:pPr indent="0" lvl="0" marL="0" rtl="0" algn="l">
              <a:spcBef>
                <a:spcPts val="1600"/>
              </a:spcBef>
              <a:spcAft>
                <a:spcPts val="0"/>
              </a:spcAft>
              <a:buNone/>
            </a:pPr>
            <a:r>
              <a:rPr lang="en"/>
              <a:t>This supports the analytical results that maximum network lifetime  is 10 packets, using Paths 1, 2, and 4</a:t>
            </a:r>
            <a:endParaRPr/>
          </a:p>
          <a:p>
            <a:pPr indent="0" lvl="0" marL="0" rtl="0" algn="l">
              <a:spcBef>
                <a:spcPts val="1600"/>
              </a:spcBef>
              <a:spcAft>
                <a:spcPts val="1600"/>
              </a:spcAft>
              <a:buNone/>
            </a:pPr>
            <a:r>
              <a:t/>
            </a:r>
            <a:endParaRPr/>
          </a:p>
        </p:txBody>
      </p:sp>
      <p:pic>
        <p:nvPicPr>
          <p:cNvPr id="253" name="Google Shape;253;p34"/>
          <p:cNvPicPr preferRelativeResize="0"/>
          <p:nvPr/>
        </p:nvPicPr>
        <p:blipFill>
          <a:blip r:embed="rId3">
            <a:alphaModFix/>
          </a:blip>
          <a:stretch>
            <a:fillRect/>
          </a:stretch>
        </p:blipFill>
        <p:spPr>
          <a:xfrm>
            <a:off x="6479000" y="809425"/>
            <a:ext cx="2097700" cy="1269450"/>
          </a:xfrm>
          <a:prstGeom prst="rect">
            <a:avLst/>
          </a:prstGeom>
          <a:noFill/>
          <a:ln>
            <a:noFill/>
          </a:ln>
        </p:spPr>
      </p:pic>
      <p:pic>
        <p:nvPicPr>
          <p:cNvPr id="254" name="Google Shape;254;p34"/>
          <p:cNvPicPr preferRelativeResize="0"/>
          <p:nvPr/>
        </p:nvPicPr>
        <p:blipFill>
          <a:blip r:embed="rId4">
            <a:alphaModFix/>
          </a:blip>
          <a:stretch>
            <a:fillRect/>
          </a:stretch>
        </p:blipFill>
        <p:spPr>
          <a:xfrm>
            <a:off x="6096775" y="2416399"/>
            <a:ext cx="2862150" cy="21453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Results (Counterexample)</a:t>
            </a:r>
            <a:endParaRPr/>
          </a:p>
        </p:txBody>
      </p:sp>
      <p:sp>
        <p:nvSpPr>
          <p:cNvPr id="260" name="Google Shape;260;p35"/>
          <p:cNvSpPr txBox="1"/>
          <p:nvPr>
            <p:ph idx="1" type="body"/>
          </p:nvPr>
        </p:nvSpPr>
        <p:spPr>
          <a:xfrm>
            <a:off x="729450" y="2078875"/>
            <a:ext cx="4850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For the counterexample network, the Matlab code produces the following after 200 runs:</a:t>
            </a:r>
            <a:endParaRPr/>
          </a:p>
          <a:p>
            <a:pPr indent="0" lvl="0" marL="0" rtl="0" algn="l">
              <a:spcBef>
                <a:spcPts val="1600"/>
              </a:spcBef>
              <a:spcAft>
                <a:spcPts val="0"/>
              </a:spcAft>
              <a:buNone/>
            </a:pPr>
            <a:r>
              <a:rPr lang="en"/>
              <a:t>minP: 5 packets</a:t>
            </a:r>
            <a:br>
              <a:rPr lang="en"/>
            </a:br>
            <a:r>
              <a:rPr lang="en"/>
              <a:t>maxP: 10 packets</a:t>
            </a:r>
            <a:br>
              <a:rPr lang="en"/>
            </a:br>
            <a:r>
              <a:rPr lang="en"/>
              <a:t>Pathsmin: {P2 P2 P2 P2 P2}</a:t>
            </a:r>
            <a:br>
              <a:rPr lang="en"/>
            </a:br>
            <a:r>
              <a:rPr lang="en"/>
              <a:t>pathsmax: {P1 P3 P3 P1 P3 P3 P1 P1 P3 P1}</a:t>
            </a:r>
            <a:endParaRPr/>
          </a:p>
          <a:p>
            <a:pPr indent="0" lvl="0" marL="0" rtl="0" algn="l">
              <a:spcBef>
                <a:spcPts val="1600"/>
              </a:spcBef>
              <a:spcAft>
                <a:spcPts val="1600"/>
              </a:spcAft>
              <a:buClr>
                <a:srgbClr val="000000"/>
              </a:buClr>
              <a:buSzPts val="1100"/>
              <a:buFont typeface="Arial"/>
              <a:buNone/>
            </a:pPr>
            <a:r>
              <a:rPr lang="en"/>
              <a:t>This supports the analytical results that maximum network lifetime  is 10 packets, using Paths 1 and 3 only</a:t>
            </a:r>
            <a:endParaRPr/>
          </a:p>
        </p:txBody>
      </p:sp>
      <p:pic>
        <p:nvPicPr>
          <p:cNvPr id="261" name="Google Shape;261;p35"/>
          <p:cNvPicPr preferRelativeResize="0"/>
          <p:nvPr/>
        </p:nvPicPr>
        <p:blipFill>
          <a:blip r:embed="rId3">
            <a:alphaModFix/>
          </a:blip>
          <a:stretch>
            <a:fillRect/>
          </a:stretch>
        </p:blipFill>
        <p:spPr>
          <a:xfrm>
            <a:off x="5795713" y="2207850"/>
            <a:ext cx="3259651" cy="2443280"/>
          </a:xfrm>
          <a:prstGeom prst="rect">
            <a:avLst/>
          </a:prstGeom>
          <a:noFill/>
          <a:ln>
            <a:noFill/>
          </a:ln>
        </p:spPr>
      </p:pic>
      <p:pic>
        <p:nvPicPr>
          <p:cNvPr id="262" name="Google Shape;262;p35"/>
          <p:cNvPicPr preferRelativeResize="0"/>
          <p:nvPr/>
        </p:nvPicPr>
        <p:blipFill>
          <a:blip r:embed="rId4">
            <a:alphaModFix/>
          </a:blip>
          <a:stretch>
            <a:fillRect/>
          </a:stretch>
        </p:blipFill>
        <p:spPr>
          <a:xfrm>
            <a:off x="6186373" y="894362"/>
            <a:ext cx="2478328" cy="1383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Arbitrary Networks</a:t>
            </a:r>
            <a:endParaRPr/>
          </a:p>
        </p:txBody>
      </p:sp>
      <p:pic>
        <p:nvPicPr>
          <p:cNvPr id="268" name="Google Shape;268;p36"/>
          <p:cNvPicPr preferRelativeResize="0"/>
          <p:nvPr/>
        </p:nvPicPr>
        <p:blipFill>
          <a:blip r:embed="rId3">
            <a:alphaModFix/>
          </a:blip>
          <a:stretch>
            <a:fillRect/>
          </a:stretch>
        </p:blipFill>
        <p:spPr>
          <a:xfrm>
            <a:off x="870725" y="1815802"/>
            <a:ext cx="2389150" cy="897750"/>
          </a:xfrm>
          <a:prstGeom prst="rect">
            <a:avLst/>
          </a:prstGeom>
          <a:noFill/>
          <a:ln>
            <a:noFill/>
          </a:ln>
        </p:spPr>
      </p:pic>
      <p:pic>
        <p:nvPicPr>
          <p:cNvPr id="269" name="Google Shape;269;p36"/>
          <p:cNvPicPr preferRelativeResize="0"/>
          <p:nvPr/>
        </p:nvPicPr>
        <p:blipFill>
          <a:blip r:embed="rId4">
            <a:alphaModFix/>
          </a:blip>
          <a:stretch>
            <a:fillRect/>
          </a:stretch>
        </p:blipFill>
        <p:spPr>
          <a:xfrm>
            <a:off x="489725" y="3561000"/>
            <a:ext cx="2111249" cy="1582500"/>
          </a:xfrm>
          <a:prstGeom prst="rect">
            <a:avLst/>
          </a:prstGeom>
          <a:noFill/>
          <a:ln>
            <a:noFill/>
          </a:ln>
        </p:spPr>
      </p:pic>
      <p:sp>
        <p:nvSpPr>
          <p:cNvPr id="270" name="Google Shape;270;p36"/>
          <p:cNvSpPr txBox="1"/>
          <p:nvPr/>
        </p:nvSpPr>
        <p:spPr>
          <a:xfrm>
            <a:off x="2533650" y="3681050"/>
            <a:ext cx="997200" cy="13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minP=6</a:t>
            </a:r>
            <a:endParaRPr sz="800"/>
          </a:p>
          <a:p>
            <a:pPr indent="0" lvl="0" marL="0" rtl="0" algn="l">
              <a:spcBef>
                <a:spcPts val="0"/>
              </a:spcBef>
              <a:spcAft>
                <a:spcPts val="0"/>
              </a:spcAft>
              <a:buNone/>
            </a:pPr>
            <a:r>
              <a:rPr lang="en" sz="800"/>
              <a:t>maxP=14</a:t>
            </a:r>
            <a:endParaRPr sz="800"/>
          </a:p>
          <a:p>
            <a:pPr indent="0" lvl="0" marL="0" rtl="0" algn="l">
              <a:spcBef>
                <a:spcPts val="0"/>
              </a:spcBef>
              <a:spcAft>
                <a:spcPts val="0"/>
              </a:spcAft>
              <a:buNone/>
            </a:pPr>
            <a:r>
              <a:rPr lang="en" sz="800"/>
              <a:t>pathsmax={P6 P1 P4 P1 P1 P6 P4 P4 P1 </a:t>
            </a:r>
            <a:r>
              <a:rPr lang="en" sz="800" strike="sngStrike"/>
              <a:t>P5</a:t>
            </a:r>
            <a:r>
              <a:rPr lang="en" sz="800"/>
              <a:t> P4 P6 P1 P6}</a:t>
            </a:r>
            <a:endParaRPr sz="800"/>
          </a:p>
        </p:txBody>
      </p:sp>
      <p:pic>
        <p:nvPicPr>
          <p:cNvPr id="271" name="Google Shape;271;p36"/>
          <p:cNvPicPr preferRelativeResize="0"/>
          <p:nvPr/>
        </p:nvPicPr>
        <p:blipFill>
          <a:blip r:embed="rId5">
            <a:alphaModFix/>
          </a:blip>
          <a:stretch>
            <a:fillRect/>
          </a:stretch>
        </p:blipFill>
        <p:spPr>
          <a:xfrm>
            <a:off x="870727" y="2748426"/>
            <a:ext cx="2483434" cy="897750"/>
          </a:xfrm>
          <a:prstGeom prst="rect">
            <a:avLst/>
          </a:prstGeom>
          <a:noFill/>
          <a:ln>
            <a:noFill/>
          </a:ln>
        </p:spPr>
      </p:pic>
      <p:pic>
        <p:nvPicPr>
          <p:cNvPr id="272" name="Google Shape;272;p36"/>
          <p:cNvPicPr preferRelativeResize="0"/>
          <p:nvPr/>
        </p:nvPicPr>
        <p:blipFill>
          <a:blip r:embed="rId6">
            <a:alphaModFix/>
          </a:blip>
          <a:stretch>
            <a:fillRect/>
          </a:stretch>
        </p:blipFill>
        <p:spPr>
          <a:xfrm>
            <a:off x="5515999" y="3547700"/>
            <a:ext cx="1970054" cy="1476650"/>
          </a:xfrm>
          <a:prstGeom prst="rect">
            <a:avLst/>
          </a:prstGeom>
          <a:noFill/>
          <a:ln>
            <a:noFill/>
          </a:ln>
        </p:spPr>
      </p:pic>
      <p:cxnSp>
        <p:nvCxnSpPr>
          <p:cNvPr id="273" name="Google Shape;273;p36"/>
          <p:cNvCxnSpPr/>
          <p:nvPr/>
        </p:nvCxnSpPr>
        <p:spPr>
          <a:xfrm flipH="1">
            <a:off x="4657725" y="1944900"/>
            <a:ext cx="10800" cy="2975100"/>
          </a:xfrm>
          <a:prstGeom prst="straightConnector1">
            <a:avLst/>
          </a:prstGeom>
          <a:noFill/>
          <a:ln cap="flat" cmpd="sng" w="9525">
            <a:solidFill>
              <a:schemeClr val="dk2"/>
            </a:solidFill>
            <a:prstDash val="solid"/>
            <a:round/>
            <a:headEnd len="med" w="med" type="none"/>
            <a:tailEnd len="med" w="med" type="none"/>
          </a:ln>
        </p:spPr>
      </p:cxnSp>
      <p:pic>
        <p:nvPicPr>
          <p:cNvPr id="274" name="Google Shape;274;p36"/>
          <p:cNvPicPr preferRelativeResize="0"/>
          <p:nvPr/>
        </p:nvPicPr>
        <p:blipFill>
          <a:blip r:embed="rId7">
            <a:alphaModFix/>
          </a:blip>
          <a:stretch>
            <a:fillRect/>
          </a:stretch>
        </p:blipFill>
        <p:spPr>
          <a:xfrm>
            <a:off x="5765275" y="1764350"/>
            <a:ext cx="2389149" cy="897750"/>
          </a:xfrm>
          <a:prstGeom prst="rect">
            <a:avLst/>
          </a:prstGeom>
          <a:noFill/>
          <a:ln>
            <a:noFill/>
          </a:ln>
        </p:spPr>
      </p:pic>
      <p:pic>
        <p:nvPicPr>
          <p:cNvPr id="275" name="Google Shape;275;p36"/>
          <p:cNvPicPr preferRelativeResize="0"/>
          <p:nvPr/>
        </p:nvPicPr>
        <p:blipFill>
          <a:blip r:embed="rId8">
            <a:alphaModFix/>
          </a:blip>
          <a:stretch>
            <a:fillRect/>
          </a:stretch>
        </p:blipFill>
        <p:spPr>
          <a:xfrm>
            <a:off x="5765275" y="2700250"/>
            <a:ext cx="2389149" cy="897750"/>
          </a:xfrm>
          <a:prstGeom prst="rect">
            <a:avLst/>
          </a:prstGeom>
          <a:noFill/>
          <a:ln>
            <a:noFill/>
          </a:ln>
        </p:spPr>
      </p:pic>
      <p:sp>
        <p:nvSpPr>
          <p:cNvPr id="276" name="Google Shape;276;p36"/>
          <p:cNvSpPr txBox="1"/>
          <p:nvPr/>
        </p:nvSpPr>
        <p:spPr>
          <a:xfrm>
            <a:off x="7486050" y="3607725"/>
            <a:ext cx="997200" cy="13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minP=5</a:t>
            </a:r>
            <a:endParaRPr sz="800"/>
          </a:p>
          <a:p>
            <a:pPr indent="0" lvl="0" marL="0" rtl="0" algn="l">
              <a:spcBef>
                <a:spcPts val="0"/>
              </a:spcBef>
              <a:spcAft>
                <a:spcPts val="0"/>
              </a:spcAft>
              <a:buNone/>
            </a:pPr>
            <a:r>
              <a:rPr lang="en" sz="800"/>
              <a:t>maxP=13</a:t>
            </a:r>
            <a:endParaRPr sz="800"/>
          </a:p>
          <a:p>
            <a:pPr indent="0" lvl="0" marL="0" rtl="0" algn="l">
              <a:spcBef>
                <a:spcPts val="0"/>
              </a:spcBef>
              <a:spcAft>
                <a:spcPts val="0"/>
              </a:spcAft>
              <a:buNone/>
            </a:pPr>
            <a:r>
              <a:rPr lang="en" sz="800"/>
              <a:t>pathsmax={</a:t>
            </a:r>
            <a:r>
              <a:rPr lang="en" sz="800"/>
              <a:t>P3 P1 P3 P5 </a:t>
            </a:r>
            <a:r>
              <a:rPr lang="en" sz="800" strike="sngStrike"/>
              <a:t>Pn</a:t>
            </a:r>
            <a:r>
              <a:rPr lang="en" sz="800"/>
              <a:t> P4 </a:t>
            </a:r>
            <a:r>
              <a:rPr lang="en" sz="800" strike="sngStrike"/>
              <a:t>Pn Pn</a:t>
            </a:r>
            <a:r>
              <a:rPr lang="en" sz="800"/>
              <a:t> P1 P5 P5 P5 P1</a:t>
            </a:r>
            <a:r>
              <a:rPr lang="en" sz="800"/>
              <a:t>} </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87" name="Google Shape;287;p38"/>
          <p:cNvSpPr txBox="1"/>
          <p:nvPr>
            <p:ph idx="1" type="body"/>
          </p:nvPr>
        </p:nvSpPr>
        <p:spPr>
          <a:xfrm>
            <a:off x="729450" y="1853850"/>
            <a:ext cx="4670700" cy="2893800"/>
          </a:xfrm>
          <a:prstGeom prst="rect">
            <a:avLst/>
          </a:prstGeom>
        </p:spPr>
        <p:txBody>
          <a:bodyPr anchorCtr="0" anchor="t" bIns="91425" lIns="91425" spcFirstLastPara="1" rIns="91425" wrap="square" tIns="91425">
            <a:noAutofit/>
          </a:bodyPr>
          <a:lstStyle/>
          <a:p>
            <a:pPr indent="-304800" lvl="0" marL="457200" rtl="0" algn="l">
              <a:lnSpc>
                <a:spcPct val="107916"/>
              </a:lnSpc>
              <a:spcBef>
                <a:spcPts val="0"/>
              </a:spcBef>
              <a:spcAft>
                <a:spcPts val="0"/>
              </a:spcAft>
              <a:buClr>
                <a:srgbClr val="000000"/>
              </a:buClr>
              <a:buSzPts val="1200"/>
              <a:buChar char="●"/>
            </a:pPr>
            <a:r>
              <a:rPr lang="en" sz="1200">
                <a:solidFill>
                  <a:srgbClr val="000000"/>
                </a:solidFill>
              </a:rPr>
              <a:t>There are a couple ways to approach the problem of maximizing network lifetimes</a:t>
            </a:r>
            <a:endParaRPr sz="1200">
              <a:solidFill>
                <a:srgbClr val="000000"/>
              </a:solidFill>
            </a:endParaRPr>
          </a:p>
          <a:p>
            <a:pPr indent="-304800" lvl="1" marL="914400" rtl="0" algn="l">
              <a:lnSpc>
                <a:spcPct val="107916"/>
              </a:lnSpc>
              <a:spcBef>
                <a:spcPts val="0"/>
              </a:spcBef>
              <a:spcAft>
                <a:spcPts val="0"/>
              </a:spcAft>
              <a:buClr>
                <a:srgbClr val="000000"/>
              </a:buClr>
              <a:buSzPts val="1200"/>
              <a:buChar char="○"/>
            </a:pPr>
            <a:r>
              <a:rPr lang="en" sz="1200">
                <a:solidFill>
                  <a:srgbClr val="000000"/>
                </a:solidFill>
              </a:rPr>
              <a:t>Intuition, finding shortest paths, paths containing disjoint nodes, ‘pruning’</a:t>
            </a:r>
            <a:endParaRPr sz="1200">
              <a:solidFill>
                <a:srgbClr val="000000"/>
              </a:solidFill>
            </a:endParaRPr>
          </a:p>
          <a:p>
            <a:pPr indent="-304800" lvl="1" marL="914400" rtl="0" algn="l">
              <a:lnSpc>
                <a:spcPct val="107916"/>
              </a:lnSpc>
              <a:spcBef>
                <a:spcPts val="0"/>
              </a:spcBef>
              <a:spcAft>
                <a:spcPts val="0"/>
              </a:spcAft>
              <a:buClr>
                <a:srgbClr val="000000"/>
              </a:buClr>
              <a:buSzPts val="1200"/>
              <a:buChar char="○"/>
            </a:pPr>
            <a:r>
              <a:rPr lang="en" sz="1200">
                <a:solidFill>
                  <a:srgbClr val="000000"/>
                </a:solidFill>
              </a:rPr>
              <a:t>Integer Program</a:t>
            </a:r>
            <a:endParaRPr sz="1200">
              <a:solidFill>
                <a:srgbClr val="000000"/>
              </a:solidFill>
            </a:endParaRPr>
          </a:p>
          <a:p>
            <a:pPr indent="-304800" lvl="1" marL="914400" rtl="0" algn="l">
              <a:lnSpc>
                <a:spcPct val="107916"/>
              </a:lnSpc>
              <a:spcBef>
                <a:spcPts val="0"/>
              </a:spcBef>
              <a:spcAft>
                <a:spcPts val="0"/>
              </a:spcAft>
              <a:buClr>
                <a:srgbClr val="000000"/>
              </a:buClr>
              <a:buSzPts val="1200"/>
              <a:buChar char="○"/>
            </a:pPr>
            <a:r>
              <a:rPr lang="en" sz="1200">
                <a:solidFill>
                  <a:srgbClr val="000000"/>
                </a:solidFill>
              </a:rPr>
              <a:t>MATLAB Program</a:t>
            </a:r>
            <a:endParaRPr sz="1200">
              <a:solidFill>
                <a:srgbClr val="000000"/>
              </a:solidFill>
            </a:endParaRPr>
          </a:p>
          <a:p>
            <a:pPr indent="-304800" lvl="0" marL="457200" rtl="0" algn="l">
              <a:lnSpc>
                <a:spcPct val="107916"/>
              </a:lnSpc>
              <a:spcBef>
                <a:spcPts val="0"/>
              </a:spcBef>
              <a:spcAft>
                <a:spcPts val="0"/>
              </a:spcAft>
              <a:buClr>
                <a:srgbClr val="000000"/>
              </a:buClr>
              <a:buSzPts val="1200"/>
              <a:buChar char="●"/>
            </a:pPr>
            <a:r>
              <a:rPr lang="en" sz="1200">
                <a:solidFill>
                  <a:srgbClr val="000000"/>
                </a:solidFill>
              </a:rPr>
              <a:t>There may be more than one ‘optimal’ solution, but the optimal solutions should contain the same number of each path</a:t>
            </a:r>
            <a:endParaRPr sz="1200">
              <a:solidFill>
                <a:srgbClr val="000000"/>
              </a:solidFill>
            </a:endParaRPr>
          </a:p>
          <a:p>
            <a:pPr indent="-304800" lvl="0" marL="457200" rtl="0" algn="l">
              <a:lnSpc>
                <a:spcPct val="107916"/>
              </a:lnSpc>
              <a:spcBef>
                <a:spcPts val="0"/>
              </a:spcBef>
              <a:spcAft>
                <a:spcPts val="0"/>
              </a:spcAft>
              <a:buClr>
                <a:srgbClr val="000000"/>
              </a:buClr>
              <a:buSzPts val="1200"/>
              <a:buChar char="●"/>
            </a:pPr>
            <a:r>
              <a:rPr lang="en" sz="1200">
                <a:solidFill>
                  <a:srgbClr val="000000"/>
                </a:solidFill>
              </a:rPr>
              <a:t>Further tiebreakers could be implemented in both analytical and code solutions, to specify the problem further and reduce the number of optimal solutions</a:t>
            </a:r>
            <a:endParaRPr sz="1200">
              <a:solidFill>
                <a:srgbClr val="000000"/>
              </a:solidFill>
            </a:endParaRPr>
          </a:p>
          <a:p>
            <a:pPr indent="0" lvl="0" marL="457200" rtl="0" algn="l">
              <a:lnSpc>
                <a:spcPct val="107916"/>
              </a:lnSpc>
              <a:spcBef>
                <a:spcPts val="800"/>
              </a:spcBef>
              <a:spcAft>
                <a:spcPts val="0"/>
              </a:spcAft>
              <a:buClr>
                <a:srgbClr val="000000"/>
              </a:buClr>
              <a:buSzPts val="1100"/>
              <a:buFont typeface="Arial"/>
              <a:buNone/>
            </a:pPr>
            <a:r>
              <a:t/>
            </a:r>
            <a:endParaRPr sz="1200">
              <a:solidFill>
                <a:srgbClr val="000000"/>
              </a:solidFill>
            </a:endParaRPr>
          </a:p>
          <a:p>
            <a:pPr indent="0" lvl="0" marL="0" rtl="0" algn="l">
              <a:spcBef>
                <a:spcPts val="800"/>
              </a:spcBef>
              <a:spcAft>
                <a:spcPts val="1600"/>
              </a:spcAft>
              <a:buNone/>
            </a:pPr>
            <a:r>
              <a:t/>
            </a:r>
            <a:endParaRPr/>
          </a:p>
        </p:txBody>
      </p:sp>
      <p:pic>
        <p:nvPicPr>
          <p:cNvPr id="288" name="Google Shape;288;p38"/>
          <p:cNvPicPr preferRelativeResize="0"/>
          <p:nvPr/>
        </p:nvPicPr>
        <p:blipFill>
          <a:blip r:embed="rId3">
            <a:alphaModFix/>
          </a:blip>
          <a:stretch>
            <a:fillRect/>
          </a:stretch>
        </p:blipFill>
        <p:spPr>
          <a:xfrm>
            <a:off x="5443600" y="1919075"/>
            <a:ext cx="3439050" cy="18135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Considerations</a:t>
            </a:r>
            <a:endParaRPr/>
          </a:p>
        </p:txBody>
      </p:sp>
      <p:sp>
        <p:nvSpPr>
          <p:cNvPr id="294" name="Google Shape;294;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marR="0" rtl="0" algn="l">
              <a:lnSpc>
                <a:spcPct val="107916"/>
              </a:lnSpc>
              <a:spcBef>
                <a:spcPts val="0"/>
              </a:spcBef>
              <a:spcAft>
                <a:spcPts val="0"/>
              </a:spcAft>
              <a:buClr>
                <a:srgbClr val="000000"/>
              </a:buClr>
              <a:buSzPts val="1200"/>
              <a:buChar char="●"/>
            </a:pPr>
            <a:r>
              <a:rPr lang="en" sz="1200">
                <a:solidFill>
                  <a:srgbClr val="000000"/>
                </a:solidFill>
              </a:rPr>
              <a:t>If we had more time, we could  vary the lifetimes of the nodes in the network and maximize the number of packets sent before the network lifetime expires.</a:t>
            </a:r>
            <a:endParaRPr sz="1200">
              <a:solidFill>
                <a:srgbClr val="000000"/>
              </a:solidFill>
            </a:endParaRPr>
          </a:p>
          <a:p>
            <a:pPr indent="-304800" lvl="0" marL="457200" marR="0" rtl="0" algn="l">
              <a:lnSpc>
                <a:spcPct val="107916"/>
              </a:lnSpc>
              <a:spcBef>
                <a:spcPts val="0"/>
              </a:spcBef>
              <a:spcAft>
                <a:spcPts val="0"/>
              </a:spcAft>
              <a:buClr>
                <a:srgbClr val="000000"/>
              </a:buClr>
              <a:buSzPts val="1200"/>
              <a:buChar char="●"/>
            </a:pPr>
            <a:r>
              <a:rPr lang="en" sz="1200">
                <a:solidFill>
                  <a:srgbClr val="000000"/>
                </a:solidFill>
              </a:rPr>
              <a:t>We could also try varying the energy consumption values for each node, to see how the number of packets and network lifetime can be maximized when a different amount of energy is consumed as the packet passes through each node. </a:t>
            </a:r>
            <a:endParaRPr sz="1200">
              <a:solidFill>
                <a:srgbClr val="000000"/>
              </a:solidFill>
            </a:endParaRPr>
          </a:p>
          <a:p>
            <a:pPr indent="-304800" lvl="0" marL="457200" marR="0" rtl="0" algn="l">
              <a:lnSpc>
                <a:spcPct val="107916"/>
              </a:lnSpc>
              <a:spcBef>
                <a:spcPts val="0"/>
              </a:spcBef>
              <a:spcAft>
                <a:spcPts val="0"/>
              </a:spcAft>
              <a:buClr>
                <a:srgbClr val="000000"/>
              </a:buClr>
              <a:buSzPts val="1200"/>
              <a:buChar char="●"/>
            </a:pPr>
            <a:r>
              <a:rPr lang="en" sz="1200">
                <a:solidFill>
                  <a:srgbClr val="000000"/>
                </a:solidFill>
              </a:rPr>
              <a:t>We could try different metrics in our shortest path calculation (number of adjacent nodes, number of intersecting nodes, tiebreakers), that might help develop a more general analytical solution.  Define ‘optimal’ further, so that the Integer Program does not allow multiple solutions</a:t>
            </a:r>
            <a:endParaRPr sz="1200">
              <a:solidFill>
                <a:srgbClr val="000000"/>
              </a:solidFill>
            </a:endParaRPr>
          </a:p>
          <a:p>
            <a:pPr indent="-304800" lvl="0" marL="457200" marR="0" rtl="0" algn="l">
              <a:lnSpc>
                <a:spcPct val="107916"/>
              </a:lnSpc>
              <a:spcBef>
                <a:spcPts val="0"/>
              </a:spcBef>
              <a:spcAft>
                <a:spcPts val="0"/>
              </a:spcAft>
              <a:buClr>
                <a:srgbClr val="000000"/>
              </a:buClr>
              <a:buSzPts val="1200"/>
              <a:buChar char="●"/>
            </a:pPr>
            <a:r>
              <a:rPr lang="en" sz="1200">
                <a:solidFill>
                  <a:srgbClr val="000000"/>
                </a:solidFill>
              </a:rPr>
              <a:t>Instead of randomly selecting paths, ordering them in various combinations.  Answer the question: ‘does order of path selection matter when maximizing lifetime?’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245025"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0" name="Google Shape;300;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[1] </a:t>
            </a:r>
            <a:r>
              <a:rPr lang="en" sz="1200">
                <a:solidFill>
                  <a:srgbClr val="333333"/>
                </a:solidFill>
              </a:rPr>
              <a:t>Philipose, A., &amp; A, Rajesh. (2016). “Investigation on energy efficient sensor node placement in railway systems”. </a:t>
            </a:r>
            <a:r>
              <a:rPr i="1" lang="en" sz="1200">
                <a:solidFill>
                  <a:srgbClr val="333333"/>
                </a:solidFill>
              </a:rPr>
              <a:t>Engineering Science and Technology, an International Journal</a:t>
            </a:r>
            <a:r>
              <a:rPr lang="en" sz="1200">
                <a:solidFill>
                  <a:srgbClr val="333333"/>
                </a:solidFill>
              </a:rPr>
              <a:t>. </a:t>
            </a:r>
            <a:endParaRPr sz="1200">
              <a:solidFill>
                <a:srgbClr val="333333"/>
              </a:solidFill>
            </a:endParaRPr>
          </a:p>
          <a:p>
            <a:pPr indent="0" lvl="0" marL="0" rtl="0" algn="l">
              <a:spcBef>
                <a:spcPts val="1600"/>
              </a:spcBef>
              <a:spcAft>
                <a:spcPts val="0"/>
              </a:spcAft>
              <a:buClr>
                <a:srgbClr val="000000"/>
              </a:buClr>
              <a:buSzPts val="1100"/>
              <a:buFont typeface="Arial"/>
              <a:buNone/>
            </a:pPr>
            <a:r>
              <a:rPr lang="en" sz="1200">
                <a:solidFill>
                  <a:srgbClr val="333333"/>
                </a:solidFill>
              </a:rPr>
              <a:t>Found online : </a:t>
            </a:r>
            <a:r>
              <a:rPr lang="en" sz="1200" u="sng">
                <a:solidFill>
                  <a:srgbClr val="1155CC"/>
                </a:solidFill>
                <a:hlinkClick r:id="rId3"/>
              </a:rPr>
              <a:t>https://www.sciencedirect.com/science/article/pii/S2215098615001743</a:t>
            </a:r>
            <a:endParaRPr sz="1200">
              <a:solidFill>
                <a:srgbClr val="333333"/>
              </a:solidFill>
            </a:endParaRPr>
          </a:p>
          <a:p>
            <a:pPr indent="0" lvl="0" marL="0" rtl="0" algn="l">
              <a:spcBef>
                <a:spcPts val="1600"/>
              </a:spcBef>
              <a:spcAft>
                <a:spcPts val="0"/>
              </a:spcAft>
              <a:buClr>
                <a:srgbClr val="000000"/>
              </a:buClr>
              <a:buSzPts val="1100"/>
              <a:buFont typeface="Arial"/>
              <a:buNone/>
            </a:pPr>
            <a:r>
              <a:rPr lang="en" sz="1200">
                <a:solidFill>
                  <a:srgbClr val="505050"/>
                </a:solidFill>
              </a:rPr>
              <a:t>[2] “pathbetweennodes.m”, github.com/kakearney; MATLAB code to enumerate all paths given a digraph</a:t>
            </a:r>
            <a:endParaRPr sz="1200">
              <a:solidFill>
                <a:srgbClr val="505050"/>
              </a:solidFill>
            </a:endParaRPr>
          </a:p>
          <a:p>
            <a:pPr indent="0" lvl="0" marL="0" rtl="0" algn="l">
              <a:spcBef>
                <a:spcPts val="1600"/>
              </a:spcBef>
              <a:spcAft>
                <a:spcPts val="1600"/>
              </a:spcAft>
              <a:buClr>
                <a:schemeClr val="dk1"/>
              </a:buClr>
              <a:buSzPts val="1100"/>
              <a:buFont typeface="Arial"/>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Problem</a:t>
            </a:r>
            <a:endParaRPr/>
          </a:p>
        </p:txBody>
      </p:sp>
      <p:sp>
        <p:nvSpPr>
          <p:cNvPr id="99" name="Google Shape;99;p15"/>
          <p:cNvSpPr txBox="1"/>
          <p:nvPr>
            <p:ph idx="1" type="body"/>
          </p:nvPr>
        </p:nvSpPr>
        <p:spPr>
          <a:xfrm>
            <a:off x="311700" y="1932950"/>
            <a:ext cx="8520600" cy="26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Originally, we brainstormed a few problems incorporating node lifetimes, such as:</a:t>
            </a:r>
            <a:endParaRPr sz="1200"/>
          </a:p>
          <a:p>
            <a:pPr indent="-304800" lvl="0" marL="457200" rtl="0" algn="l">
              <a:lnSpc>
                <a:spcPct val="107916"/>
              </a:lnSpc>
              <a:spcBef>
                <a:spcPts val="1600"/>
              </a:spcBef>
              <a:spcAft>
                <a:spcPts val="0"/>
              </a:spcAft>
              <a:buSzPts val="1200"/>
              <a:buChar char="●"/>
            </a:pPr>
            <a:r>
              <a:rPr lang="en" sz="1200"/>
              <a:t>Opportunistic routing and calculation of expected travel time from source to destination</a:t>
            </a:r>
            <a:endParaRPr sz="1200"/>
          </a:p>
          <a:p>
            <a:pPr indent="-304800" lvl="0" marL="457200" rtl="0" algn="l">
              <a:lnSpc>
                <a:spcPct val="107916"/>
              </a:lnSpc>
              <a:spcBef>
                <a:spcPts val="0"/>
              </a:spcBef>
              <a:spcAft>
                <a:spcPts val="0"/>
              </a:spcAft>
              <a:buSzPts val="1200"/>
              <a:buChar char="●"/>
            </a:pPr>
            <a:r>
              <a:rPr lang="en" sz="1200"/>
              <a:t>Shortest path as a priority metric for opportunistic routing; lifetime as a shortest path tiebreaker</a:t>
            </a:r>
            <a:endParaRPr sz="1200"/>
          </a:p>
          <a:p>
            <a:pPr indent="-304800" lvl="0" marL="457200" rtl="0" algn="l">
              <a:lnSpc>
                <a:spcPct val="107916"/>
              </a:lnSpc>
              <a:spcBef>
                <a:spcPts val="0"/>
              </a:spcBef>
              <a:spcAft>
                <a:spcPts val="0"/>
              </a:spcAft>
              <a:buSzPts val="1200"/>
              <a:buChar char="●"/>
            </a:pPr>
            <a:r>
              <a:rPr lang="en" sz="1200"/>
              <a:t>Calculating ratio of successful packets received VS total packets sent given possible node failures</a:t>
            </a:r>
            <a:endParaRPr sz="1200"/>
          </a:p>
          <a:p>
            <a:pPr indent="0" lvl="0" marL="457200" rtl="0" algn="l">
              <a:lnSpc>
                <a:spcPct val="107916"/>
              </a:lnSpc>
              <a:spcBef>
                <a:spcPts val="800"/>
              </a:spcBef>
              <a:spcAft>
                <a:spcPts val="0"/>
              </a:spcAft>
              <a:buNone/>
            </a:pPr>
            <a:r>
              <a:t/>
            </a:r>
            <a:endParaRPr sz="1200"/>
          </a:p>
          <a:p>
            <a:pPr indent="0" lvl="0" marL="0" rtl="0" algn="l">
              <a:lnSpc>
                <a:spcPct val="107916"/>
              </a:lnSpc>
              <a:spcBef>
                <a:spcPts val="800"/>
              </a:spcBef>
              <a:spcAft>
                <a:spcPts val="800"/>
              </a:spcAft>
              <a:buNone/>
            </a:pPr>
            <a:r>
              <a:rPr lang="en" sz="1200"/>
              <a:t>After initial brainstorming and problem development, we decided to focus on the topic of </a:t>
            </a:r>
            <a:r>
              <a:rPr b="1" lang="en" sz="1200"/>
              <a:t>maximizing network lifetime</a:t>
            </a:r>
            <a:endParaRPr b="1"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Setup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6200525" y="2150198"/>
            <a:ext cx="2844850" cy="1593800"/>
          </a:xfrm>
          <a:prstGeom prst="rect">
            <a:avLst/>
          </a:prstGeom>
          <a:noFill/>
          <a:ln>
            <a:noFill/>
          </a:ln>
        </p:spPr>
      </p:pic>
      <p:pic>
        <p:nvPicPr>
          <p:cNvPr id="110" name="Google Shape;110;p17"/>
          <p:cNvPicPr preferRelativeResize="0"/>
          <p:nvPr/>
        </p:nvPicPr>
        <p:blipFill>
          <a:blip r:embed="rId4">
            <a:alphaModFix/>
          </a:blip>
          <a:stretch>
            <a:fillRect/>
          </a:stretch>
        </p:blipFill>
        <p:spPr>
          <a:xfrm>
            <a:off x="5203450" y="3673176"/>
            <a:ext cx="2906250" cy="1317775"/>
          </a:xfrm>
          <a:prstGeom prst="rect">
            <a:avLst/>
          </a:prstGeom>
          <a:noFill/>
          <a:ln>
            <a:noFill/>
          </a:ln>
        </p:spPr>
      </p:pic>
      <p:pic>
        <p:nvPicPr>
          <p:cNvPr id="111" name="Google Shape;111;p17"/>
          <p:cNvPicPr preferRelativeResize="0"/>
          <p:nvPr/>
        </p:nvPicPr>
        <p:blipFill>
          <a:blip r:embed="rId5">
            <a:alphaModFix/>
          </a:blip>
          <a:stretch>
            <a:fillRect/>
          </a:stretch>
        </p:blipFill>
        <p:spPr>
          <a:xfrm>
            <a:off x="5099950" y="759125"/>
            <a:ext cx="2097700" cy="1269450"/>
          </a:xfrm>
          <a:prstGeom prst="rect">
            <a:avLst/>
          </a:prstGeom>
          <a:noFill/>
          <a:ln>
            <a:noFill/>
          </a:ln>
        </p:spPr>
      </p:pic>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Problem Statement</a:t>
            </a:r>
            <a:endParaRPr>
              <a:solidFill>
                <a:srgbClr val="FF0000"/>
              </a:solidFill>
            </a:endParaRPr>
          </a:p>
        </p:txBody>
      </p:sp>
      <p:sp>
        <p:nvSpPr>
          <p:cNvPr id="113" name="Google Shape;113;p17"/>
          <p:cNvSpPr txBox="1"/>
          <p:nvPr>
            <p:ph idx="1" type="body"/>
          </p:nvPr>
        </p:nvSpPr>
        <p:spPr>
          <a:xfrm>
            <a:off x="311700" y="1904800"/>
            <a:ext cx="5556000" cy="2932200"/>
          </a:xfrm>
          <a:prstGeom prst="rect">
            <a:avLst/>
          </a:prstGeom>
        </p:spPr>
        <p:txBody>
          <a:bodyPr anchorCtr="0" anchor="t" bIns="91425" lIns="91425" spcFirstLastPara="1" rIns="91425" wrap="square" tIns="91425">
            <a:noAutofit/>
          </a:bodyPr>
          <a:lstStyle/>
          <a:p>
            <a:pPr indent="0" lvl="0" marL="0" marR="0" rtl="0" algn="l">
              <a:lnSpc>
                <a:spcPct val="107916"/>
              </a:lnSpc>
              <a:spcBef>
                <a:spcPts val="0"/>
              </a:spcBef>
              <a:spcAft>
                <a:spcPts val="0"/>
              </a:spcAft>
              <a:buNone/>
            </a:pPr>
            <a:r>
              <a:rPr i="1" lang="en" sz="1200"/>
              <a:t>Find the maximum number of packets that can be sent on a given network from a source node (1) to a destination node (5), such that:</a:t>
            </a:r>
            <a:endParaRPr i="1" sz="1200"/>
          </a:p>
          <a:p>
            <a:pPr indent="-304800" lvl="0" marL="457200" marR="0" rtl="0" algn="l">
              <a:lnSpc>
                <a:spcPct val="107916"/>
              </a:lnSpc>
              <a:spcBef>
                <a:spcPts val="800"/>
              </a:spcBef>
              <a:spcAft>
                <a:spcPts val="0"/>
              </a:spcAft>
              <a:buSzPts val="1200"/>
              <a:buChar char="●"/>
            </a:pPr>
            <a:r>
              <a:rPr i="1" lang="en" sz="1200"/>
              <a:t>Packets are sent one by one along some path Pi</a:t>
            </a:r>
            <a:endParaRPr i="1" sz="1200"/>
          </a:p>
          <a:p>
            <a:pPr indent="-304800" lvl="0" marL="457200" marR="0" rtl="0" algn="l">
              <a:lnSpc>
                <a:spcPct val="107916"/>
              </a:lnSpc>
              <a:spcBef>
                <a:spcPts val="0"/>
              </a:spcBef>
              <a:spcAft>
                <a:spcPts val="0"/>
              </a:spcAft>
              <a:buSzPts val="1200"/>
              <a:buChar char="●"/>
            </a:pPr>
            <a:r>
              <a:rPr i="1" lang="en" sz="1200"/>
              <a:t>Each node n has some lifetime Ln and some energy cost En</a:t>
            </a:r>
            <a:endParaRPr i="1" sz="1200"/>
          </a:p>
          <a:p>
            <a:pPr indent="-304800" lvl="0" marL="457200" marR="0" rtl="0" algn="l">
              <a:lnSpc>
                <a:spcPct val="107916"/>
              </a:lnSpc>
              <a:spcBef>
                <a:spcPts val="0"/>
              </a:spcBef>
              <a:spcAft>
                <a:spcPts val="0"/>
              </a:spcAft>
              <a:buSzPts val="1200"/>
              <a:buChar char="●"/>
            </a:pPr>
            <a:r>
              <a:rPr i="1" lang="en" sz="1200"/>
              <a:t>Lifetime decreases by En every time the node is used</a:t>
            </a:r>
            <a:endParaRPr i="1" sz="1200"/>
          </a:p>
          <a:p>
            <a:pPr indent="-304800" lvl="0" marL="457200" marR="0" rtl="0" algn="l">
              <a:lnSpc>
                <a:spcPct val="107916"/>
              </a:lnSpc>
              <a:spcBef>
                <a:spcPts val="0"/>
              </a:spcBef>
              <a:spcAft>
                <a:spcPts val="0"/>
              </a:spcAft>
              <a:buSzPts val="1200"/>
              <a:buChar char="●"/>
            </a:pPr>
            <a:r>
              <a:rPr i="1" lang="en" sz="1200"/>
              <a:t>When a node reaches a lifetime &lt;0, that node is removed from the network, and all paths that use the node are invalid</a:t>
            </a:r>
            <a:endParaRPr i="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Assumptions</a:t>
            </a:r>
            <a:endParaRPr/>
          </a:p>
        </p:txBody>
      </p:sp>
      <p:sp>
        <p:nvSpPr>
          <p:cNvPr id="119" name="Google Shape;119;p18"/>
          <p:cNvSpPr txBox="1"/>
          <p:nvPr>
            <p:ph idx="1" type="body"/>
          </p:nvPr>
        </p:nvSpPr>
        <p:spPr>
          <a:xfrm>
            <a:off x="729450" y="2078875"/>
            <a:ext cx="5389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context of this presentation, we make a few assumptions:</a:t>
            </a:r>
            <a:endParaRPr/>
          </a:p>
          <a:p>
            <a:pPr indent="-311150" lvl="0" marL="457200" rtl="0" algn="l">
              <a:spcBef>
                <a:spcPts val="1600"/>
              </a:spcBef>
              <a:spcAft>
                <a:spcPts val="0"/>
              </a:spcAft>
              <a:buSzPts val="1300"/>
              <a:buChar char="●"/>
            </a:pPr>
            <a:r>
              <a:rPr lang="en"/>
              <a:t>Node Lifetimes are set to L=5</a:t>
            </a:r>
            <a:endParaRPr/>
          </a:p>
          <a:p>
            <a:pPr indent="-311150" lvl="0" marL="457200" rtl="0" algn="l">
              <a:spcBef>
                <a:spcPts val="0"/>
              </a:spcBef>
              <a:spcAft>
                <a:spcPts val="0"/>
              </a:spcAft>
              <a:buSzPts val="1300"/>
              <a:buChar char="●"/>
            </a:pPr>
            <a:r>
              <a:rPr lang="en"/>
              <a:t>Source and Destination nodes have infinite lifetimes</a:t>
            </a:r>
            <a:endParaRPr/>
          </a:p>
          <a:p>
            <a:pPr indent="-311150" lvl="0" marL="457200" rtl="0" algn="l">
              <a:spcBef>
                <a:spcPts val="0"/>
              </a:spcBef>
              <a:spcAft>
                <a:spcPts val="0"/>
              </a:spcAft>
              <a:buSzPts val="1300"/>
              <a:buChar char="●"/>
            </a:pPr>
            <a:r>
              <a:rPr lang="en"/>
              <a:t>Energy Costs per packet are set to 1</a:t>
            </a:r>
            <a:endParaRPr/>
          </a:p>
          <a:p>
            <a:pPr indent="-311150" lvl="0" marL="457200" rtl="0" algn="l">
              <a:spcBef>
                <a:spcPts val="0"/>
              </a:spcBef>
              <a:spcAft>
                <a:spcPts val="0"/>
              </a:spcAft>
              <a:buSzPts val="1300"/>
              <a:buChar char="●"/>
            </a:pPr>
            <a:r>
              <a:rPr lang="en"/>
              <a:t>Thus, each node can be used a total of Ln/En =5 times before being removed from the network</a:t>
            </a:r>
            <a:endParaRPr/>
          </a:p>
        </p:txBody>
      </p:sp>
      <p:grpSp>
        <p:nvGrpSpPr>
          <p:cNvPr id="120" name="Google Shape;120;p18"/>
          <p:cNvGrpSpPr/>
          <p:nvPr/>
        </p:nvGrpSpPr>
        <p:grpSpPr>
          <a:xfrm>
            <a:off x="6118950" y="1902650"/>
            <a:ext cx="2440975" cy="1934975"/>
            <a:chOff x="6118950" y="1902650"/>
            <a:chExt cx="2440975" cy="1934975"/>
          </a:xfrm>
        </p:grpSpPr>
        <p:pic>
          <p:nvPicPr>
            <p:cNvPr id="121" name="Google Shape;121;p18"/>
            <p:cNvPicPr preferRelativeResize="0"/>
            <p:nvPr/>
          </p:nvPicPr>
          <p:blipFill>
            <a:blip r:embed="rId3">
              <a:alphaModFix/>
            </a:blip>
            <a:stretch>
              <a:fillRect/>
            </a:stretch>
          </p:blipFill>
          <p:spPr>
            <a:xfrm>
              <a:off x="6118950" y="1902650"/>
              <a:ext cx="2440975" cy="1477175"/>
            </a:xfrm>
            <a:prstGeom prst="rect">
              <a:avLst/>
            </a:prstGeom>
            <a:noFill/>
            <a:ln>
              <a:noFill/>
            </a:ln>
          </p:spPr>
        </p:pic>
        <p:sp>
          <p:nvSpPr>
            <p:cNvPr id="122" name="Google Shape;122;p18"/>
            <p:cNvSpPr txBox="1"/>
            <p:nvPr/>
          </p:nvSpPr>
          <p:spPr>
            <a:xfrm>
              <a:off x="6696450" y="3379825"/>
              <a:ext cx="17217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1: Problem Network</a:t>
              </a:r>
              <a:endParaRPr sz="8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Intuition/Small Network, Brute Force</a:t>
            </a:r>
            <a:endParaRPr/>
          </a:p>
          <a:p>
            <a:pPr indent="-311150" lvl="0" marL="457200" rtl="0" algn="l">
              <a:spcBef>
                <a:spcPts val="0"/>
              </a:spcBef>
              <a:spcAft>
                <a:spcPts val="0"/>
              </a:spcAft>
              <a:buSzPts val="1300"/>
              <a:buChar char="●"/>
            </a:pPr>
            <a:r>
              <a:rPr lang="en"/>
              <a:t>Integer Program as Linear Program with rounding</a:t>
            </a:r>
            <a:endParaRPr/>
          </a:p>
          <a:p>
            <a:pPr indent="-311150" lvl="0" marL="457200" rtl="0" algn="l">
              <a:spcBef>
                <a:spcPts val="0"/>
              </a:spcBef>
              <a:spcAft>
                <a:spcPts val="0"/>
              </a:spcAft>
              <a:buSzPts val="1300"/>
              <a:buChar char="●"/>
            </a:pPr>
            <a:r>
              <a:rPr lang="en"/>
              <a:t>Shortest Paths first</a:t>
            </a:r>
            <a:endParaRPr/>
          </a:p>
          <a:p>
            <a:pPr indent="-311150" lvl="0" marL="457200" rtl="0" algn="l">
              <a:spcBef>
                <a:spcPts val="0"/>
              </a:spcBef>
              <a:spcAft>
                <a:spcPts val="0"/>
              </a:spcAft>
              <a:buSzPts val="1300"/>
              <a:buChar char="●"/>
            </a:pPr>
            <a:r>
              <a:rPr lang="en"/>
              <a:t>‘Pruning’ Approach</a:t>
            </a:r>
            <a:endParaRPr/>
          </a:p>
          <a:p>
            <a:pPr indent="-311150" lvl="0" marL="457200" rtl="0" algn="l">
              <a:spcBef>
                <a:spcPts val="0"/>
              </a:spcBef>
              <a:spcAft>
                <a:spcPts val="0"/>
              </a:spcAft>
              <a:buSzPts val="1300"/>
              <a:buChar char="●"/>
            </a:pPr>
            <a:r>
              <a:rPr lang="en"/>
              <a:t>Computer Program/MATLAB</a:t>
            </a:r>
            <a:endParaRPr/>
          </a:p>
        </p:txBody>
      </p:sp>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Approaches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pSp>
        <p:nvGrpSpPr>
          <p:cNvPr id="133" name="Google Shape;133;p20"/>
          <p:cNvGrpSpPr/>
          <p:nvPr/>
        </p:nvGrpSpPr>
        <p:grpSpPr>
          <a:xfrm>
            <a:off x="5230425" y="1693122"/>
            <a:ext cx="3909975" cy="2788928"/>
            <a:chOff x="5230425" y="1693122"/>
            <a:chExt cx="3909975" cy="2788928"/>
          </a:xfrm>
        </p:grpSpPr>
        <p:pic>
          <p:nvPicPr>
            <p:cNvPr id="134" name="Google Shape;134;p20"/>
            <p:cNvPicPr preferRelativeResize="0"/>
            <p:nvPr/>
          </p:nvPicPr>
          <p:blipFill>
            <a:blip r:embed="rId3">
              <a:alphaModFix/>
            </a:blip>
            <a:stretch>
              <a:fillRect/>
            </a:stretch>
          </p:blipFill>
          <p:spPr>
            <a:xfrm>
              <a:off x="5230425" y="1693122"/>
              <a:ext cx="3909975" cy="2566950"/>
            </a:xfrm>
            <a:prstGeom prst="rect">
              <a:avLst/>
            </a:prstGeom>
            <a:noFill/>
            <a:ln>
              <a:noFill/>
            </a:ln>
          </p:spPr>
        </p:pic>
        <p:sp>
          <p:nvSpPr>
            <p:cNvPr id="135" name="Google Shape;135;p20"/>
            <p:cNvSpPr txBox="1"/>
            <p:nvPr/>
          </p:nvSpPr>
          <p:spPr>
            <a:xfrm>
              <a:off x="6210400" y="4151150"/>
              <a:ext cx="2595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2: Network with paths from nodes 1-&gt;5</a:t>
              </a:r>
              <a:endParaRPr sz="800"/>
            </a:p>
          </p:txBody>
        </p:sp>
      </p:grpSp>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137" name="Google Shape;137;p20"/>
          <p:cNvSpPr txBox="1"/>
          <p:nvPr>
            <p:ph idx="1" type="body"/>
          </p:nvPr>
        </p:nvSpPr>
        <p:spPr>
          <a:xfrm>
            <a:off x="729450" y="2078875"/>
            <a:ext cx="4789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small network, we can intuitively determine the best paths to use for extending the net network’s lifetime with a couple ideas:</a:t>
            </a:r>
            <a:endParaRPr/>
          </a:p>
          <a:p>
            <a:pPr indent="-311150" lvl="0" marL="457200" rtl="0" algn="l">
              <a:spcBef>
                <a:spcPts val="1600"/>
              </a:spcBef>
              <a:spcAft>
                <a:spcPts val="0"/>
              </a:spcAft>
              <a:buSzPts val="1300"/>
              <a:buChar char="●"/>
            </a:pPr>
            <a:r>
              <a:rPr lang="en"/>
              <a:t>Paths with fewest nodes will consume the least amount of net available lifetime</a:t>
            </a:r>
            <a:endParaRPr/>
          </a:p>
          <a:p>
            <a:pPr indent="-311150" lvl="0" marL="457200" rtl="0" algn="l">
              <a:spcBef>
                <a:spcPts val="0"/>
              </a:spcBef>
              <a:spcAft>
                <a:spcPts val="0"/>
              </a:spcAft>
              <a:buSzPts val="1300"/>
              <a:buChar char="●"/>
            </a:pPr>
            <a:r>
              <a:rPr lang="en"/>
              <a:t>Paths over shared nodes/intersections should be minimized; if possible, disjoint paths should be used</a:t>
            </a:r>
            <a:endParaRPr/>
          </a:p>
          <a:p>
            <a:pPr indent="-311150" lvl="0" marL="457200" rtl="0" algn="l">
              <a:spcBef>
                <a:spcPts val="0"/>
              </a:spcBef>
              <a:spcAft>
                <a:spcPts val="0"/>
              </a:spcAft>
              <a:buSzPts val="1300"/>
              <a:buChar char="●"/>
            </a:pPr>
            <a:r>
              <a:rPr lang="en"/>
              <a:t>Consider shortest paths and ‘pruning’</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grpSp>
        <p:nvGrpSpPr>
          <p:cNvPr id="142" name="Google Shape;142;p21"/>
          <p:cNvGrpSpPr/>
          <p:nvPr/>
        </p:nvGrpSpPr>
        <p:grpSpPr>
          <a:xfrm>
            <a:off x="5524650" y="2006250"/>
            <a:ext cx="3466950" cy="2582900"/>
            <a:chOff x="5524650" y="2006250"/>
            <a:chExt cx="3466950" cy="2582900"/>
          </a:xfrm>
        </p:grpSpPr>
        <p:pic>
          <p:nvPicPr>
            <p:cNvPr id="143" name="Google Shape;143;p21"/>
            <p:cNvPicPr preferRelativeResize="0"/>
            <p:nvPr/>
          </p:nvPicPr>
          <p:blipFill>
            <a:blip r:embed="rId3">
              <a:alphaModFix/>
            </a:blip>
            <a:stretch>
              <a:fillRect/>
            </a:stretch>
          </p:blipFill>
          <p:spPr>
            <a:xfrm>
              <a:off x="5524650" y="2006250"/>
              <a:ext cx="3466950" cy="2307315"/>
            </a:xfrm>
            <a:prstGeom prst="rect">
              <a:avLst/>
            </a:prstGeom>
            <a:noFill/>
            <a:ln>
              <a:noFill/>
            </a:ln>
          </p:spPr>
        </p:pic>
        <p:sp>
          <p:nvSpPr>
            <p:cNvPr id="144" name="Google Shape;144;p21"/>
            <p:cNvSpPr txBox="1"/>
            <p:nvPr/>
          </p:nvSpPr>
          <p:spPr>
            <a:xfrm>
              <a:off x="6195675" y="4263350"/>
              <a:ext cx="23631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Figure 3: </a:t>
              </a:r>
              <a:r>
                <a:rPr lang="en" sz="800"/>
                <a:t>‘Pruned’ paths with viable paths in solid arrows</a:t>
              </a:r>
              <a:endParaRPr sz="800"/>
            </a:p>
          </p:txBody>
        </p:sp>
      </p:grpSp>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 ‘Pruning’</a:t>
            </a:r>
            <a:endParaRPr/>
          </a:p>
        </p:txBody>
      </p:sp>
      <p:sp>
        <p:nvSpPr>
          <p:cNvPr id="146" name="Google Shape;146;p21"/>
          <p:cNvSpPr txBox="1"/>
          <p:nvPr>
            <p:ph idx="1" type="body"/>
          </p:nvPr>
        </p:nvSpPr>
        <p:spPr>
          <a:xfrm>
            <a:off x="729450" y="2078875"/>
            <a:ext cx="51006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strategy explored was using shortest paths and ‘pruning’:</a:t>
            </a:r>
            <a:endParaRPr/>
          </a:p>
          <a:p>
            <a:pPr indent="-311150" lvl="0" marL="457200" rtl="0" algn="l">
              <a:spcBef>
                <a:spcPts val="1600"/>
              </a:spcBef>
              <a:spcAft>
                <a:spcPts val="0"/>
              </a:spcAft>
              <a:buSzPts val="1300"/>
              <a:buChar char="●"/>
            </a:pPr>
            <a:r>
              <a:rPr lang="en"/>
              <a:t>First identify the shortest paths (Figure 3).  For simple networks, it may be possible to use only shortest paths to maximize lifetime, with the intuition that shortest paths use the smallest number of nodes</a:t>
            </a:r>
            <a:endParaRPr/>
          </a:p>
          <a:p>
            <a:pPr indent="-311150" lvl="0" marL="457200" rtl="0" algn="l">
              <a:spcBef>
                <a:spcPts val="0"/>
              </a:spcBef>
              <a:spcAft>
                <a:spcPts val="0"/>
              </a:spcAft>
              <a:buSzPts val="1300"/>
              <a:buChar char="●"/>
            </a:pPr>
            <a:r>
              <a:rPr lang="en"/>
              <a:t>The next idea was to ‘prune’ paths that are supersets of other paths.  For example, in this network we find that Path 1325 and 1345 are supersets of Path 135.  Thus those paths will never be in the ‘optimal’ paths used to </a:t>
            </a:r>
            <a:r>
              <a:rPr lang="en"/>
              <a:t>achieve</a:t>
            </a:r>
            <a:r>
              <a:rPr lang="en"/>
              <a:t> maximal lifetime.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