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  <p:sldMasterId id="2147483784" r:id="rId2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9" r:id="rId10"/>
    <p:sldId id="270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8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069B15-2671-4E27-B592-F23BB3710940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4A966B5-175A-4647-98F0-63532712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7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9B15-2671-4E27-B592-F23BB3710940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66B5-175A-4647-98F0-63532712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1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069B15-2671-4E27-B592-F23BB3710940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4A966B5-175A-4647-98F0-63532712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77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9B15-2671-4E27-B592-F23BB3710940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66B5-175A-4647-98F0-63532712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1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9B15-2671-4E27-B592-F23BB3710940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66B5-175A-4647-98F0-63532712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79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9B15-2671-4E27-B592-F23BB3710940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66B5-175A-4647-98F0-63532712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56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9B15-2671-4E27-B592-F23BB3710940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66B5-175A-4647-98F0-63532712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44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9B15-2671-4E27-B592-F23BB3710940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66B5-175A-4647-98F0-63532712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68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9B15-2671-4E27-B592-F23BB3710940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66B5-175A-4647-98F0-63532712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479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9B15-2671-4E27-B592-F23BB3710940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66B5-175A-4647-98F0-63532712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51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9B15-2671-4E27-B592-F23BB3710940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66B5-175A-4647-98F0-63532712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3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9B15-2671-4E27-B592-F23BB3710940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4A966B5-175A-4647-98F0-63532712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055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9B15-2671-4E27-B592-F23BB3710940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66B5-175A-4647-98F0-63532712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013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9B15-2671-4E27-B592-F23BB3710940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66B5-175A-4647-98F0-63532712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21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9B15-2671-4E27-B592-F23BB3710940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66B5-175A-4647-98F0-63532712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9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069B15-2671-4E27-B592-F23BB3710940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4A966B5-175A-4647-98F0-63532712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4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9B15-2671-4E27-B592-F23BB3710940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66B5-175A-4647-98F0-63532712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6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9B15-2671-4E27-B592-F23BB3710940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66B5-175A-4647-98F0-63532712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8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9B15-2671-4E27-B592-F23BB3710940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66B5-175A-4647-98F0-63532712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9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9B15-2671-4E27-B592-F23BB3710940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66B5-175A-4647-98F0-63532712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1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069B15-2671-4E27-B592-F23BB3710940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4A966B5-175A-4647-98F0-63532712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2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9B15-2671-4E27-B592-F23BB3710940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66B5-175A-4647-98F0-63532712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7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F069B15-2671-4E27-B592-F23BB3710940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4A966B5-175A-4647-98F0-635327126A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188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69B15-2671-4E27-B592-F23BB3710940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966B5-175A-4647-98F0-63532712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0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08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Adjusted Winner - Valuations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641665"/>
              </p:ext>
            </p:extLst>
          </p:nvPr>
        </p:nvGraphicFramePr>
        <p:xfrm>
          <a:off x="1083095" y="2143024"/>
          <a:ext cx="9311736" cy="3364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3912"/>
                <a:gridCol w="3103912"/>
                <a:gridCol w="3103912"/>
              </a:tblGrid>
              <a:tr h="751717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Britain</a:t>
                      </a:r>
                      <a:endParaRPr lang="en-US" dirty="0"/>
                    </a:p>
                  </a:txBody>
                  <a:tcPr/>
                </a:tc>
              </a:tr>
              <a:tr h="4355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American trade with 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4355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Impressment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4355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Support for Indians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435518">
                <a:tc>
                  <a:txBody>
                    <a:bodyPr/>
                    <a:lstStyle/>
                    <a:p>
                      <a:r>
                        <a:rPr lang="en-US" dirty="0" smtClean="0"/>
                        <a:t>Canada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435518">
                <a:tc>
                  <a:txBody>
                    <a:bodyPr/>
                    <a:lstStyle/>
                    <a:p>
                      <a:r>
                        <a:rPr lang="en-US" dirty="0" smtClean="0"/>
                        <a:t>Perception of victory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35518">
                <a:tc>
                  <a:txBody>
                    <a:bodyPr/>
                    <a:lstStyle/>
                    <a:p>
                      <a:r>
                        <a:rPr lang="en-US" dirty="0" smtClean="0"/>
                        <a:t>Repayment for slaves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5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Adjusted Winner - Initial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856367"/>
              </p:ext>
            </p:extLst>
          </p:nvPr>
        </p:nvGraphicFramePr>
        <p:xfrm>
          <a:off x="1712822" y="2608851"/>
          <a:ext cx="8128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Britain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Impressment</a:t>
                      </a:r>
                      <a:r>
                        <a:rPr lang="en-US" baseline="0" dirty="0" smtClean="0"/>
                        <a:t> (25)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American</a:t>
                      </a:r>
                      <a:r>
                        <a:rPr lang="en-US" baseline="0" dirty="0" smtClean="0"/>
                        <a:t> trade with France (30)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for Indians 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Canada (30)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Perception of victory</a:t>
                      </a:r>
                      <a:r>
                        <a:rPr lang="en-US" baseline="0" dirty="0" smtClean="0"/>
                        <a:t> (15)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Repayment for slaves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Total: 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Total: 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7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Adjusted Winner – Final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777" y="532850"/>
            <a:ext cx="11029615" cy="3678303"/>
          </a:xfrm>
        </p:spPr>
        <p:txBody>
          <a:bodyPr/>
          <a:lstStyle/>
          <a:p>
            <a:r>
              <a:rPr lang="en-US" dirty="0" smtClean="0"/>
              <a:t>US, Britain split repayment for slaves 50:50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569402"/>
              </p:ext>
            </p:extLst>
          </p:nvPr>
        </p:nvGraphicFramePr>
        <p:xfrm>
          <a:off x="1557546" y="2565719"/>
          <a:ext cx="8128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Britain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Impressment</a:t>
                      </a:r>
                      <a:r>
                        <a:rPr lang="en-US" baseline="0" dirty="0" smtClean="0"/>
                        <a:t> (25)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American</a:t>
                      </a:r>
                      <a:r>
                        <a:rPr lang="en-US" baseline="0" dirty="0" smtClean="0"/>
                        <a:t> trade with France (30)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for Indians 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Canada (30)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Perception of victory</a:t>
                      </a:r>
                      <a:r>
                        <a:rPr lang="en-US" baseline="0" dirty="0" smtClean="0"/>
                        <a:t> (15)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 * Repayment</a:t>
                      </a:r>
                      <a:r>
                        <a:rPr lang="en-US" baseline="0" dirty="0" smtClean="0"/>
                        <a:t> for slaves (10) =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.5 * Repayment for slaves (10)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Total: 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Total: 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4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 receives everything except for Canada</a:t>
            </a:r>
          </a:p>
          <a:p>
            <a:r>
              <a:rPr lang="en-US" dirty="0" smtClean="0"/>
              <a:t>Boundaries return to pre-war state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5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American Trade with France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Britain was heavily engaged in a war against France, and used its navy to block American merchants from trading with the French</a:t>
            </a:r>
          </a:p>
          <a:p>
            <a:r>
              <a:rPr lang="en-US" dirty="0" smtClean="0"/>
              <a:t>Violation of American sovereignty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2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Britain needed more sailors to man its navy</a:t>
            </a:r>
          </a:p>
          <a:p>
            <a:r>
              <a:rPr lang="en-US" dirty="0" smtClean="0"/>
              <a:t>The British would stop American ships and seize any sailors they suspected of being British citizens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http://manthecapstan.files.wordpress.com/2009/02/impressment_by_royal_nav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995" y="4228802"/>
            <a:ext cx="6881004" cy="269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66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upload.wikimedia.org/wikipedia/commons/4/4a/United_States_1812-05-1812-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650" y="1835730"/>
            <a:ext cx="7418418" cy="502227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for Indians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5857875" y="2285999"/>
            <a:ext cx="1533525" cy="2190751"/>
          </a:xfrm>
          <a:custGeom>
            <a:avLst/>
            <a:gdLst>
              <a:gd name="connsiteX0" fmla="*/ 17272 w 1535521"/>
              <a:gd name="connsiteY0" fmla="*/ 586597 h 2725948"/>
              <a:gd name="connsiteX1" fmla="*/ 43151 w 1535521"/>
              <a:gd name="connsiteY1" fmla="*/ 845389 h 2725948"/>
              <a:gd name="connsiteX2" fmla="*/ 60404 w 1535521"/>
              <a:gd name="connsiteY2" fmla="*/ 1017917 h 2725948"/>
              <a:gd name="connsiteX3" fmla="*/ 86283 w 1535521"/>
              <a:gd name="connsiteY3" fmla="*/ 1086929 h 2725948"/>
              <a:gd name="connsiteX4" fmla="*/ 103536 w 1535521"/>
              <a:gd name="connsiteY4" fmla="*/ 1147314 h 2725948"/>
              <a:gd name="connsiteX5" fmla="*/ 112163 w 1535521"/>
              <a:gd name="connsiteY5" fmla="*/ 1181819 h 2725948"/>
              <a:gd name="connsiteX6" fmla="*/ 138042 w 1535521"/>
              <a:gd name="connsiteY6" fmla="*/ 1224951 h 2725948"/>
              <a:gd name="connsiteX7" fmla="*/ 163921 w 1535521"/>
              <a:gd name="connsiteY7" fmla="*/ 1276710 h 2725948"/>
              <a:gd name="connsiteX8" fmla="*/ 172547 w 1535521"/>
              <a:gd name="connsiteY8" fmla="*/ 1311216 h 2725948"/>
              <a:gd name="connsiteX9" fmla="*/ 215679 w 1535521"/>
              <a:gd name="connsiteY9" fmla="*/ 1406106 h 2725948"/>
              <a:gd name="connsiteX10" fmla="*/ 232932 w 1535521"/>
              <a:gd name="connsiteY10" fmla="*/ 1483744 h 2725948"/>
              <a:gd name="connsiteX11" fmla="*/ 250185 w 1535521"/>
              <a:gd name="connsiteY11" fmla="*/ 1526876 h 2725948"/>
              <a:gd name="connsiteX12" fmla="*/ 258812 w 1535521"/>
              <a:gd name="connsiteY12" fmla="*/ 1552755 h 2725948"/>
              <a:gd name="connsiteX13" fmla="*/ 276064 w 1535521"/>
              <a:gd name="connsiteY13" fmla="*/ 1595887 h 2725948"/>
              <a:gd name="connsiteX14" fmla="*/ 293317 w 1535521"/>
              <a:gd name="connsiteY14" fmla="*/ 1647646 h 2725948"/>
              <a:gd name="connsiteX15" fmla="*/ 336449 w 1535521"/>
              <a:gd name="connsiteY15" fmla="*/ 1733910 h 2725948"/>
              <a:gd name="connsiteX16" fmla="*/ 345076 w 1535521"/>
              <a:gd name="connsiteY16" fmla="*/ 1759789 h 2725948"/>
              <a:gd name="connsiteX17" fmla="*/ 388208 w 1535521"/>
              <a:gd name="connsiteY17" fmla="*/ 1794295 h 2725948"/>
              <a:gd name="connsiteX18" fmla="*/ 465846 w 1535521"/>
              <a:gd name="connsiteY18" fmla="*/ 1992702 h 2725948"/>
              <a:gd name="connsiteX19" fmla="*/ 508978 w 1535521"/>
              <a:gd name="connsiteY19" fmla="*/ 2061714 h 2725948"/>
              <a:gd name="connsiteX20" fmla="*/ 586615 w 1535521"/>
              <a:gd name="connsiteY20" fmla="*/ 2147978 h 2725948"/>
              <a:gd name="connsiteX21" fmla="*/ 629747 w 1535521"/>
              <a:gd name="connsiteY21" fmla="*/ 2225616 h 2725948"/>
              <a:gd name="connsiteX22" fmla="*/ 647000 w 1535521"/>
              <a:gd name="connsiteY22" fmla="*/ 2372265 h 2725948"/>
              <a:gd name="connsiteX23" fmla="*/ 655627 w 1535521"/>
              <a:gd name="connsiteY23" fmla="*/ 2398144 h 2725948"/>
              <a:gd name="connsiteX24" fmla="*/ 681506 w 1535521"/>
              <a:gd name="connsiteY24" fmla="*/ 2432650 h 2725948"/>
              <a:gd name="connsiteX25" fmla="*/ 716012 w 1535521"/>
              <a:gd name="connsiteY25" fmla="*/ 2493034 h 2725948"/>
              <a:gd name="connsiteX26" fmla="*/ 741891 w 1535521"/>
              <a:gd name="connsiteY26" fmla="*/ 2510287 h 2725948"/>
              <a:gd name="connsiteX27" fmla="*/ 776396 w 1535521"/>
              <a:gd name="connsiteY27" fmla="*/ 2587925 h 2725948"/>
              <a:gd name="connsiteX28" fmla="*/ 802276 w 1535521"/>
              <a:gd name="connsiteY28" fmla="*/ 2605178 h 2725948"/>
              <a:gd name="connsiteX29" fmla="*/ 810902 w 1535521"/>
              <a:gd name="connsiteY29" fmla="*/ 2631057 h 2725948"/>
              <a:gd name="connsiteX30" fmla="*/ 828155 w 1535521"/>
              <a:gd name="connsiteY30" fmla="*/ 2656936 h 2725948"/>
              <a:gd name="connsiteX31" fmla="*/ 836781 w 1535521"/>
              <a:gd name="connsiteY31" fmla="*/ 2691442 h 2725948"/>
              <a:gd name="connsiteX32" fmla="*/ 871287 w 1535521"/>
              <a:gd name="connsiteY32" fmla="*/ 2708695 h 2725948"/>
              <a:gd name="connsiteX33" fmla="*/ 957551 w 1535521"/>
              <a:gd name="connsiteY33" fmla="*/ 2725948 h 2725948"/>
              <a:gd name="connsiteX34" fmla="*/ 1147332 w 1535521"/>
              <a:gd name="connsiteY34" fmla="*/ 2717321 h 2725948"/>
              <a:gd name="connsiteX35" fmla="*/ 1190464 w 1535521"/>
              <a:gd name="connsiteY35" fmla="*/ 2700068 h 2725948"/>
              <a:gd name="connsiteX36" fmla="*/ 1233596 w 1535521"/>
              <a:gd name="connsiteY36" fmla="*/ 2691442 h 2725948"/>
              <a:gd name="connsiteX37" fmla="*/ 1285355 w 1535521"/>
              <a:gd name="connsiteY37" fmla="*/ 2656936 h 2725948"/>
              <a:gd name="connsiteX38" fmla="*/ 1354366 w 1535521"/>
              <a:gd name="connsiteY38" fmla="*/ 2605178 h 2725948"/>
              <a:gd name="connsiteX39" fmla="*/ 1380246 w 1535521"/>
              <a:gd name="connsiteY39" fmla="*/ 2562046 h 2725948"/>
              <a:gd name="connsiteX40" fmla="*/ 1414751 w 1535521"/>
              <a:gd name="connsiteY40" fmla="*/ 2544793 h 2725948"/>
              <a:gd name="connsiteX41" fmla="*/ 1449257 w 1535521"/>
              <a:gd name="connsiteY41" fmla="*/ 2493034 h 2725948"/>
              <a:gd name="connsiteX42" fmla="*/ 1492389 w 1535521"/>
              <a:gd name="connsiteY42" fmla="*/ 2415397 h 2725948"/>
              <a:gd name="connsiteX43" fmla="*/ 1509642 w 1535521"/>
              <a:gd name="connsiteY43" fmla="*/ 2277374 h 2725948"/>
              <a:gd name="connsiteX44" fmla="*/ 1535521 w 1535521"/>
              <a:gd name="connsiteY44" fmla="*/ 2087593 h 2725948"/>
              <a:gd name="connsiteX45" fmla="*/ 1518268 w 1535521"/>
              <a:gd name="connsiteY45" fmla="*/ 1880559 h 2725948"/>
              <a:gd name="connsiteX46" fmla="*/ 1509642 w 1535521"/>
              <a:gd name="connsiteY46" fmla="*/ 1837427 h 2725948"/>
              <a:gd name="connsiteX47" fmla="*/ 1475136 w 1535521"/>
              <a:gd name="connsiteY47" fmla="*/ 1751163 h 2725948"/>
              <a:gd name="connsiteX48" fmla="*/ 1466510 w 1535521"/>
              <a:gd name="connsiteY48" fmla="*/ 1682151 h 2725948"/>
              <a:gd name="connsiteX49" fmla="*/ 1397498 w 1535521"/>
              <a:gd name="connsiteY49" fmla="*/ 1561382 h 2725948"/>
              <a:gd name="connsiteX50" fmla="*/ 1380246 w 1535521"/>
              <a:gd name="connsiteY50" fmla="*/ 1535502 h 2725948"/>
              <a:gd name="connsiteX51" fmla="*/ 1354366 w 1535521"/>
              <a:gd name="connsiteY51" fmla="*/ 1492370 h 2725948"/>
              <a:gd name="connsiteX52" fmla="*/ 1328487 w 1535521"/>
              <a:gd name="connsiteY52" fmla="*/ 1423359 h 2725948"/>
              <a:gd name="connsiteX53" fmla="*/ 1319861 w 1535521"/>
              <a:gd name="connsiteY53" fmla="*/ 1388853 h 2725948"/>
              <a:gd name="connsiteX54" fmla="*/ 1293981 w 1535521"/>
              <a:gd name="connsiteY54" fmla="*/ 1250831 h 2725948"/>
              <a:gd name="connsiteX55" fmla="*/ 1207717 w 1535521"/>
              <a:gd name="connsiteY55" fmla="*/ 1147314 h 2725948"/>
              <a:gd name="connsiteX56" fmla="*/ 1121453 w 1535521"/>
              <a:gd name="connsiteY56" fmla="*/ 1043797 h 2725948"/>
              <a:gd name="connsiteX57" fmla="*/ 1086947 w 1535521"/>
              <a:gd name="connsiteY57" fmla="*/ 983412 h 2725948"/>
              <a:gd name="connsiteX58" fmla="*/ 1069695 w 1535521"/>
              <a:gd name="connsiteY58" fmla="*/ 948906 h 2725948"/>
              <a:gd name="connsiteX59" fmla="*/ 1035189 w 1535521"/>
              <a:gd name="connsiteY59" fmla="*/ 897148 h 2725948"/>
              <a:gd name="connsiteX60" fmla="*/ 1017936 w 1535521"/>
              <a:gd name="connsiteY60" fmla="*/ 862642 h 2725948"/>
              <a:gd name="connsiteX61" fmla="*/ 1000683 w 1535521"/>
              <a:gd name="connsiteY61" fmla="*/ 836763 h 2725948"/>
              <a:gd name="connsiteX62" fmla="*/ 957551 w 1535521"/>
              <a:gd name="connsiteY62" fmla="*/ 750499 h 2725948"/>
              <a:gd name="connsiteX63" fmla="*/ 897166 w 1535521"/>
              <a:gd name="connsiteY63" fmla="*/ 681487 h 2725948"/>
              <a:gd name="connsiteX64" fmla="*/ 854034 w 1535521"/>
              <a:gd name="connsiteY64" fmla="*/ 629729 h 2725948"/>
              <a:gd name="connsiteX65" fmla="*/ 793649 w 1535521"/>
              <a:gd name="connsiteY65" fmla="*/ 543465 h 2725948"/>
              <a:gd name="connsiteX66" fmla="*/ 785023 w 1535521"/>
              <a:gd name="connsiteY66" fmla="*/ 508959 h 2725948"/>
              <a:gd name="connsiteX67" fmla="*/ 767770 w 1535521"/>
              <a:gd name="connsiteY67" fmla="*/ 474453 h 2725948"/>
              <a:gd name="connsiteX68" fmla="*/ 690132 w 1535521"/>
              <a:gd name="connsiteY68" fmla="*/ 362310 h 2725948"/>
              <a:gd name="connsiteX69" fmla="*/ 664253 w 1535521"/>
              <a:gd name="connsiteY69" fmla="*/ 301925 h 2725948"/>
              <a:gd name="connsiteX70" fmla="*/ 621121 w 1535521"/>
              <a:gd name="connsiteY70" fmla="*/ 250167 h 2725948"/>
              <a:gd name="connsiteX71" fmla="*/ 560736 w 1535521"/>
              <a:gd name="connsiteY71" fmla="*/ 189782 h 2725948"/>
              <a:gd name="connsiteX72" fmla="*/ 534857 w 1535521"/>
              <a:gd name="connsiteY72" fmla="*/ 163902 h 2725948"/>
              <a:gd name="connsiteX73" fmla="*/ 517604 w 1535521"/>
              <a:gd name="connsiteY73" fmla="*/ 129397 h 2725948"/>
              <a:gd name="connsiteX74" fmla="*/ 483098 w 1535521"/>
              <a:gd name="connsiteY74" fmla="*/ 120770 h 2725948"/>
              <a:gd name="connsiteX75" fmla="*/ 439966 w 1535521"/>
              <a:gd name="connsiteY75" fmla="*/ 69012 h 2725948"/>
              <a:gd name="connsiteX76" fmla="*/ 414087 w 1535521"/>
              <a:gd name="connsiteY76" fmla="*/ 60385 h 2725948"/>
              <a:gd name="connsiteX77" fmla="*/ 336449 w 1535521"/>
              <a:gd name="connsiteY77" fmla="*/ 43133 h 2725948"/>
              <a:gd name="connsiteX78" fmla="*/ 310570 w 1535521"/>
              <a:gd name="connsiteY78" fmla="*/ 34506 h 2725948"/>
              <a:gd name="connsiteX79" fmla="*/ 258812 w 1535521"/>
              <a:gd name="connsiteY79" fmla="*/ 0 h 2725948"/>
              <a:gd name="connsiteX80" fmla="*/ 129415 w 1535521"/>
              <a:gd name="connsiteY80" fmla="*/ 34506 h 2725948"/>
              <a:gd name="connsiteX81" fmla="*/ 112163 w 1535521"/>
              <a:gd name="connsiteY81" fmla="*/ 103517 h 2725948"/>
              <a:gd name="connsiteX82" fmla="*/ 86283 w 1535521"/>
              <a:gd name="connsiteY82" fmla="*/ 163902 h 2725948"/>
              <a:gd name="connsiteX83" fmla="*/ 69030 w 1535521"/>
              <a:gd name="connsiteY83" fmla="*/ 224287 h 2725948"/>
              <a:gd name="connsiteX84" fmla="*/ 51778 w 1535521"/>
              <a:gd name="connsiteY84" fmla="*/ 258793 h 2725948"/>
              <a:gd name="connsiteX85" fmla="*/ 43151 w 1535521"/>
              <a:gd name="connsiteY85" fmla="*/ 310551 h 2725948"/>
              <a:gd name="connsiteX86" fmla="*/ 34525 w 1535521"/>
              <a:gd name="connsiteY86" fmla="*/ 345057 h 2725948"/>
              <a:gd name="connsiteX87" fmla="*/ 17272 w 1535521"/>
              <a:gd name="connsiteY87" fmla="*/ 431321 h 2725948"/>
              <a:gd name="connsiteX88" fmla="*/ 8646 w 1535521"/>
              <a:gd name="connsiteY88" fmla="*/ 474453 h 2725948"/>
              <a:gd name="connsiteX89" fmla="*/ 19 w 1535521"/>
              <a:gd name="connsiteY89" fmla="*/ 664234 h 2725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535521" h="2725948">
                <a:moveTo>
                  <a:pt x="17272" y="586597"/>
                </a:moveTo>
                <a:cubicBezTo>
                  <a:pt x="25898" y="672861"/>
                  <a:pt x="34932" y="759085"/>
                  <a:pt x="43151" y="845389"/>
                </a:cubicBezTo>
                <a:cubicBezTo>
                  <a:pt x="44261" y="857040"/>
                  <a:pt x="53806" y="991523"/>
                  <a:pt x="60404" y="1017917"/>
                </a:cubicBezTo>
                <a:cubicBezTo>
                  <a:pt x="66363" y="1041752"/>
                  <a:pt x="78514" y="1063622"/>
                  <a:pt x="86283" y="1086929"/>
                </a:cubicBezTo>
                <a:cubicBezTo>
                  <a:pt x="92903" y="1106789"/>
                  <a:pt x="98028" y="1127118"/>
                  <a:pt x="103536" y="1147314"/>
                </a:cubicBezTo>
                <a:cubicBezTo>
                  <a:pt x="106656" y="1158752"/>
                  <a:pt x="107348" y="1170985"/>
                  <a:pt x="112163" y="1181819"/>
                </a:cubicBezTo>
                <a:cubicBezTo>
                  <a:pt x="118973" y="1197141"/>
                  <a:pt x="130013" y="1210232"/>
                  <a:pt x="138042" y="1224951"/>
                </a:cubicBezTo>
                <a:cubicBezTo>
                  <a:pt x="147279" y="1241885"/>
                  <a:pt x="155295" y="1259457"/>
                  <a:pt x="163921" y="1276710"/>
                </a:cubicBezTo>
                <a:cubicBezTo>
                  <a:pt x="166796" y="1288212"/>
                  <a:pt x="168384" y="1300115"/>
                  <a:pt x="172547" y="1311216"/>
                </a:cubicBezTo>
                <a:cubicBezTo>
                  <a:pt x="203878" y="1394766"/>
                  <a:pt x="177438" y="1283735"/>
                  <a:pt x="215679" y="1406106"/>
                </a:cubicBezTo>
                <a:cubicBezTo>
                  <a:pt x="223586" y="1431410"/>
                  <a:pt x="225649" y="1458253"/>
                  <a:pt x="232932" y="1483744"/>
                </a:cubicBezTo>
                <a:cubicBezTo>
                  <a:pt x="237186" y="1498633"/>
                  <a:pt x="244748" y="1512377"/>
                  <a:pt x="250185" y="1526876"/>
                </a:cubicBezTo>
                <a:cubicBezTo>
                  <a:pt x="253378" y="1535390"/>
                  <a:pt x="255619" y="1544241"/>
                  <a:pt x="258812" y="1552755"/>
                </a:cubicBezTo>
                <a:cubicBezTo>
                  <a:pt x="264249" y="1567254"/>
                  <a:pt x="270772" y="1581334"/>
                  <a:pt x="276064" y="1595887"/>
                </a:cubicBezTo>
                <a:cubicBezTo>
                  <a:pt x="282279" y="1612978"/>
                  <a:pt x="285184" y="1631380"/>
                  <a:pt x="293317" y="1647646"/>
                </a:cubicBezTo>
                <a:cubicBezTo>
                  <a:pt x="307694" y="1676401"/>
                  <a:pt x="326282" y="1703411"/>
                  <a:pt x="336449" y="1733910"/>
                </a:cubicBezTo>
                <a:cubicBezTo>
                  <a:pt x="339325" y="1742536"/>
                  <a:pt x="339158" y="1752885"/>
                  <a:pt x="345076" y="1759789"/>
                </a:cubicBezTo>
                <a:cubicBezTo>
                  <a:pt x="357058" y="1773768"/>
                  <a:pt x="373831" y="1782793"/>
                  <a:pt x="388208" y="1794295"/>
                </a:cubicBezTo>
                <a:cubicBezTo>
                  <a:pt x="414087" y="1860431"/>
                  <a:pt x="428206" y="1932478"/>
                  <a:pt x="465846" y="1992702"/>
                </a:cubicBezTo>
                <a:cubicBezTo>
                  <a:pt x="480223" y="2015706"/>
                  <a:pt x="492702" y="2040012"/>
                  <a:pt x="508978" y="2061714"/>
                </a:cubicBezTo>
                <a:cubicBezTo>
                  <a:pt x="590333" y="2170188"/>
                  <a:pt x="490310" y="2003519"/>
                  <a:pt x="586615" y="2147978"/>
                </a:cubicBezTo>
                <a:cubicBezTo>
                  <a:pt x="603037" y="2172611"/>
                  <a:pt x="615370" y="2199737"/>
                  <a:pt x="629747" y="2225616"/>
                </a:cubicBezTo>
                <a:cubicBezTo>
                  <a:pt x="635498" y="2274499"/>
                  <a:pt x="639698" y="2323589"/>
                  <a:pt x="647000" y="2372265"/>
                </a:cubicBezTo>
                <a:cubicBezTo>
                  <a:pt x="648349" y="2381257"/>
                  <a:pt x="651116" y="2390249"/>
                  <a:pt x="655627" y="2398144"/>
                </a:cubicBezTo>
                <a:cubicBezTo>
                  <a:pt x="662760" y="2410627"/>
                  <a:pt x="673886" y="2420458"/>
                  <a:pt x="681506" y="2432650"/>
                </a:cubicBezTo>
                <a:cubicBezTo>
                  <a:pt x="692782" y="2450692"/>
                  <a:pt x="700183" y="2477205"/>
                  <a:pt x="716012" y="2493034"/>
                </a:cubicBezTo>
                <a:cubicBezTo>
                  <a:pt x="723343" y="2500365"/>
                  <a:pt x="733265" y="2504536"/>
                  <a:pt x="741891" y="2510287"/>
                </a:cubicBezTo>
                <a:cubicBezTo>
                  <a:pt x="750431" y="2535908"/>
                  <a:pt x="755892" y="2567421"/>
                  <a:pt x="776396" y="2587925"/>
                </a:cubicBezTo>
                <a:cubicBezTo>
                  <a:pt x="783727" y="2595256"/>
                  <a:pt x="793649" y="2599427"/>
                  <a:pt x="802276" y="2605178"/>
                </a:cubicBezTo>
                <a:cubicBezTo>
                  <a:pt x="805151" y="2613804"/>
                  <a:pt x="806836" y="2622924"/>
                  <a:pt x="810902" y="2631057"/>
                </a:cubicBezTo>
                <a:cubicBezTo>
                  <a:pt x="815539" y="2640330"/>
                  <a:pt x="824071" y="2647407"/>
                  <a:pt x="828155" y="2656936"/>
                </a:cubicBezTo>
                <a:cubicBezTo>
                  <a:pt x="832825" y="2667833"/>
                  <a:pt x="829191" y="2682334"/>
                  <a:pt x="836781" y="2691442"/>
                </a:cubicBezTo>
                <a:cubicBezTo>
                  <a:pt x="845013" y="2701321"/>
                  <a:pt x="859467" y="2703629"/>
                  <a:pt x="871287" y="2708695"/>
                </a:cubicBezTo>
                <a:cubicBezTo>
                  <a:pt x="901397" y="2721599"/>
                  <a:pt x="921836" y="2720846"/>
                  <a:pt x="957551" y="2725948"/>
                </a:cubicBezTo>
                <a:cubicBezTo>
                  <a:pt x="1020811" y="2723072"/>
                  <a:pt x="1084394" y="2724314"/>
                  <a:pt x="1147332" y="2717321"/>
                </a:cubicBezTo>
                <a:cubicBezTo>
                  <a:pt x="1162722" y="2715611"/>
                  <a:pt x="1175632" y="2704518"/>
                  <a:pt x="1190464" y="2700068"/>
                </a:cubicBezTo>
                <a:cubicBezTo>
                  <a:pt x="1204508" y="2695855"/>
                  <a:pt x="1219219" y="2694317"/>
                  <a:pt x="1233596" y="2691442"/>
                </a:cubicBezTo>
                <a:cubicBezTo>
                  <a:pt x="1250849" y="2679940"/>
                  <a:pt x="1268767" y="2669377"/>
                  <a:pt x="1285355" y="2656936"/>
                </a:cubicBezTo>
                <a:lnTo>
                  <a:pt x="1354366" y="2605178"/>
                </a:lnTo>
                <a:cubicBezTo>
                  <a:pt x="1362993" y="2590801"/>
                  <a:pt x="1368390" y="2573902"/>
                  <a:pt x="1380246" y="2562046"/>
                </a:cubicBezTo>
                <a:cubicBezTo>
                  <a:pt x="1389339" y="2552953"/>
                  <a:pt x="1405658" y="2553886"/>
                  <a:pt x="1414751" y="2544793"/>
                </a:cubicBezTo>
                <a:cubicBezTo>
                  <a:pt x="1429413" y="2530131"/>
                  <a:pt x="1438589" y="2510815"/>
                  <a:pt x="1449257" y="2493034"/>
                </a:cubicBezTo>
                <a:cubicBezTo>
                  <a:pt x="1481752" y="2438875"/>
                  <a:pt x="1467638" y="2464898"/>
                  <a:pt x="1492389" y="2415397"/>
                </a:cubicBezTo>
                <a:cubicBezTo>
                  <a:pt x="1510124" y="2238041"/>
                  <a:pt x="1491804" y="2402239"/>
                  <a:pt x="1509642" y="2277374"/>
                </a:cubicBezTo>
                <a:cubicBezTo>
                  <a:pt x="1518671" y="2214170"/>
                  <a:pt x="1535521" y="2087593"/>
                  <a:pt x="1535521" y="2087593"/>
                </a:cubicBezTo>
                <a:cubicBezTo>
                  <a:pt x="1529770" y="2018582"/>
                  <a:pt x="1525394" y="1949442"/>
                  <a:pt x="1518268" y="1880559"/>
                </a:cubicBezTo>
                <a:cubicBezTo>
                  <a:pt x="1516759" y="1865975"/>
                  <a:pt x="1514279" y="1851337"/>
                  <a:pt x="1509642" y="1837427"/>
                </a:cubicBezTo>
                <a:cubicBezTo>
                  <a:pt x="1499848" y="1808046"/>
                  <a:pt x="1475136" y="1751163"/>
                  <a:pt x="1475136" y="1751163"/>
                </a:cubicBezTo>
                <a:cubicBezTo>
                  <a:pt x="1472261" y="1728159"/>
                  <a:pt x="1473425" y="1704279"/>
                  <a:pt x="1466510" y="1682151"/>
                </a:cubicBezTo>
                <a:cubicBezTo>
                  <a:pt x="1453633" y="1640945"/>
                  <a:pt x="1421356" y="1597170"/>
                  <a:pt x="1397498" y="1561382"/>
                </a:cubicBezTo>
                <a:cubicBezTo>
                  <a:pt x="1391747" y="1552756"/>
                  <a:pt x="1385580" y="1544392"/>
                  <a:pt x="1380246" y="1535502"/>
                </a:cubicBezTo>
                <a:cubicBezTo>
                  <a:pt x="1371619" y="1521125"/>
                  <a:pt x="1361865" y="1507367"/>
                  <a:pt x="1354366" y="1492370"/>
                </a:cubicBezTo>
                <a:cubicBezTo>
                  <a:pt x="1348288" y="1480214"/>
                  <a:pt x="1333465" y="1440781"/>
                  <a:pt x="1328487" y="1423359"/>
                </a:cubicBezTo>
                <a:cubicBezTo>
                  <a:pt x="1325230" y="1411959"/>
                  <a:pt x="1322736" y="1400355"/>
                  <a:pt x="1319861" y="1388853"/>
                </a:cubicBezTo>
                <a:cubicBezTo>
                  <a:pt x="1318744" y="1377685"/>
                  <a:pt x="1314507" y="1271357"/>
                  <a:pt x="1293981" y="1250831"/>
                </a:cubicBezTo>
                <a:cubicBezTo>
                  <a:pt x="1141472" y="1098322"/>
                  <a:pt x="1295520" y="1262134"/>
                  <a:pt x="1207717" y="1147314"/>
                </a:cubicBezTo>
                <a:cubicBezTo>
                  <a:pt x="1180433" y="1111634"/>
                  <a:pt x="1121453" y="1043797"/>
                  <a:pt x="1121453" y="1043797"/>
                </a:cubicBezTo>
                <a:cubicBezTo>
                  <a:pt x="1104506" y="992951"/>
                  <a:pt x="1124252" y="1043100"/>
                  <a:pt x="1086947" y="983412"/>
                </a:cubicBezTo>
                <a:cubicBezTo>
                  <a:pt x="1080131" y="972507"/>
                  <a:pt x="1076311" y="959933"/>
                  <a:pt x="1069695" y="948906"/>
                </a:cubicBezTo>
                <a:cubicBezTo>
                  <a:pt x="1059027" y="931126"/>
                  <a:pt x="1044462" y="915694"/>
                  <a:pt x="1035189" y="897148"/>
                </a:cubicBezTo>
                <a:cubicBezTo>
                  <a:pt x="1029438" y="885646"/>
                  <a:pt x="1024316" y="873807"/>
                  <a:pt x="1017936" y="862642"/>
                </a:cubicBezTo>
                <a:cubicBezTo>
                  <a:pt x="1012792" y="853640"/>
                  <a:pt x="1005598" y="845891"/>
                  <a:pt x="1000683" y="836763"/>
                </a:cubicBezTo>
                <a:cubicBezTo>
                  <a:pt x="985441" y="808457"/>
                  <a:pt x="976840" y="776218"/>
                  <a:pt x="957551" y="750499"/>
                </a:cubicBezTo>
                <a:cubicBezTo>
                  <a:pt x="882438" y="650347"/>
                  <a:pt x="986499" y="785708"/>
                  <a:pt x="897166" y="681487"/>
                </a:cubicBezTo>
                <a:cubicBezTo>
                  <a:pt x="825106" y="597417"/>
                  <a:pt x="943773" y="719468"/>
                  <a:pt x="854034" y="629729"/>
                </a:cubicBezTo>
                <a:cubicBezTo>
                  <a:pt x="812836" y="506135"/>
                  <a:pt x="869330" y="644373"/>
                  <a:pt x="793649" y="543465"/>
                </a:cubicBezTo>
                <a:cubicBezTo>
                  <a:pt x="786535" y="533980"/>
                  <a:pt x="789186" y="520060"/>
                  <a:pt x="785023" y="508959"/>
                </a:cubicBezTo>
                <a:cubicBezTo>
                  <a:pt x="780508" y="496918"/>
                  <a:pt x="774903" y="485153"/>
                  <a:pt x="767770" y="474453"/>
                </a:cubicBezTo>
                <a:cubicBezTo>
                  <a:pt x="708342" y="385312"/>
                  <a:pt x="754773" y="483512"/>
                  <a:pt x="690132" y="362310"/>
                </a:cubicBezTo>
                <a:cubicBezTo>
                  <a:pt x="679827" y="342987"/>
                  <a:pt x="674047" y="321512"/>
                  <a:pt x="664253" y="301925"/>
                </a:cubicBezTo>
                <a:cubicBezTo>
                  <a:pt x="649001" y="271421"/>
                  <a:pt x="644014" y="276876"/>
                  <a:pt x="621121" y="250167"/>
                </a:cubicBezTo>
                <a:cubicBezTo>
                  <a:pt x="552106" y="169649"/>
                  <a:pt x="641254" y="258798"/>
                  <a:pt x="560736" y="189782"/>
                </a:cubicBezTo>
                <a:cubicBezTo>
                  <a:pt x="551473" y="181842"/>
                  <a:pt x="541948" y="173829"/>
                  <a:pt x="534857" y="163902"/>
                </a:cubicBezTo>
                <a:cubicBezTo>
                  <a:pt x="527383" y="153438"/>
                  <a:pt x="527483" y="137629"/>
                  <a:pt x="517604" y="129397"/>
                </a:cubicBezTo>
                <a:cubicBezTo>
                  <a:pt x="508496" y="121807"/>
                  <a:pt x="494600" y="123646"/>
                  <a:pt x="483098" y="120770"/>
                </a:cubicBezTo>
                <a:cubicBezTo>
                  <a:pt x="470366" y="101671"/>
                  <a:pt x="459895" y="82298"/>
                  <a:pt x="439966" y="69012"/>
                </a:cubicBezTo>
                <a:cubicBezTo>
                  <a:pt x="432400" y="63968"/>
                  <a:pt x="422909" y="62590"/>
                  <a:pt x="414087" y="60385"/>
                </a:cubicBezTo>
                <a:cubicBezTo>
                  <a:pt x="342940" y="42598"/>
                  <a:pt x="398432" y="60842"/>
                  <a:pt x="336449" y="43133"/>
                </a:cubicBezTo>
                <a:cubicBezTo>
                  <a:pt x="327706" y="40635"/>
                  <a:pt x="318519" y="38922"/>
                  <a:pt x="310570" y="34506"/>
                </a:cubicBezTo>
                <a:cubicBezTo>
                  <a:pt x="292444" y="24436"/>
                  <a:pt x="258812" y="0"/>
                  <a:pt x="258812" y="0"/>
                </a:cubicBezTo>
                <a:cubicBezTo>
                  <a:pt x="215680" y="11502"/>
                  <a:pt x="165884" y="8763"/>
                  <a:pt x="129415" y="34506"/>
                </a:cubicBezTo>
                <a:cubicBezTo>
                  <a:pt x="110043" y="48180"/>
                  <a:pt x="119662" y="81022"/>
                  <a:pt x="112163" y="103517"/>
                </a:cubicBezTo>
                <a:cubicBezTo>
                  <a:pt x="91928" y="164220"/>
                  <a:pt x="118268" y="89270"/>
                  <a:pt x="86283" y="163902"/>
                </a:cubicBezTo>
                <a:cubicBezTo>
                  <a:pt x="65440" y="212536"/>
                  <a:pt x="90903" y="165958"/>
                  <a:pt x="69030" y="224287"/>
                </a:cubicBezTo>
                <a:cubicBezTo>
                  <a:pt x="64515" y="236328"/>
                  <a:pt x="57529" y="247291"/>
                  <a:pt x="51778" y="258793"/>
                </a:cubicBezTo>
                <a:cubicBezTo>
                  <a:pt x="48902" y="276046"/>
                  <a:pt x="46581" y="293400"/>
                  <a:pt x="43151" y="310551"/>
                </a:cubicBezTo>
                <a:cubicBezTo>
                  <a:pt x="40826" y="322177"/>
                  <a:pt x="37009" y="333464"/>
                  <a:pt x="34525" y="345057"/>
                </a:cubicBezTo>
                <a:cubicBezTo>
                  <a:pt x="28381" y="373730"/>
                  <a:pt x="23023" y="402566"/>
                  <a:pt x="17272" y="431321"/>
                </a:cubicBezTo>
                <a:lnTo>
                  <a:pt x="8646" y="474453"/>
                </a:lnTo>
                <a:cubicBezTo>
                  <a:pt x="-825" y="635455"/>
                  <a:pt x="19" y="572134"/>
                  <a:pt x="19" y="664234"/>
                </a:cubicBezTo>
              </a:path>
            </a:pathLst>
          </a:cu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303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Americans coveted Canadian </a:t>
            </a:r>
            <a:r>
              <a:rPr lang="en-US" dirty="0" smtClean="0"/>
              <a:t>territory</a:t>
            </a:r>
          </a:p>
          <a:p>
            <a:pPr lvl="2"/>
            <a:r>
              <a:rPr lang="en-US" smtClean="0"/>
              <a:t>Did they?</a:t>
            </a:r>
            <a:r>
              <a:rPr lang="en-US" smtClean="0"/>
              <a:t> </a:t>
            </a:r>
            <a:endParaRPr lang="en-US" dirty="0" smtClean="0"/>
          </a:p>
          <a:p>
            <a:r>
              <a:rPr lang="en-US" dirty="0" smtClean="0"/>
              <a:t>Britain could not afford to lose Canada</a:t>
            </a:r>
            <a:endParaRPr lang="en-US" dirty="0"/>
          </a:p>
        </p:txBody>
      </p:sp>
      <p:pic>
        <p:nvPicPr>
          <p:cNvPr id="3074" name="Picture 2" descr="http://upload.wikimedia.org/wikipedia/commons/2/2b/Non-Native_American_Nations_Control_over_N_America_18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465" y="2180496"/>
            <a:ext cx="3876810" cy="433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496175" y="4286250"/>
            <a:ext cx="676275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2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Perception of Victory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Americans saw this war as a second war of independence</a:t>
            </a:r>
          </a:p>
          <a:p>
            <a:r>
              <a:rPr lang="en-US" dirty="0" smtClean="0"/>
              <a:t>Public opinion split regionally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4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Repayment for Slaves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British freed any slave who made it to their battle lines.</a:t>
            </a:r>
          </a:p>
          <a:p>
            <a:r>
              <a:rPr lang="en-US" dirty="0" smtClean="0"/>
              <a:t>American slave-owners were outraged</a:t>
            </a:r>
          </a:p>
          <a:p>
            <a:r>
              <a:rPr lang="en-US" dirty="0" smtClean="0"/>
              <a:t>~ 3000 slaves escaped this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War – Phase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Canada</a:t>
            </a:r>
          </a:p>
          <a:p>
            <a:r>
              <a:rPr lang="en-US" dirty="0" smtClean="0"/>
              <a:t>American forces were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poorly trained and led</a:t>
            </a:r>
          </a:p>
          <a:p>
            <a:r>
              <a:rPr lang="en-US" dirty="0" smtClean="0"/>
              <a:t>Privateering</a:t>
            </a:r>
          </a:p>
        </p:txBody>
      </p:sp>
      <p:pic>
        <p:nvPicPr>
          <p:cNvPr id="5126" name="Picture 6" descr="File:Anglo American War 1812 Locations map-e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28899"/>
            <a:ext cx="762000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75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War – Phase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major British invasion forces</a:t>
            </a:r>
          </a:p>
          <a:p>
            <a:r>
              <a:rPr lang="en-US" dirty="0" smtClean="0"/>
              <a:t>Naval struggle in the Great Lakes</a:t>
            </a:r>
            <a:endParaRPr lang="en-US" dirty="0"/>
          </a:p>
        </p:txBody>
      </p:sp>
      <p:pic>
        <p:nvPicPr>
          <p:cNvPr id="4098" name="Picture 2" descr="http://www.wall-maps.com/classroom/history/US-History/a04_War_of_181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1780653"/>
            <a:ext cx="3924300" cy="509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61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1243</TotalTime>
  <Words>307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Gill Sans MT</vt:lpstr>
      <vt:lpstr>Wingdings 2</vt:lpstr>
      <vt:lpstr>Dividend</vt:lpstr>
      <vt:lpstr>Office Theme</vt:lpstr>
      <vt:lpstr>PowerPoint Presentation</vt:lpstr>
      <vt:lpstr>American Trade with France</vt:lpstr>
      <vt:lpstr>Impressment</vt:lpstr>
      <vt:lpstr>Support for Indians</vt:lpstr>
      <vt:lpstr>Canada</vt:lpstr>
      <vt:lpstr>Perception of Victory</vt:lpstr>
      <vt:lpstr>Repayment for Slaves</vt:lpstr>
      <vt:lpstr>The War – Phase One</vt:lpstr>
      <vt:lpstr>The War – Phase Two</vt:lpstr>
      <vt:lpstr>Adjusted Winner - Valuations</vt:lpstr>
      <vt:lpstr>Adjusted Winner - Initial Results</vt:lpstr>
      <vt:lpstr>Adjusted Winner – Final Results</vt:lpstr>
      <vt:lpstr>Actual Results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War of 1812</dc:title>
  <dc:creator>Bill</dc:creator>
  <cp:lastModifiedBy>Bill</cp:lastModifiedBy>
  <cp:revision>36</cp:revision>
  <dcterms:created xsi:type="dcterms:W3CDTF">2013-11-20T18:59:21Z</dcterms:created>
  <dcterms:modified xsi:type="dcterms:W3CDTF">2013-11-21T15:44:04Z</dcterms:modified>
</cp:coreProperties>
</file>