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34" r:id="rId2"/>
  </p:sld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5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Styl pośredni 3 — 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8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5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67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1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3046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07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70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28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188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0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1215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97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97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7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05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28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0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2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22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C8F6B-0B5E-4996-8FB1-0DAFAE228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en-US" b="1" dirty="0"/>
              <a:t>Classification of the genre of the film based on the description of the plot</a:t>
            </a:r>
            <a:r>
              <a:rPr lang="en-US" dirty="0"/>
              <a:t>	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873FCAE-45C7-46C4-BEEE-E8A5DD27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l-PL" dirty="0"/>
              <a:t>Aleksandra Musiał</a:t>
            </a:r>
          </a:p>
          <a:p>
            <a:pPr algn="l"/>
            <a:r>
              <a:rPr lang="pl-PL" dirty="0"/>
              <a:t>Benedykt Waszkiewicz</a:t>
            </a:r>
          </a:p>
          <a:p>
            <a:pPr algn="l"/>
            <a:r>
              <a:rPr lang="pl-PL" dirty="0"/>
              <a:t>GKiO3, sekcja 7</a:t>
            </a:r>
          </a:p>
        </p:txBody>
      </p:sp>
    </p:spTree>
    <p:extLst>
      <p:ext uri="{BB962C8B-B14F-4D97-AF65-F5344CB8AC3E}">
        <p14:creationId xmlns:p14="http://schemas.microsoft.com/office/powerpoint/2010/main" val="120936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FFD594-743A-46EF-A077-7643F272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SCIKIT-LEARN (SKLEARN) LIBRARY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5F5246-30F7-4F27-A0DF-0D03370E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841"/>
            <a:ext cx="10515600" cy="214501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</a:t>
            </a:r>
            <a:r>
              <a:rPr lang="en-US" dirty="0" err="1"/>
              <a:t>ree</a:t>
            </a:r>
            <a:r>
              <a:rPr lang="en-US" dirty="0"/>
              <a:t> software </a:t>
            </a:r>
            <a:r>
              <a:rPr lang="en-US" b="1" dirty="0"/>
              <a:t>machine learning</a:t>
            </a:r>
            <a:r>
              <a:rPr lang="pl-PL" b="1" dirty="0"/>
              <a:t> </a:t>
            </a:r>
            <a:r>
              <a:rPr lang="pl-PL" dirty="0"/>
              <a:t>l</a:t>
            </a:r>
            <a:r>
              <a:rPr lang="en-US" dirty="0" err="1"/>
              <a:t>ibrary</a:t>
            </a:r>
            <a:r>
              <a:rPr lang="en-US" dirty="0"/>
              <a:t> for the Python programming language. </a:t>
            </a:r>
            <a:r>
              <a:rPr lang="pl-PL" dirty="0"/>
              <a:t>It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en-US" dirty="0"/>
              <a:t> </a:t>
            </a:r>
            <a:r>
              <a:rPr lang="en-US" b="1" dirty="0"/>
              <a:t>classification</a:t>
            </a:r>
            <a:r>
              <a:rPr lang="en-US" dirty="0"/>
              <a:t>,</a:t>
            </a:r>
            <a:r>
              <a:rPr lang="pl-PL" dirty="0"/>
              <a:t> </a:t>
            </a:r>
            <a:r>
              <a:rPr lang="en-US" dirty="0"/>
              <a:t>regression</a:t>
            </a:r>
            <a:r>
              <a:rPr lang="pl-PL" dirty="0"/>
              <a:t> </a:t>
            </a:r>
            <a:r>
              <a:rPr lang="en-US" dirty="0"/>
              <a:t>and clustering</a:t>
            </a:r>
            <a:r>
              <a:rPr lang="pl-PL" dirty="0"/>
              <a:t> </a:t>
            </a:r>
            <a:r>
              <a:rPr lang="en-US" dirty="0"/>
              <a:t>algorithms including support vector machines, random forests, gradient boosting, and is designed to interoperate with the Python numerical and scientific libraries </a:t>
            </a:r>
            <a:r>
              <a:rPr lang="en-US" b="1" dirty="0"/>
              <a:t>NumPy</a:t>
            </a:r>
            <a:r>
              <a:rPr lang="en-US" dirty="0"/>
              <a:t> and SciPy</a:t>
            </a:r>
            <a:r>
              <a:rPr lang="pl-PL" dirty="0"/>
              <a:t>.</a:t>
            </a:r>
          </a:p>
        </p:txBody>
      </p:sp>
      <p:pic>
        <p:nvPicPr>
          <p:cNvPr id="4" name="Picture 4" descr="Znalezione obrazy dla zapytania sklearn vs scikit-learn">
            <a:extLst>
              <a:ext uri="{FF2B5EF4-FFF2-40B4-BE49-F238E27FC236}">
                <a16:creationId xmlns:a16="http://schemas.microsoft.com/office/drawing/2014/main" id="{C5EBD9CB-313B-45B3-96CB-51C046D3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17" y="4193060"/>
            <a:ext cx="3722092" cy="200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19E2FD-56B0-455D-9670-4345C00A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944E72-15F4-4572-B65B-6F4DB1CCF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865" y="1748654"/>
            <a:ext cx="85266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sklearn.multiclass.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OneVsRestClassifier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estimator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n_jobs</a:t>
            </a:r>
            <a:r>
              <a:rPr kumimoji="0" lang="pl-PL" altLang="pl-PL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None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)  </a:t>
            </a:r>
            <a:r>
              <a:rPr lang="en-US" dirty="0"/>
              <a:t> </a:t>
            </a:r>
            <a:br>
              <a:rPr lang="pl-PL" dirty="0"/>
            </a:br>
            <a:r>
              <a:rPr lang="en-US" sz="1800" dirty="0"/>
              <a:t>this strategy consists in fitting one classifier per class. For each classifier, </a:t>
            </a:r>
            <a:br>
              <a:rPr lang="pl-PL" sz="1800" dirty="0"/>
            </a:br>
            <a:r>
              <a:rPr lang="en-US" sz="1800" dirty="0"/>
              <a:t>the class is fitted against all the other classes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098B3CA-ED67-410E-A895-D514BFE8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5" y="3113864"/>
            <a:ext cx="9211963" cy="153532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0B051EA-8990-4233-907B-356A27B0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65" y="5314176"/>
            <a:ext cx="94649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sklearn.naive_bayes.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alpha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=1.0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fit_prior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=True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class_prior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None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)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</a:br>
            <a:r>
              <a:rPr lang="en-US" dirty="0"/>
              <a:t>implements the naive Bayes algorithm for multinomially distributed data</a:t>
            </a:r>
            <a:endParaRPr lang="pl-PL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FDEBDB7-B7D3-45D9-B72B-ADDD5912A15E}"/>
              </a:ext>
            </a:extLst>
          </p:cNvPr>
          <p:cNvCxnSpPr/>
          <p:nvPr/>
        </p:nvCxnSpPr>
        <p:spPr>
          <a:xfrm>
            <a:off x="3361038" y="2793380"/>
            <a:ext cx="271848" cy="685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E04212C-0E6D-4808-99C4-78A4643ED1FC}"/>
              </a:ext>
            </a:extLst>
          </p:cNvPr>
          <p:cNvCxnSpPr>
            <a:cxnSpLocks/>
          </p:cNvCxnSpPr>
          <p:nvPr/>
        </p:nvCxnSpPr>
        <p:spPr>
          <a:xfrm flipV="1">
            <a:off x="4464908" y="3678779"/>
            <a:ext cx="840260" cy="1411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2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0070140-E6FC-4E23-BCC3-BFF640BDB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C1F3F904-2868-4668-AFC2-93A6A11E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Aleksandra Musiał</a:t>
            </a:r>
          </a:p>
          <a:p>
            <a:r>
              <a:rPr lang="pl-PL" dirty="0"/>
              <a:t>Benedykt Waszkiewicz</a:t>
            </a:r>
          </a:p>
          <a:p>
            <a:r>
              <a:rPr lang="pl-PL" dirty="0"/>
              <a:t>GKiO3, sekcja 7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451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7D10AA3-9D76-4224-A5BD-8CC4FDF2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32" y="2953023"/>
            <a:ext cx="4793601" cy="276651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2CF7B45-F00C-4AFD-9201-7BE6150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SET - Wikipedia Movie </a:t>
            </a:r>
            <a:r>
              <a:rPr lang="pl-PL" dirty="0" err="1"/>
              <a:t>Plots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183F6-C8A6-436C-BD80-17C579E6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292" y="2157731"/>
            <a:ext cx="3800394" cy="3766185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Source: www.Kaggle.com</a:t>
            </a:r>
          </a:p>
          <a:p>
            <a:r>
              <a:rPr lang="pl-PL" dirty="0" err="1"/>
              <a:t>About</a:t>
            </a:r>
            <a:r>
              <a:rPr lang="pl-PL" dirty="0"/>
              <a:t> 35 000 </a:t>
            </a:r>
            <a:r>
              <a:rPr lang="pl-PL" dirty="0" err="1"/>
              <a:t>movies</a:t>
            </a:r>
            <a:endParaRPr lang="pl-PL" dirty="0"/>
          </a:p>
          <a:p>
            <a:r>
              <a:rPr lang="pl-PL" dirty="0" err="1"/>
              <a:t>Columns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year</a:t>
            </a:r>
            <a:endParaRPr lang="pl-PL" dirty="0"/>
          </a:p>
          <a:p>
            <a:pPr lvl="1"/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 err="1"/>
              <a:t>Origin</a:t>
            </a:r>
            <a:r>
              <a:rPr lang="pl-PL" dirty="0"/>
              <a:t>/</a:t>
            </a:r>
            <a:r>
              <a:rPr lang="pl-PL" dirty="0" err="1"/>
              <a:t>ethnicy</a:t>
            </a:r>
            <a:endParaRPr lang="pl-PL" dirty="0"/>
          </a:p>
          <a:p>
            <a:pPr lvl="1"/>
            <a:r>
              <a:rPr lang="pl-PL" dirty="0" err="1"/>
              <a:t>Director</a:t>
            </a:r>
            <a:endParaRPr lang="pl-PL" dirty="0"/>
          </a:p>
          <a:p>
            <a:pPr lvl="1"/>
            <a:r>
              <a:rPr lang="pl-PL" dirty="0" err="1"/>
              <a:t>Actors</a:t>
            </a:r>
            <a:r>
              <a:rPr lang="pl-PL" dirty="0"/>
              <a:t> and </a:t>
            </a:r>
            <a:r>
              <a:rPr lang="pl-PL" dirty="0" err="1"/>
              <a:t>actresses</a:t>
            </a:r>
            <a:endParaRPr lang="pl-PL" dirty="0"/>
          </a:p>
          <a:p>
            <a:pPr lvl="1"/>
            <a:r>
              <a:rPr lang="pl-PL" b="1" dirty="0"/>
              <a:t>Genre</a:t>
            </a:r>
          </a:p>
          <a:p>
            <a:pPr lvl="1"/>
            <a:r>
              <a:rPr lang="pl-PL" dirty="0"/>
              <a:t>Wiki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b="1" dirty="0"/>
              <a:t>Plot</a:t>
            </a:r>
          </a:p>
        </p:txBody>
      </p:sp>
      <p:pic>
        <p:nvPicPr>
          <p:cNvPr id="2056" name="Picture 8" descr="Znalezione obrazy dla zapytania kaggle icon png">
            <a:extLst>
              <a:ext uri="{FF2B5EF4-FFF2-40B4-BE49-F238E27FC236}">
                <a16:creationId xmlns:a16="http://schemas.microsoft.com/office/drawing/2014/main" id="{8525CFD8-A887-48A8-9DC9-7A33EE98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33" y="1979013"/>
            <a:ext cx="3246700" cy="9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6B32C9-DE34-4F1B-BD2E-79CF7FFB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CLEANSING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5AEF2A-0663-4EE4-A417-06C2FF06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2985"/>
              </p:ext>
            </p:extLst>
          </p:nvPr>
        </p:nvGraphicFramePr>
        <p:xfrm>
          <a:off x="1862957" y="1809972"/>
          <a:ext cx="8466086" cy="454849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33043">
                  <a:extLst>
                    <a:ext uri="{9D8B030D-6E8A-4147-A177-3AD203B41FA5}">
                      <a16:colId xmlns:a16="http://schemas.microsoft.com/office/drawing/2014/main" val="3825491113"/>
                    </a:ext>
                  </a:extLst>
                </a:gridCol>
                <a:gridCol w="4233043">
                  <a:extLst>
                    <a:ext uri="{9D8B030D-6E8A-4147-A177-3AD203B41FA5}">
                      <a16:colId xmlns:a16="http://schemas.microsoft.com/office/drawing/2014/main" val="3142304272"/>
                    </a:ext>
                  </a:extLst>
                </a:gridCol>
              </a:tblGrid>
              <a:tr h="473709">
                <a:tc>
                  <a:txBody>
                    <a:bodyPr/>
                    <a:lstStyle/>
                    <a:p>
                      <a:pPr algn="ctr"/>
                      <a:r>
                        <a:rPr lang="pl-PL" sz="2500" dirty="0"/>
                        <a:t>GENRES</a:t>
                      </a:r>
                    </a:p>
                  </a:txBody>
                  <a:tcPr marL="84104" marR="84104" marT="42053" marB="420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dirty="0"/>
                        <a:t>PLOTS</a:t>
                      </a:r>
                    </a:p>
                  </a:txBody>
                  <a:tcPr marL="84104" marR="84104" marT="42053" marB="42053" anchor="ctr"/>
                </a:tc>
                <a:extLst>
                  <a:ext uri="{0D108BD9-81ED-4DB2-BD59-A6C34878D82A}">
                    <a16:rowId xmlns:a16="http://schemas.microsoft.com/office/drawing/2014/main" val="2379597642"/>
                  </a:ext>
                </a:extLst>
              </a:tr>
              <a:tr h="4074786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/>
                        <a:t>2265 </a:t>
                      </a:r>
                      <a:r>
                        <a:rPr lang="pl-PL" sz="2100" dirty="0" err="1"/>
                        <a:t>different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genres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at</a:t>
                      </a:r>
                      <a:r>
                        <a:rPr lang="pl-PL" sz="2100" dirty="0"/>
                        <a:t> the </a:t>
                      </a:r>
                      <a:r>
                        <a:rPr lang="pl-PL" sz="2100" dirty="0" err="1"/>
                        <a:t>beggining</a:t>
                      </a: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Multiple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genres</a:t>
                      </a:r>
                      <a:r>
                        <a:rPr lang="pl-PL" sz="2100" dirty="0"/>
                        <a:t> for one </a:t>
                      </a:r>
                      <a:r>
                        <a:rPr lang="pl-PL" sz="2100" dirty="0" err="1"/>
                        <a:t>movie</a:t>
                      </a:r>
                      <a:r>
                        <a:rPr lang="pl-PL" sz="2100" dirty="0"/>
                        <a:t> 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drama </a:t>
                      </a:r>
                      <a:r>
                        <a:rPr lang="pl-PL" sz="2100" dirty="0" err="1"/>
                        <a:t>historical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short</a:t>
                      </a:r>
                      <a:r>
                        <a:rPr lang="pl-PL" sz="2100" dirty="0"/>
                        <a:t>)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Different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names</a:t>
                      </a:r>
                      <a:r>
                        <a:rPr lang="pl-PL" sz="2100" dirty="0"/>
                        <a:t> for the same genre 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biographical</a:t>
                      </a:r>
                      <a:r>
                        <a:rPr lang="pl-PL" sz="2100" dirty="0"/>
                        <a:t>, </a:t>
                      </a:r>
                      <a:r>
                        <a:rPr lang="pl-PL" sz="2100" dirty="0" err="1"/>
                        <a:t>biography</a:t>
                      </a:r>
                      <a:r>
                        <a:rPr lang="pl-PL" sz="2100" dirty="0"/>
                        <a:t>, </a:t>
                      </a:r>
                      <a:r>
                        <a:rPr lang="pl-PL" sz="2100" dirty="0" err="1"/>
                        <a:t>biopiC</a:t>
                      </a:r>
                      <a:r>
                        <a:rPr lang="pl-PL" sz="2100" dirty="0"/>
                        <a:t>)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About</a:t>
                      </a:r>
                      <a:r>
                        <a:rPr lang="pl-PL" sz="2100" dirty="0"/>
                        <a:t> 1000 </a:t>
                      </a:r>
                      <a:r>
                        <a:rPr lang="pl-PL" sz="2100" dirty="0" err="1"/>
                        <a:t>after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cleansing</a:t>
                      </a: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</a:txBody>
                  <a:tcPr marL="84104" marR="84104" marT="42053" marB="42053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Extracting</a:t>
                      </a:r>
                      <a:r>
                        <a:rPr lang="pl-PL" sz="2100" dirty="0"/>
                        <a:t> single </a:t>
                      </a:r>
                      <a:r>
                        <a:rPr lang="pl-PL" sz="2100" dirty="0" err="1"/>
                        <a:t>words</a:t>
                      </a: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2100" dirty="0" err="1"/>
                        <a:t>Removing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u="none" kern="1200" dirty="0">
                          <a:effectLst/>
                        </a:rPr>
                        <a:t>punctuation marks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Changing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short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forms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into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long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forms</a:t>
                      </a:r>
                      <a:r>
                        <a:rPr lang="pl-PL" sz="2100" dirty="0"/>
                        <a:t> </a:t>
                      </a:r>
                      <a:br>
                        <a:rPr lang="pl-PL" sz="2100" dirty="0"/>
                      </a:br>
                      <a:r>
                        <a:rPr lang="pl-PL" sz="2100" dirty="0"/>
                        <a:t>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can’t</a:t>
                      </a:r>
                      <a:r>
                        <a:rPr lang="pl-PL" sz="2100" dirty="0"/>
                        <a:t> -&gt; </a:t>
                      </a:r>
                      <a:r>
                        <a:rPr lang="pl-PL" sz="2100" dirty="0" err="1"/>
                        <a:t>can</a:t>
                      </a:r>
                      <a:r>
                        <a:rPr lang="pl-PL" sz="2100" dirty="0"/>
                        <a:t> not)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Eliminating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nonsignificant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words</a:t>
                      </a:r>
                      <a:r>
                        <a:rPr lang="pl-PL" sz="2100" dirty="0"/>
                        <a:t> </a:t>
                      </a:r>
                      <a:br>
                        <a:rPr lang="pl-PL" sz="2100" dirty="0"/>
                      </a:br>
                      <a:r>
                        <a:rPr lang="pl-PL" sz="2100" dirty="0"/>
                        <a:t>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about</a:t>
                      </a:r>
                      <a:r>
                        <a:rPr lang="pl-PL" sz="2100" dirty="0"/>
                        <a:t>, with, but)</a:t>
                      </a:r>
                    </a:p>
                  </a:txBody>
                  <a:tcPr marL="84104" marR="84104" marT="42053" marB="42053"/>
                </a:tc>
                <a:extLst>
                  <a:ext uri="{0D108BD9-81ED-4DB2-BD59-A6C34878D82A}">
                    <a16:rowId xmlns:a16="http://schemas.microsoft.com/office/drawing/2014/main" val="6452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85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5AC1A-72D1-4266-9EE3-4C043111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NUMBER OF MOVIES PER GENRE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E83C3D1-DFE5-4A9F-8813-256F1557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56" y="1830873"/>
            <a:ext cx="6275088" cy="45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DBC31C-AA5C-4A9C-9268-D90317A4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BAYESIAN NETWORK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73867E-61F7-4892-AB63-684CB8B9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185461" cy="4059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Bayesian networks are a type of </a:t>
            </a:r>
            <a:r>
              <a:rPr lang="en-US" b="1" dirty="0"/>
              <a:t>Probabilistic</a:t>
            </a:r>
            <a:r>
              <a:rPr lang="pl-PL" b="1" dirty="0"/>
              <a:t> </a:t>
            </a:r>
            <a:r>
              <a:rPr lang="en-US" b="1" dirty="0"/>
              <a:t>Graphical Model</a:t>
            </a:r>
            <a:r>
              <a:rPr lang="pl-PL" b="1" dirty="0"/>
              <a:t>. </a:t>
            </a:r>
          </a:p>
          <a:p>
            <a:pPr marL="0" indent="0">
              <a:buNone/>
            </a:pPr>
            <a:r>
              <a:rPr lang="en-US" dirty="0"/>
              <a:t>A Bayesian network is composed of</a:t>
            </a:r>
            <a:r>
              <a:rPr lang="pl-PL" dirty="0"/>
              <a:t>:</a:t>
            </a:r>
          </a:p>
          <a:p>
            <a:r>
              <a:rPr lang="pl-PL" b="1" dirty="0"/>
              <a:t>- </a:t>
            </a:r>
            <a:r>
              <a:rPr lang="en-US" b="1" dirty="0"/>
              <a:t>random variables</a:t>
            </a:r>
            <a:r>
              <a:rPr lang="en-US" dirty="0"/>
              <a:t> (nodes)</a:t>
            </a:r>
            <a:r>
              <a:rPr lang="pl-PL" dirty="0"/>
              <a:t>,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/>
              <a:t>- </a:t>
            </a:r>
            <a:r>
              <a:rPr lang="en-US" dirty="0"/>
              <a:t>their </a:t>
            </a:r>
            <a:r>
              <a:rPr lang="en-US" b="1" dirty="0"/>
              <a:t>conditional dependencies </a:t>
            </a:r>
            <a:r>
              <a:rPr lang="en-US" dirty="0"/>
              <a:t>(arcs)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which, together, form a directed acyclic graph</a:t>
            </a:r>
            <a:r>
              <a:rPr lang="pl-PL" dirty="0"/>
              <a:t>. </a:t>
            </a:r>
            <a:r>
              <a:rPr lang="en-US" dirty="0"/>
              <a:t>A </a:t>
            </a:r>
            <a:r>
              <a:rPr lang="en-US" b="1" dirty="0"/>
              <a:t>conditional probability table</a:t>
            </a:r>
            <a:r>
              <a:rPr lang="en-US" dirty="0"/>
              <a:t> is associated with each node. </a:t>
            </a:r>
            <a:endParaRPr lang="pl-PL" dirty="0"/>
          </a:p>
        </p:txBody>
      </p:sp>
      <p:pic>
        <p:nvPicPr>
          <p:cNvPr id="1028" name="Picture 4" descr="Podobny obraz">
            <a:extLst>
              <a:ext uri="{FF2B5EF4-FFF2-40B4-BE49-F238E27FC236}">
                <a16:creationId xmlns:a16="http://schemas.microsoft.com/office/drawing/2014/main" id="{7807EB99-98B6-4A5C-9FFA-DA18DE76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43" y="201168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8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0BE2AA-BD9A-4DCC-8974-8F1B0DDE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NAIVE BAYES CASSIFICATION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0F26BC-1C04-4CD2-BD33-4D3230CD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37" y="2565887"/>
            <a:ext cx="4532870" cy="37925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Naive Bayes classification algorithm is based off of </a:t>
            </a:r>
            <a:r>
              <a:rPr lang="en-US" b="1" dirty="0"/>
              <a:t>Bayes’ Theorem</a:t>
            </a:r>
            <a:r>
              <a:rPr lang="en-US" dirty="0"/>
              <a:t>. 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Bayes’ Theorem uses conditional probabilities to “predict” the outcome of later probabilities. </a:t>
            </a:r>
            <a:endParaRPr lang="pl-PL" dirty="0"/>
          </a:p>
        </p:txBody>
      </p:sp>
      <p:pic>
        <p:nvPicPr>
          <p:cNvPr id="1026" name="Picture 2" descr="https://skymind.ai/images/wiki/bayes_theorem.jpg">
            <a:extLst>
              <a:ext uri="{FF2B5EF4-FFF2-40B4-BE49-F238E27FC236}">
                <a16:creationId xmlns:a16="http://schemas.microsoft.com/office/drawing/2014/main" id="{BC07174E-E9EF-4320-ADD3-A0CD61A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1" y="2565887"/>
            <a:ext cx="5047506" cy="306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2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51062A-8999-4F86-86A2-6A1CF4D5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NAIVE BAYES CASSIFICATION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EEE95-2865-40F2-B3AB-495B5A46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pl-PL" dirty="0"/>
              <a:t>Machine learning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b="1" dirty="0" err="1"/>
              <a:t>predict</a:t>
            </a:r>
            <a:r>
              <a:rPr lang="pl-PL" b="1" dirty="0"/>
              <a:t> the </a:t>
            </a:r>
            <a:r>
              <a:rPr lang="pl-PL" b="1" dirty="0" err="1"/>
              <a:t>likelihood</a:t>
            </a:r>
            <a:r>
              <a:rPr lang="pl-PL" b="1" dirty="0"/>
              <a:t> </a:t>
            </a:r>
            <a:r>
              <a:rPr lang="pl-PL" dirty="0" err="1"/>
              <a:t>an</a:t>
            </a:r>
            <a:r>
              <a:rPr lang="pl-PL" dirty="0"/>
              <a:t> event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occur</a:t>
            </a:r>
            <a:r>
              <a:rPr lang="pl-PL" dirty="0"/>
              <a:t>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evidence</a:t>
            </a:r>
            <a:r>
              <a:rPr lang="pl-PL" dirty="0"/>
              <a:t> </a:t>
            </a:r>
            <a:r>
              <a:rPr lang="pl-PL" dirty="0" err="1"/>
              <a:t>that’s</a:t>
            </a:r>
            <a:r>
              <a:rPr lang="pl-PL" dirty="0"/>
              <a:t> </a:t>
            </a:r>
            <a:r>
              <a:rPr lang="pl-PL" dirty="0" err="1"/>
              <a:t>present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data.</a:t>
            </a:r>
          </a:p>
          <a:p>
            <a:endParaRPr lang="pl-PL" dirty="0"/>
          </a:p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naive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/>
              <a:t>It </a:t>
            </a:r>
            <a:r>
              <a:rPr lang="en-US" dirty="0"/>
              <a:t>assumes that the presence (or absence) of a particular feature of a class is </a:t>
            </a:r>
            <a:r>
              <a:rPr lang="en-US" b="1" dirty="0"/>
              <a:t>unrelated</a:t>
            </a:r>
            <a:r>
              <a:rPr lang="en-US" dirty="0"/>
              <a:t> to the presence (or absence) of any other feature, given the class variable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11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EA3D85-AC99-4132-8BC6-201CB49F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pl-PL" dirty="0"/>
              <a:t>TYPES OF NAIVE BAYES MODELS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218D09-7435-4241-AEA6-33D5A6A9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602574"/>
            <a:ext cx="10876006" cy="2957966"/>
          </a:xfrm>
        </p:spPr>
        <p:txBody>
          <a:bodyPr>
            <a:normAutofit/>
          </a:bodyPr>
          <a:lstStyle/>
          <a:p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Multinomial</a:t>
            </a:r>
            <a:r>
              <a:rPr lang="pl-PL" b="1" dirty="0"/>
              <a:t> – </a:t>
            </a:r>
            <a:r>
              <a:rPr lang="en-US" b="1" dirty="0"/>
              <a:t>works well for data </a:t>
            </a:r>
            <a:r>
              <a:rPr lang="pl-PL" b="1" dirty="0"/>
              <a:t>with </a:t>
            </a:r>
            <a:r>
              <a:rPr lang="pl-PL" b="1" dirty="0" err="1"/>
              <a:t>categorical</a:t>
            </a:r>
            <a:r>
              <a:rPr lang="pl-PL" b="1" dirty="0"/>
              <a:t> </a:t>
            </a:r>
            <a:r>
              <a:rPr lang="pl-PL" b="1" dirty="0" err="1"/>
              <a:t>features</a:t>
            </a:r>
            <a:r>
              <a:rPr lang="pl-PL" b="1" dirty="0"/>
              <a:t> </a:t>
            </a:r>
            <a:br>
              <a:rPr lang="pl-PL" b="1" dirty="0"/>
            </a:br>
            <a:r>
              <a:rPr lang="en-US" b="1" dirty="0"/>
              <a:t>which can easily be turned into counts, such as word counts in text</a:t>
            </a:r>
            <a:endParaRPr lang="pl-PL" b="1" dirty="0"/>
          </a:p>
          <a:p>
            <a:endParaRPr lang="pl-PL" dirty="0"/>
          </a:p>
          <a:p>
            <a:r>
              <a:rPr lang="pl-PL" b="1" dirty="0"/>
              <a:t>Bernoulli</a:t>
            </a:r>
            <a:r>
              <a:rPr lang="pl-PL" dirty="0"/>
              <a:t> – for </a:t>
            </a:r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from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Gaussian</a:t>
            </a:r>
            <a:r>
              <a:rPr lang="pl-PL" dirty="0"/>
              <a:t> – for </a:t>
            </a:r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from </a:t>
            </a:r>
            <a:r>
              <a:rPr lang="pl-PL" dirty="0" err="1"/>
              <a:t>normally</a:t>
            </a:r>
            <a:r>
              <a:rPr lang="pl-PL" dirty="0"/>
              <a:t>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196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33938A-51D0-4A9E-9C11-51B237A9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C817F9D-3511-4045-8EA9-724230F6E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3625"/>
                <a:ext cx="10515600" cy="86760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Probability of </a:t>
                </a:r>
                <a:r>
                  <a:rPr lang="pl-PL" dirty="0" err="1"/>
                  <a:t>each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dirty="0"/>
                          <m:t>num</m:t>
                        </m:r>
                        <m:r>
                          <m:rPr>
                            <m:nor/>
                          </m:rPr>
                          <a:rPr lang="pl-PL" b="0" i="0" dirty="0" smtClean="0"/>
                          <m:t>b</m:t>
                        </m:r>
                        <m:r>
                          <m:rPr>
                            <m:nor/>
                          </m:rPr>
                          <a:rPr lang="pl-PL" dirty="0"/>
                          <m:t>er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of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documents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with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that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class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dirty="0"/>
                          <m:t>total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number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of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the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documents</m:t>
                        </m:r>
                      </m:den>
                    </m:f>
                  </m:oMath>
                </a14:m>
                <a:endParaRPr lang="pl-PL" dirty="0"/>
              </a:p>
              <a:p>
                <a:endParaRPr lang="pl-PL" i="1" dirty="0">
                  <a:latin typeface="Cambria Math" panose="02040503050406030204" pitchFamily="18" charset="0"/>
                </a:endParaRPr>
              </a:p>
              <a:p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C817F9D-3511-4045-8EA9-724230F6E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3625"/>
                <a:ext cx="10515600" cy="867603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2EDACCE0-D800-4A2A-981E-929BB93C8129}"/>
                  </a:ext>
                </a:extLst>
              </p:cNvPr>
              <p:cNvSpPr txBox="1"/>
              <p:nvPr/>
            </p:nvSpPr>
            <p:spPr>
              <a:xfrm>
                <a:off x="838200" y="4010757"/>
                <a:ext cx="10515600" cy="96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Probability of each word per class</a:t>
                </a:r>
                <a:r>
                  <a:rPr lang="pl-PL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sz="2400" dirty="0"/>
                          <m:t>count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of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word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in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class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sz="2400" dirty="0"/>
                          <m:t>total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numer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of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words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in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class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1600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2EDACCE0-D800-4A2A-981E-929BB93C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0757"/>
                <a:ext cx="10515600" cy="962508"/>
              </a:xfrm>
              <a:prstGeom prst="rect">
                <a:avLst/>
              </a:prstGeom>
              <a:blipFill>
                <a:blip r:embed="rId5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9FDF0D35-3237-4BCE-B57A-2DE4E4B0866F}"/>
                  </a:ext>
                </a:extLst>
              </p:cNvPr>
              <p:cNvSpPr/>
              <p:nvPr/>
            </p:nvSpPr>
            <p:spPr>
              <a:xfrm>
                <a:off x="2345163" y="2951228"/>
                <a:ext cx="1593859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9FDF0D35-3237-4BCE-B57A-2DE4E4B0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63" y="2951228"/>
                <a:ext cx="1593859" cy="666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2AD78A06-3585-4F1D-BB8B-F1B6A6F819B0}"/>
                  </a:ext>
                </a:extLst>
              </p:cNvPr>
              <p:cNvSpPr/>
              <p:nvPr/>
            </p:nvSpPr>
            <p:spPr>
              <a:xfrm>
                <a:off x="1762014" y="5084201"/>
                <a:ext cx="3098349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2AD78A06-3585-4F1D-BB8B-F1B6A6F81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14" y="5084201"/>
                <a:ext cx="3098349" cy="744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0921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281</TotalTime>
  <Words>223</Words>
  <Application>Microsoft Office PowerPoint</Application>
  <PresentationFormat>Panoramiczny</PresentationFormat>
  <Paragraphs>70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Helvetica</vt:lpstr>
      <vt:lpstr>Wingdings 2</vt:lpstr>
      <vt:lpstr>HDOfficeLightV0</vt:lpstr>
      <vt:lpstr>Wielkomiejski</vt:lpstr>
      <vt:lpstr> Classification of the genre of the film based on the description of the plot </vt:lpstr>
      <vt:lpstr>DATA SET - Wikipedia Movie Plots</vt:lpstr>
      <vt:lpstr>DATA CLEANSING</vt:lpstr>
      <vt:lpstr>NUMBER OF MOVIES PER GENRE</vt:lpstr>
      <vt:lpstr>BAYESIAN NETWORK</vt:lpstr>
      <vt:lpstr>NAIVE BAYES CASSIFICATION</vt:lpstr>
      <vt:lpstr>NAIVE BAYES CASSIFICATION</vt:lpstr>
      <vt:lpstr>TYPES OF NAIVE BAYES MODELS</vt:lpstr>
      <vt:lpstr>ALGORITHM</vt:lpstr>
      <vt:lpstr>SCIKIT-LEARN (SKLEARN) LIBRARY</vt:lpstr>
      <vt:lpstr>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genre of the film based on the description of the plot</dc:title>
  <dc:creator>Aleksandra Musiał</dc:creator>
  <cp:lastModifiedBy>Aleksandra Musiał</cp:lastModifiedBy>
  <cp:revision>54</cp:revision>
  <dcterms:created xsi:type="dcterms:W3CDTF">2019-05-23T19:38:57Z</dcterms:created>
  <dcterms:modified xsi:type="dcterms:W3CDTF">2019-05-28T15:53:10Z</dcterms:modified>
</cp:coreProperties>
</file>