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  <p:sldMasterId id="214748383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 jasny 2 — Ak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202B0CA-FC54-4496-8BCA-5EF66A818D29}" styleName="Styl ciemny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6D9F66E-5EB9-4882-86FB-DCBF35E3C3E4}" styleName="Styl pośredni 4 — Ak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Styl pośredni 3 — Ak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Styl jasny 1 — Ak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Styl jasny 1 — Ak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27.05.2019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088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27.05.2019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553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27.05.2019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08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F87A324-FCA6-491D-BCE4-701652686B7A}" type="datetimeFigureOut">
              <a:rPr lang="pl-PL" smtClean="0"/>
              <a:t>27.05.2019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8673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27.05.2019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7718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27.05.2019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3046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27.05.2019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0079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27.05.2019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9703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27.05.2019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02819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27.05.2019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01886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27.05.2019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307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27.05.2019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12157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F87A324-FCA6-491D-BCE4-701652686B7A}" type="datetimeFigureOut">
              <a:rPr lang="pl-PL" smtClean="0"/>
              <a:t>27.05.2019</a:t>
            </a:fld>
            <a:endParaRPr lang="pl-P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4973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27.05.2019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39766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27.05.2019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94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27.05.2019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976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27.05.2019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01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27.05.2019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5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27.05.2019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5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27.05.2019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056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27.05.2019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7286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27.05.2019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502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87A324-FCA6-491D-BCE4-701652686B7A}" type="datetimeFigureOut">
              <a:rPr lang="pl-PL" smtClean="0"/>
              <a:t>27.05.2019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722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F87A324-FCA6-491D-BCE4-701652686B7A}" type="datetimeFigureOut">
              <a:rPr lang="pl-PL" smtClean="0"/>
              <a:t>27.05.2019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222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1C8F6B-0B5E-4996-8FB1-0DAFAE2287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pl-PL" dirty="0"/>
            </a:br>
            <a:r>
              <a:rPr lang="en-US" b="1" dirty="0"/>
              <a:t>Classification of the genre of the film based on the description of the plot</a:t>
            </a:r>
            <a:r>
              <a:rPr lang="en-US" dirty="0"/>
              <a:t>	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873FCAE-45C7-46C4-BEEE-E8A5DD2734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pl-PL" dirty="0"/>
              <a:t>Aleksandra Musiał</a:t>
            </a:r>
          </a:p>
          <a:p>
            <a:pPr algn="l"/>
            <a:r>
              <a:rPr lang="pl-PL" dirty="0"/>
              <a:t>Benedykt Waszkiewicz</a:t>
            </a:r>
          </a:p>
          <a:p>
            <a:pPr algn="l"/>
            <a:r>
              <a:rPr lang="pl-PL" dirty="0"/>
              <a:t>GKiO3, sekcja 7</a:t>
            </a:r>
          </a:p>
        </p:txBody>
      </p:sp>
    </p:spTree>
    <p:extLst>
      <p:ext uri="{BB962C8B-B14F-4D97-AF65-F5344CB8AC3E}">
        <p14:creationId xmlns:p14="http://schemas.microsoft.com/office/powerpoint/2010/main" val="1209365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19E2FD-56B0-455D-9670-4345C00AC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IMPLEMENTATION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0944E72-15F4-4572-B65B-6F4DB1CCFC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7865" y="1748654"/>
            <a:ext cx="852669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sklearn.multiclass.</a:t>
            </a:r>
            <a:r>
              <a:rPr kumimoji="0" lang="pl-PL" altLang="pl-PL" sz="18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OneVsRestClassifier</a:t>
            </a:r>
            <a:r>
              <a:rPr kumimoji="0" lang="pl-PL" altLang="pl-PL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(</a:t>
            </a:r>
            <a:r>
              <a:rPr kumimoji="0" lang="pl-PL" altLang="pl-PL" sz="18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estimator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, </a:t>
            </a:r>
            <a:r>
              <a:rPr kumimoji="0" lang="pl-PL" altLang="pl-PL" sz="18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n_jobs</a:t>
            </a:r>
            <a:r>
              <a:rPr kumimoji="0" lang="pl-PL" altLang="pl-PL" sz="18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=</a:t>
            </a:r>
            <a:r>
              <a:rPr kumimoji="0" lang="pl-PL" altLang="pl-PL" sz="18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None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)  </a:t>
            </a:r>
            <a:r>
              <a:rPr lang="en-US" dirty="0"/>
              <a:t> </a:t>
            </a:r>
            <a:br>
              <a:rPr lang="pl-PL" dirty="0"/>
            </a:br>
            <a:r>
              <a:rPr lang="en-US" sz="1800" dirty="0"/>
              <a:t>this strategy consists in fitting one classifier per class. For each classifier, </a:t>
            </a:r>
            <a:br>
              <a:rPr lang="pl-PL" sz="1800" dirty="0"/>
            </a:br>
            <a:r>
              <a:rPr lang="en-US" sz="1800" dirty="0"/>
              <a:t>the class is fitted against all the other classes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098B3CA-ED67-410E-A895-D514BFE8E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65" y="3113864"/>
            <a:ext cx="9211963" cy="1535327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00B051EA-8990-4233-907B-356A27B0B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865" y="4991011"/>
            <a:ext cx="9464963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sklearn.naive_bayes.</a:t>
            </a:r>
            <a:r>
              <a:rPr kumimoji="0" lang="pl-PL" altLang="pl-PL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MultinomialNB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(</a:t>
            </a:r>
            <a:r>
              <a:rPr kumimoji="0" lang="pl-PL" altLang="pl-PL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alpha</a:t>
            </a:r>
            <a:r>
              <a:rPr kumimoji="0" lang="pl-PL" altLang="pl-PL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=1.0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, </a:t>
            </a:r>
            <a:r>
              <a:rPr kumimoji="0" lang="pl-PL" altLang="pl-PL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fit_prior</a:t>
            </a:r>
            <a:r>
              <a:rPr kumimoji="0" lang="pl-PL" altLang="pl-PL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=True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, </a:t>
            </a:r>
            <a:r>
              <a:rPr kumimoji="0" lang="pl-PL" altLang="pl-PL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class_prior</a:t>
            </a:r>
            <a:r>
              <a:rPr kumimoji="0" lang="pl-PL" altLang="pl-PL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=</a:t>
            </a:r>
            <a:r>
              <a:rPr kumimoji="0" lang="pl-PL" altLang="pl-PL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None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)</a:t>
            </a:r>
            <a:b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</a:br>
            <a:r>
              <a:rPr lang="en-US" dirty="0"/>
              <a:t>implements the naive Bayes algorithm for multinomially distributed data</a:t>
            </a:r>
            <a:endParaRPr lang="pl-PL" dirty="0"/>
          </a:p>
          <a:p>
            <a:pPr lvl="0"/>
            <a:r>
              <a:rPr lang="pl-PL" sz="1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</a:rPr>
              <a:t>alpha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smoothing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parameter</a:t>
            </a:r>
            <a:b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l-PL" sz="1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</a:rPr>
              <a:t>fit_prior</a:t>
            </a:r>
            <a:r>
              <a:rPr lang="pl-PL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w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hether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learn class prior probabilities or not</a:t>
            </a:r>
            <a:endParaRPr lang="pl-PL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/>
            <a:r>
              <a:rPr lang="pl-PL" altLang="pl-PL" sz="1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</a:rPr>
              <a:t>class_prior</a:t>
            </a:r>
            <a:r>
              <a:rPr lang="pl-PL" altLang="pl-PL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kumimoji="0" lang="pl-PL" altLang="pl-PL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- r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rior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probabilities of the classes. If specified the priors are not adjusted according to the data</a:t>
            </a:r>
            <a:r>
              <a:rPr kumimoji="0" lang="pl-PL" altLang="pl-PL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 </a:t>
            </a:r>
          </a:p>
        </p:txBody>
      </p: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7FDEBDB7-B7D3-45D9-B72B-ADDD5912A15E}"/>
              </a:ext>
            </a:extLst>
          </p:cNvPr>
          <p:cNvCxnSpPr/>
          <p:nvPr/>
        </p:nvCxnSpPr>
        <p:spPr>
          <a:xfrm>
            <a:off x="3361038" y="2793380"/>
            <a:ext cx="271848" cy="6850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CE04212C-0E6D-4808-99C4-78A4643ED1FC}"/>
              </a:ext>
            </a:extLst>
          </p:cNvPr>
          <p:cNvCxnSpPr>
            <a:cxnSpLocks/>
          </p:cNvCxnSpPr>
          <p:nvPr/>
        </p:nvCxnSpPr>
        <p:spPr>
          <a:xfrm flipV="1">
            <a:off x="4464908" y="3678779"/>
            <a:ext cx="840260" cy="14110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223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07D10AA3-9D76-4224-A5BD-8CC4FDF2A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432" y="2953023"/>
            <a:ext cx="4793601" cy="2766519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2CF7B45-F00C-4AFD-9201-7BE6150A2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 SET - Wikipedia Movie </a:t>
            </a:r>
            <a:r>
              <a:rPr lang="pl-PL" dirty="0" err="1"/>
              <a:t>Plots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86183F6-C8A6-436C-BD80-17C579E60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292" y="2157731"/>
            <a:ext cx="3800394" cy="3766185"/>
          </a:xfrm>
        </p:spPr>
        <p:txBody>
          <a:bodyPr>
            <a:normAutofit fontScale="92500" lnSpcReduction="20000"/>
          </a:bodyPr>
          <a:lstStyle/>
          <a:p>
            <a:r>
              <a:rPr lang="pl-PL" dirty="0"/>
              <a:t>Source: www.Kaggle.com</a:t>
            </a:r>
          </a:p>
          <a:p>
            <a:r>
              <a:rPr lang="pl-PL" dirty="0" err="1"/>
              <a:t>About</a:t>
            </a:r>
            <a:r>
              <a:rPr lang="pl-PL" dirty="0"/>
              <a:t> 35 000 </a:t>
            </a:r>
            <a:r>
              <a:rPr lang="pl-PL" dirty="0" err="1"/>
              <a:t>movies</a:t>
            </a:r>
            <a:endParaRPr lang="pl-PL" dirty="0"/>
          </a:p>
          <a:p>
            <a:r>
              <a:rPr lang="pl-PL" dirty="0" err="1"/>
              <a:t>Columns</a:t>
            </a:r>
            <a:r>
              <a:rPr lang="pl-PL" dirty="0"/>
              <a:t>:</a:t>
            </a:r>
          </a:p>
          <a:p>
            <a:pPr lvl="1"/>
            <a:r>
              <a:rPr lang="pl-PL" dirty="0" err="1"/>
              <a:t>Release</a:t>
            </a:r>
            <a:r>
              <a:rPr lang="pl-PL" dirty="0"/>
              <a:t> </a:t>
            </a:r>
            <a:r>
              <a:rPr lang="pl-PL" dirty="0" err="1"/>
              <a:t>year</a:t>
            </a:r>
            <a:endParaRPr lang="pl-PL" dirty="0"/>
          </a:p>
          <a:p>
            <a:pPr lvl="1"/>
            <a:r>
              <a:rPr lang="pl-PL" dirty="0" err="1"/>
              <a:t>Title</a:t>
            </a:r>
            <a:endParaRPr lang="pl-PL" dirty="0"/>
          </a:p>
          <a:p>
            <a:pPr lvl="1"/>
            <a:r>
              <a:rPr lang="pl-PL" dirty="0" err="1"/>
              <a:t>Origin</a:t>
            </a:r>
            <a:r>
              <a:rPr lang="pl-PL" dirty="0"/>
              <a:t>/</a:t>
            </a:r>
            <a:r>
              <a:rPr lang="pl-PL" dirty="0" err="1"/>
              <a:t>ethnicy</a:t>
            </a:r>
            <a:endParaRPr lang="pl-PL" dirty="0"/>
          </a:p>
          <a:p>
            <a:pPr lvl="1"/>
            <a:r>
              <a:rPr lang="pl-PL" dirty="0" err="1"/>
              <a:t>Director</a:t>
            </a:r>
            <a:endParaRPr lang="pl-PL" dirty="0"/>
          </a:p>
          <a:p>
            <a:pPr lvl="1"/>
            <a:r>
              <a:rPr lang="pl-PL" dirty="0" err="1"/>
              <a:t>Actors</a:t>
            </a:r>
            <a:r>
              <a:rPr lang="pl-PL" dirty="0"/>
              <a:t> and </a:t>
            </a:r>
            <a:r>
              <a:rPr lang="pl-PL" dirty="0" err="1"/>
              <a:t>actresses</a:t>
            </a:r>
            <a:endParaRPr lang="pl-PL" dirty="0"/>
          </a:p>
          <a:p>
            <a:pPr lvl="1"/>
            <a:r>
              <a:rPr lang="pl-PL" b="1" dirty="0"/>
              <a:t>Genre</a:t>
            </a:r>
          </a:p>
          <a:p>
            <a:pPr lvl="1"/>
            <a:r>
              <a:rPr lang="pl-PL" dirty="0"/>
              <a:t>Wiki </a:t>
            </a:r>
            <a:r>
              <a:rPr lang="pl-PL" dirty="0" err="1"/>
              <a:t>page</a:t>
            </a:r>
            <a:endParaRPr lang="pl-PL" dirty="0"/>
          </a:p>
          <a:p>
            <a:pPr lvl="1"/>
            <a:r>
              <a:rPr lang="pl-PL" b="1" dirty="0"/>
              <a:t>Plot</a:t>
            </a:r>
          </a:p>
        </p:txBody>
      </p:sp>
      <p:pic>
        <p:nvPicPr>
          <p:cNvPr id="2056" name="Picture 8" descr="Znalezione obrazy dla zapytania kaggle icon png">
            <a:extLst>
              <a:ext uri="{FF2B5EF4-FFF2-40B4-BE49-F238E27FC236}">
                <a16:creationId xmlns:a16="http://schemas.microsoft.com/office/drawing/2014/main" id="{8525CFD8-A887-48A8-9DC9-7A33EE984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333" y="1979013"/>
            <a:ext cx="3246700" cy="97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04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6B32C9-DE34-4F1B-BD2E-79CF7FFBF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 CLEANSING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7D5AEF2A-0663-4EE4-A417-06C2FF069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261264"/>
              </p:ext>
            </p:extLst>
          </p:nvPr>
        </p:nvGraphicFramePr>
        <p:xfrm>
          <a:off x="1862957" y="1809972"/>
          <a:ext cx="8466086" cy="4548495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233043">
                  <a:extLst>
                    <a:ext uri="{9D8B030D-6E8A-4147-A177-3AD203B41FA5}">
                      <a16:colId xmlns:a16="http://schemas.microsoft.com/office/drawing/2014/main" val="3825491113"/>
                    </a:ext>
                  </a:extLst>
                </a:gridCol>
                <a:gridCol w="4233043">
                  <a:extLst>
                    <a:ext uri="{9D8B030D-6E8A-4147-A177-3AD203B41FA5}">
                      <a16:colId xmlns:a16="http://schemas.microsoft.com/office/drawing/2014/main" val="3142304272"/>
                    </a:ext>
                  </a:extLst>
                </a:gridCol>
              </a:tblGrid>
              <a:tr h="473709">
                <a:tc>
                  <a:txBody>
                    <a:bodyPr/>
                    <a:lstStyle/>
                    <a:p>
                      <a:pPr algn="ctr"/>
                      <a:r>
                        <a:rPr lang="pl-PL" sz="2500" dirty="0"/>
                        <a:t>GENRES</a:t>
                      </a:r>
                    </a:p>
                  </a:txBody>
                  <a:tcPr marL="84104" marR="84104" marT="42053" marB="420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500" dirty="0"/>
                        <a:t>PLOTS</a:t>
                      </a:r>
                    </a:p>
                  </a:txBody>
                  <a:tcPr marL="84104" marR="84104" marT="42053" marB="42053" anchor="ctr"/>
                </a:tc>
                <a:extLst>
                  <a:ext uri="{0D108BD9-81ED-4DB2-BD59-A6C34878D82A}">
                    <a16:rowId xmlns:a16="http://schemas.microsoft.com/office/drawing/2014/main" val="2379597642"/>
                  </a:ext>
                </a:extLst>
              </a:tr>
              <a:tr h="4074786"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pl-PL" sz="2100" dirty="0"/>
                        <a:t>2265 </a:t>
                      </a:r>
                      <a:r>
                        <a:rPr lang="pl-PL" sz="2100" dirty="0" err="1"/>
                        <a:t>different</a:t>
                      </a:r>
                      <a:r>
                        <a:rPr lang="pl-PL" sz="2100" dirty="0"/>
                        <a:t> </a:t>
                      </a:r>
                      <a:r>
                        <a:rPr lang="pl-PL" sz="2100" dirty="0" err="1"/>
                        <a:t>genres</a:t>
                      </a:r>
                      <a:r>
                        <a:rPr lang="pl-PL" sz="2100" dirty="0"/>
                        <a:t> </a:t>
                      </a:r>
                      <a:r>
                        <a:rPr lang="pl-PL" sz="2100" dirty="0" err="1"/>
                        <a:t>at</a:t>
                      </a:r>
                      <a:r>
                        <a:rPr lang="pl-PL" sz="2100" dirty="0"/>
                        <a:t> the </a:t>
                      </a:r>
                      <a:r>
                        <a:rPr lang="pl-PL" sz="2100" dirty="0" err="1"/>
                        <a:t>beggining</a:t>
                      </a:r>
                      <a:endParaRPr lang="pl-PL" sz="2100" dirty="0"/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pl-PL" sz="2100" dirty="0"/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pl-PL" sz="2100" dirty="0" err="1"/>
                        <a:t>Multiple</a:t>
                      </a:r>
                      <a:r>
                        <a:rPr lang="pl-PL" sz="2100" dirty="0"/>
                        <a:t> </a:t>
                      </a:r>
                      <a:r>
                        <a:rPr lang="pl-PL" sz="2100" dirty="0" err="1"/>
                        <a:t>genres</a:t>
                      </a:r>
                      <a:r>
                        <a:rPr lang="pl-PL" sz="2100" dirty="0"/>
                        <a:t> for one </a:t>
                      </a:r>
                      <a:r>
                        <a:rPr lang="pl-PL" sz="2100" dirty="0" err="1"/>
                        <a:t>movie</a:t>
                      </a:r>
                      <a:r>
                        <a:rPr lang="pl-PL" sz="2100" dirty="0"/>
                        <a:t> (</a:t>
                      </a:r>
                      <a:r>
                        <a:rPr lang="pl-PL" sz="2100" dirty="0" err="1"/>
                        <a:t>e.g</a:t>
                      </a:r>
                      <a:r>
                        <a:rPr lang="pl-PL" sz="2100" dirty="0"/>
                        <a:t>. drama </a:t>
                      </a:r>
                      <a:r>
                        <a:rPr lang="pl-PL" sz="2100" dirty="0" err="1"/>
                        <a:t>historical</a:t>
                      </a:r>
                      <a:r>
                        <a:rPr lang="pl-PL" sz="2100" dirty="0"/>
                        <a:t> </a:t>
                      </a:r>
                      <a:r>
                        <a:rPr lang="pl-PL" sz="2100" dirty="0" err="1"/>
                        <a:t>short</a:t>
                      </a:r>
                      <a:r>
                        <a:rPr lang="pl-PL" sz="2100" dirty="0"/>
                        <a:t>)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pl-PL" sz="2100" dirty="0"/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pl-PL" sz="2100" dirty="0" err="1"/>
                        <a:t>Different</a:t>
                      </a:r>
                      <a:r>
                        <a:rPr lang="pl-PL" sz="2100" dirty="0"/>
                        <a:t> </a:t>
                      </a:r>
                      <a:r>
                        <a:rPr lang="pl-PL" sz="2100" dirty="0" err="1"/>
                        <a:t>names</a:t>
                      </a:r>
                      <a:r>
                        <a:rPr lang="pl-PL" sz="2100" dirty="0"/>
                        <a:t> for the same genre (</a:t>
                      </a:r>
                      <a:r>
                        <a:rPr lang="pl-PL" sz="2100" dirty="0" err="1"/>
                        <a:t>e.g</a:t>
                      </a:r>
                      <a:r>
                        <a:rPr lang="pl-PL" sz="2100" dirty="0"/>
                        <a:t>. </a:t>
                      </a:r>
                      <a:r>
                        <a:rPr lang="pl-PL" sz="2100" dirty="0" err="1"/>
                        <a:t>biographical</a:t>
                      </a:r>
                      <a:r>
                        <a:rPr lang="pl-PL" sz="2100" dirty="0"/>
                        <a:t>, </a:t>
                      </a:r>
                      <a:r>
                        <a:rPr lang="pl-PL" sz="2100" dirty="0" err="1"/>
                        <a:t>biography</a:t>
                      </a:r>
                      <a:r>
                        <a:rPr lang="pl-PL" sz="2100" dirty="0"/>
                        <a:t>, </a:t>
                      </a:r>
                      <a:r>
                        <a:rPr lang="pl-PL" sz="2100" dirty="0" err="1"/>
                        <a:t>biopiC</a:t>
                      </a:r>
                      <a:r>
                        <a:rPr lang="pl-PL" sz="2100" dirty="0"/>
                        <a:t>)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pl-PL" sz="2100" dirty="0"/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pl-PL" sz="2100" dirty="0" err="1"/>
                        <a:t>About</a:t>
                      </a:r>
                      <a:r>
                        <a:rPr lang="pl-PL" sz="2100" dirty="0"/>
                        <a:t> 1000 </a:t>
                      </a:r>
                      <a:r>
                        <a:rPr lang="pl-PL" sz="2100" dirty="0" err="1"/>
                        <a:t>after</a:t>
                      </a:r>
                      <a:r>
                        <a:rPr lang="pl-PL" sz="2100" dirty="0"/>
                        <a:t> </a:t>
                      </a:r>
                      <a:r>
                        <a:rPr lang="pl-PL" sz="2100" dirty="0" err="1"/>
                        <a:t>cleansing</a:t>
                      </a:r>
                      <a:endParaRPr lang="pl-PL" sz="2100" dirty="0"/>
                    </a:p>
                    <a:p>
                      <a:pPr algn="ctr"/>
                      <a:endParaRPr lang="pl-PL" sz="2100" dirty="0"/>
                    </a:p>
                  </a:txBody>
                  <a:tcPr marL="84104" marR="84104" marT="42053" marB="42053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pl-PL" sz="2100" dirty="0" err="1"/>
                        <a:t>Extracting</a:t>
                      </a:r>
                      <a:r>
                        <a:rPr lang="pl-PL" sz="2100" dirty="0"/>
                        <a:t> single </a:t>
                      </a:r>
                      <a:r>
                        <a:rPr lang="pl-PL" sz="2100" dirty="0" err="1"/>
                        <a:t>words</a:t>
                      </a:r>
                      <a:endParaRPr lang="pl-PL" sz="2100" dirty="0"/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pl-PL" sz="2100" dirty="0"/>
                    </a:p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sz="2100" dirty="0" err="1"/>
                        <a:t>Removing</a:t>
                      </a:r>
                      <a:r>
                        <a:rPr lang="pl-PL" sz="2100" dirty="0"/>
                        <a:t> </a:t>
                      </a:r>
                      <a:r>
                        <a:rPr lang="pl-PL" sz="2100" u="none" kern="1200" dirty="0">
                          <a:effectLst/>
                        </a:rPr>
                        <a:t>punctuation marks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pl-PL" sz="2100" dirty="0"/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pl-PL" sz="2100" dirty="0" err="1"/>
                        <a:t>Changing</a:t>
                      </a:r>
                      <a:r>
                        <a:rPr lang="pl-PL" sz="2100" dirty="0"/>
                        <a:t> </a:t>
                      </a:r>
                      <a:r>
                        <a:rPr lang="pl-PL" sz="2100" dirty="0" err="1"/>
                        <a:t>short</a:t>
                      </a:r>
                      <a:r>
                        <a:rPr lang="pl-PL" sz="2100" dirty="0"/>
                        <a:t> </a:t>
                      </a:r>
                      <a:r>
                        <a:rPr lang="pl-PL" sz="2100" dirty="0" err="1"/>
                        <a:t>forms</a:t>
                      </a:r>
                      <a:r>
                        <a:rPr lang="pl-PL" sz="2100" dirty="0"/>
                        <a:t> </a:t>
                      </a:r>
                      <a:r>
                        <a:rPr lang="pl-PL" sz="2100" dirty="0" err="1"/>
                        <a:t>into</a:t>
                      </a:r>
                      <a:r>
                        <a:rPr lang="pl-PL" sz="2100" dirty="0"/>
                        <a:t> </a:t>
                      </a:r>
                      <a:r>
                        <a:rPr lang="pl-PL" sz="2100" dirty="0" err="1"/>
                        <a:t>long</a:t>
                      </a:r>
                      <a:r>
                        <a:rPr lang="pl-PL" sz="2100" dirty="0"/>
                        <a:t> </a:t>
                      </a:r>
                      <a:r>
                        <a:rPr lang="pl-PL" sz="2100" dirty="0" err="1"/>
                        <a:t>forms</a:t>
                      </a:r>
                      <a:r>
                        <a:rPr lang="pl-PL" sz="2100" dirty="0"/>
                        <a:t> </a:t>
                      </a:r>
                      <a:br>
                        <a:rPr lang="pl-PL" sz="2100" dirty="0"/>
                      </a:br>
                      <a:r>
                        <a:rPr lang="pl-PL" sz="2100" dirty="0"/>
                        <a:t>(</a:t>
                      </a:r>
                      <a:r>
                        <a:rPr lang="pl-PL" sz="2100" dirty="0" err="1"/>
                        <a:t>e.g</a:t>
                      </a:r>
                      <a:r>
                        <a:rPr lang="pl-PL" sz="2100" dirty="0"/>
                        <a:t>. </a:t>
                      </a:r>
                      <a:r>
                        <a:rPr lang="pl-PL" sz="2100" dirty="0" err="1"/>
                        <a:t>can’t</a:t>
                      </a:r>
                      <a:r>
                        <a:rPr lang="pl-PL" sz="2100" dirty="0"/>
                        <a:t> -&gt; </a:t>
                      </a:r>
                      <a:r>
                        <a:rPr lang="pl-PL" sz="2100" dirty="0" err="1"/>
                        <a:t>can</a:t>
                      </a:r>
                      <a:r>
                        <a:rPr lang="pl-PL" sz="2100" dirty="0"/>
                        <a:t> not)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pl-PL" sz="2100" dirty="0"/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pl-PL" sz="2100" dirty="0" err="1"/>
                        <a:t>Eliminating</a:t>
                      </a:r>
                      <a:r>
                        <a:rPr lang="pl-PL" sz="2100" dirty="0"/>
                        <a:t> </a:t>
                      </a:r>
                      <a:r>
                        <a:rPr lang="pl-PL" sz="2100" dirty="0" err="1"/>
                        <a:t>nonsignificant</a:t>
                      </a:r>
                      <a:r>
                        <a:rPr lang="pl-PL" sz="2100" dirty="0"/>
                        <a:t> </a:t>
                      </a:r>
                      <a:r>
                        <a:rPr lang="pl-PL" sz="2100" dirty="0" err="1"/>
                        <a:t>words</a:t>
                      </a:r>
                      <a:r>
                        <a:rPr lang="pl-PL" sz="2100" dirty="0"/>
                        <a:t> </a:t>
                      </a:r>
                      <a:br>
                        <a:rPr lang="pl-PL" sz="2100" dirty="0"/>
                      </a:br>
                      <a:r>
                        <a:rPr lang="pl-PL" sz="2100" dirty="0"/>
                        <a:t>(</a:t>
                      </a:r>
                      <a:r>
                        <a:rPr lang="pl-PL" sz="2100" dirty="0" err="1"/>
                        <a:t>e.g</a:t>
                      </a:r>
                      <a:r>
                        <a:rPr lang="pl-PL" sz="2100" dirty="0"/>
                        <a:t>. </a:t>
                      </a:r>
                      <a:r>
                        <a:rPr lang="pl-PL" sz="2100" dirty="0" err="1"/>
                        <a:t>about</a:t>
                      </a:r>
                      <a:r>
                        <a:rPr lang="pl-PL" sz="2100" dirty="0"/>
                        <a:t>, with, but)</a:t>
                      </a:r>
                    </a:p>
                  </a:txBody>
                  <a:tcPr marL="84104" marR="84104" marT="42053" marB="42053"/>
                </a:tc>
                <a:extLst>
                  <a:ext uri="{0D108BD9-81ED-4DB2-BD59-A6C34878D82A}">
                    <a16:rowId xmlns:a16="http://schemas.microsoft.com/office/drawing/2014/main" val="64528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853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45AC1A-72D1-4266-9EE3-4C0431113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NUMBER OF MOVIES PER GENRE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E83C3D1-DFE5-4A9F-8813-256F15574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456" y="1830873"/>
            <a:ext cx="6275088" cy="452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78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0BE2AA-BD9A-4DCC-8974-8F1B0DDE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NAIVE BAYES CASSIFICATION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0F26BC-1C04-4CD2-BD33-4D3230CD7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237" y="2565887"/>
            <a:ext cx="4532870" cy="37925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Naive Bayes classification algorithm is based off of </a:t>
            </a:r>
            <a:r>
              <a:rPr lang="en-US" b="1" dirty="0"/>
              <a:t>Bayes’ Theorem</a:t>
            </a:r>
            <a:r>
              <a:rPr lang="en-US" dirty="0"/>
              <a:t>. </a:t>
            </a:r>
            <a:endParaRPr lang="pl-PL" dirty="0"/>
          </a:p>
          <a:p>
            <a:pPr marL="0" indent="0">
              <a:buNone/>
            </a:pPr>
            <a:r>
              <a:rPr lang="en-US" dirty="0"/>
              <a:t>Bayes’ Theorem uses conditional probabilities to “predict” the outcome of later probabilities. </a:t>
            </a:r>
            <a:endParaRPr lang="pl-PL" dirty="0"/>
          </a:p>
        </p:txBody>
      </p:sp>
      <p:pic>
        <p:nvPicPr>
          <p:cNvPr id="1026" name="Picture 2" descr="https://skymind.ai/images/wiki/bayes_theorem.jpg">
            <a:extLst>
              <a:ext uri="{FF2B5EF4-FFF2-40B4-BE49-F238E27FC236}">
                <a16:creationId xmlns:a16="http://schemas.microsoft.com/office/drawing/2014/main" id="{BC07174E-E9EF-4320-ADD3-A0CD61A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901" y="2565887"/>
            <a:ext cx="5047506" cy="306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121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51062A-8999-4F86-86A2-6A1CF4D56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NAIVE BAYES CASSIFICATION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3CEEE95-2865-40F2-B3AB-495B5A46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2592282"/>
            <a:ext cx="10753725" cy="3766185"/>
          </a:xfrm>
        </p:spPr>
        <p:txBody>
          <a:bodyPr/>
          <a:lstStyle/>
          <a:p>
            <a:r>
              <a:rPr lang="pl-PL" dirty="0"/>
              <a:t>Machine learning </a:t>
            </a:r>
            <a:r>
              <a:rPr lang="pl-PL" dirty="0" err="1"/>
              <a:t>method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to </a:t>
            </a:r>
            <a:r>
              <a:rPr lang="pl-PL" b="1" dirty="0" err="1"/>
              <a:t>predict</a:t>
            </a:r>
            <a:r>
              <a:rPr lang="pl-PL" b="1" dirty="0"/>
              <a:t> the </a:t>
            </a:r>
            <a:r>
              <a:rPr lang="pl-PL" b="1" dirty="0" err="1"/>
              <a:t>likelihood</a:t>
            </a:r>
            <a:r>
              <a:rPr lang="pl-PL" b="1" dirty="0"/>
              <a:t> </a:t>
            </a:r>
            <a:r>
              <a:rPr lang="pl-PL" dirty="0" err="1"/>
              <a:t>an</a:t>
            </a:r>
            <a:r>
              <a:rPr lang="pl-PL" dirty="0"/>
              <a:t> event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occur</a:t>
            </a:r>
            <a:r>
              <a:rPr lang="pl-PL" dirty="0"/>
              <a:t> </a:t>
            </a:r>
            <a:r>
              <a:rPr lang="pl-PL" dirty="0" err="1"/>
              <a:t>given</a:t>
            </a:r>
            <a:r>
              <a:rPr lang="pl-PL" dirty="0"/>
              <a:t> </a:t>
            </a:r>
            <a:r>
              <a:rPr lang="pl-PL" dirty="0" err="1"/>
              <a:t>evidence</a:t>
            </a:r>
            <a:r>
              <a:rPr lang="pl-PL" dirty="0"/>
              <a:t> </a:t>
            </a:r>
            <a:r>
              <a:rPr lang="pl-PL" dirty="0" err="1"/>
              <a:t>that’s</a:t>
            </a:r>
            <a:r>
              <a:rPr lang="pl-PL" dirty="0"/>
              <a:t> </a:t>
            </a:r>
            <a:r>
              <a:rPr lang="pl-PL" dirty="0" err="1"/>
              <a:t>present</a:t>
            </a:r>
            <a:r>
              <a:rPr lang="pl-PL" dirty="0"/>
              <a:t> in </a:t>
            </a:r>
            <a:r>
              <a:rPr lang="pl-PL" dirty="0" err="1"/>
              <a:t>your</a:t>
            </a:r>
            <a:r>
              <a:rPr lang="pl-PL" dirty="0"/>
              <a:t> data.</a:t>
            </a:r>
          </a:p>
          <a:p>
            <a:endParaRPr lang="pl-PL" dirty="0"/>
          </a:p>
          <a:p>
            <a:r>
              <a:rPr lang="pl-PL" dirty="0" err="1"/>
              <a:t>Why</a:t>
            </a:r>
            <a:r>
              <a:rPr lang="pl-PL" dirty="0"/>
              <a:t> </a:t>
            </a:r>
            <a:r>
              <a:rPr lang="pl-PL" dirty="0" err="1"/>
              <a:t>naive</a:t>
            </a:r>
            <a:r>
              <a:rPr lang="pl-PL" dirty="0"/>
              <a:t>?</a:t>
            </a:r>
            <a:br>
              <a:rPr lang="pl-PL" dirty="0"/>
            </a:br>
            <a:r>
              <a:rPr lang="pl-PL" dirty="0"/>
              <a:t>It </a:t>
            </a:r>
            <a:r>
              <a:rPr lang="en-US" dirty="0"/>
              <a:t>assumes that the presence (or absence) of a particular feature of a class is </a:t>
            </a:r>
            <a:r>
              <a:rPr lang="en-US" b="1" dirty="0"/>
              <a:t>unrelated</a:t>
            </a:r>
            <a:r>
              <a:rPr lang="en-US" dirty="0"/>
              <a:t> to the presence (or absence) of any other feature, given the class variable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115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EA3D85-AC99-4132-8BC6-201CB49F7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pl-PL" dirty="0"/>
              <a:t>TYPES OF NAIVE BAYES MODELS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C218D09-7435-4241-AEA6-33D5A6A96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2602574"/>
            <a:ext cx="10876006" cy="2957966"/>
          </a:xfrm>
        </p:spPr>
        <p:txBody>
          <a:bodyPr>
            <a:normAutofit/>
          </a:bodyPr>
          <a:lstStyle/>
          <a:p>
            <a:r>
              <a:rPr lang="pl-PL" b="1" dirty="0" err="1">
                <a:solidFill>
                  <a:schemeClr val="accent1">
                    <a:lumMod val="75000"/>
                  </a:schemeClr>
                </a:solidFill>
              </a:rPr>
              <a:t>Multinomial</a:t>
            </a:r>
            <a:r>
              <a:rPr lang="pl-PL" b="1" dirty="0"/>
              <a:t> – </a:t>
            </a:r>
            <a:r>
              <a:rPr lang="en-US" b="1" dirty="0"/>
              <a:t>works well for data </a:t>
            </a:r>
            <a:r>
              <a:rPr lang="pl-PL" b="1" dirty="0"/>
              <a:t>with </a:t>
            </a:r>
            <a:r>
              <a:rPr lang="pl-PL" b="1" dirty="0" err="1"/>
              <a:t>categorical</a:t>
            </a:r>
            <a:r>
              <a:rPr lang="pl-PL" b="1" dirty="0"/>
              <a:t> </a:t>
            </a:r>
            <a:r>
              <a:rPr lang="pl-PL" b="1" dirty="0" err="1"/>
              <a:t>features</a:t>
            </a:r>
            <a:r>
              <a:rPr lang="pl-PL" b="1" dirty="0"/>
              <a:t> </a:t>
            </a:r>
            <a:br>
              <a:rPr lang="pl-PL" b="1" dirty="0"/>
            </a:br>
            <a:r>
              <a:rPr lang="en-US" b="1" dirty="0"/>
              <a:t>which can easily be turned into counts, such as word counts in text</a:t>
            </a:r>
            <a:endParaRPr lang="pl-PL" b="1" dirty="0"/>
          </a:p>
          <a:p>
            <a:endParaRPr lang="pl-PL" dirty="0"/>
          </a:p>
          <a:p>
            <a:r>
              <a:rPr lang="pl-PL" b="1" dirty="0"/>
              <a:t>Bernoulli</a:t>
            </a:r>
            <a:r>
              <a:rPr lang="pl-PL" dirty="0"/>
              <a:t> – for </a:t>
            </a:r>
            <a:r>
              <a:rPr lang="pl-PL" dirty="0" err="1"/>
              <a:t>making</a:t>
            </a:r>
            <a:r>
              <a:rPr lang="pl-PL" dirty="0"/>
              <a:t> </a:t>
            </a:r>
            <a:r>
              <a:rPr lang="pl-PL" dirty="0" err="1"/>
              <a:t>predictions</a:t>
            </a:r>
            <a:r>
              <a:rPr lang="pl-PL" dirty="0"/>
              <a:t> from </a:t>
            </a:r>
            <a:r>
              <a:rPr lang="pl-PL" dirty="0" err="1"/>
              <a:t>binary</a:t>
            </a:r>
            <a:r>
              <a:rPr lang="pl-PL" dirty="0"/>
              <a:t> </a:t>
            </a:r>
            <a:r>
              <a:rPr lang="pl-PL" dirty="0" err="1"/>
              <a:t>featurea</a:t>
            </a:r>
            <a:endParaRPr lang="pl-PL" dirty="0"/>
          </a:p>
          <a:p>
            <a:endParaRPr lang="pl-PL" dirty="0"/>
          </a:p>
          <a:p>
            <a:r>
              <a:rPr lang="pl-PL" b="1" dirty="0" err="1"/>
              <a:t>Gaussian</a:t>
            </a:r>
            <a:r>
              <a:rPr lang="pl-PL" dirty="0"/>
              <a:t> – for </a:t>
            </a:r>
            <a:r>
              <a:rPr lang="pl-PL" dirty="0" err="1"/>
              <a:t>making</a:t>
            </a:r>
            <a:r>
              <a:rPr lang="pl-PL" dirty="0"/>
              <a:t> </a:t>
            </a:r>
            <a:r>
              <a:rPr lang="pl-PL" dirty="0" err="1"/>
              <a:t>predictions</a:t>
            </a:r>
            <a:r>
              <a:rPr lang="pl-PL" dirty="0"/>
              <a:t> from </a:t>
            </a:r>
            <a:r>
              <a:rPr lang="pl-PL" dirty="0" err="1"/>
              <a:t>normally</a:t>
            </a:r>
            <a:r>
              <a:rPr lang="pl-PL" dirty="0"/>
              <a:t> </a:t>
            </a:r>
            <a:r>
              <a:rPr lang="pl-PL" dirty="0" err="1"/>
              <a:t>distributed</a:t>
            </a:r>
            <a:r>
              <a:rPr lang="pl-PL" dirty="0"/>
              <a:t> </a:t>
            </a:r>
            <a:r>
              <a:rPr lang="pl-PL" dirty="0" err="1"/>
              <a:t>features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71962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33938A-51D0-4A9E-9C11-51B237A94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2C817F9D-3511-4045-8EA9-724230F6E4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83626"/>
                <a:ext cx="10515600" cy="1094038"/>
              </a:xfrm>
            </p:spPr>
            <p:txBody>
              <a:bodyPr/>
              <a:lstStyle/>
              <a:p>
                <a:r>
                  <a:rPr lang="pl-PL" dirty="0"/>
                  <a:t>Probability of </a:t>
                </a:r>
                <a:r>
                  <a:rPr lang="pl-PL" dirty="0" err="1"/>
                  <a:t>each</a:t>
                </a:r>
                <a:r>
                  <a:rPr lang="pl-PL" dirty="0"/>
                  <a:t> </a:t>
                </a:r>
                <a:r>
                  <a:rPr lang="pl-PL" dirty="0" err="1"/>
                  <a:t>class</a:t>
                </a:r>
                <a:r>
                  <a:rPr lang="pl-PL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l-PL" dirty="0"/>
                          <m:t>num</m:t>
                        </m:r>
                        <m:r>
                          <m:rPr>
                            <m:nor/>
                          </m:rPr>
                          <a:rPr lang="pl-PL" b="0" i="0" dirty="0" smtClean="0"/>
                          <m:t>b</m:t>
                        </m:r>
                        <m:r>
                          <m:rPr>
                            <m:nor/>
                          </m:rPr>
                          <a:rPr lang="pl-PL" dirty="0"/>
                          <m:t>er</m:t>
                        </m:r>
                        <m:r>
                          <m:rPr>
                            <m:nor/>
                          </m:rPr>
                          <a:rPr lang="pl-PL" dirty="0"/>
                          <m:t> </m:t>
                        </m:r>
                        <m:r>
                          <m:rPr>
                            <m:nor/>
                          </m:rPr>
                          <a:rPr lang="pl-PL" dirty="0"/>
                          <m:t>of</m:t>
                        </m:r>
                        <m:r>
                          <m:rPr>
                            <m:nor/>
                          </m:rPr>
                          <a:rPr lang="pl-PL" dirty="0"/>
                          <m:t> </m:t>
                        </m:r>
                        <m:r>
                          <m:rPr>
                            <m:nor/>
                          </m:rPr>
                          <a:rPr lang="pl-PL" dirty="0"/>
                          <m:t>documents</m:t>
                        </m:r>
                        <m:r>
                          <m:rPr>
                            <m:nor/>
                          </m:rPr>
                          <a:rPr lang="pl-PL" dirty="0"/>
                          <m:t> </m:t>
                        </m:r>
                        <m:r>
                          <m:rPr>
                            <m:nor/>
                          </m:rPr>
                          <a:rPr lang="pl-PL" dirty="0"/>
                          <m:t>with</m:t>
                        </m:r>
                        <m:r>
                          <m:rPr>
                            <m:nor/>
                          </m:rPr>
                          <a:rPr lang="pl-PL" dirty="0"/>
                          <m:t> </m:t>
                        </m:r>
                        <m:r>
                          <m:rPr>
                            <m:nor/>
                          </m:rPr>
                          <a:rPr lang="pl-PL" dirty="0"/>
                          <m:t>that</m:t>
                        </m:r>
                        <m:r>
                          <m:rPr>
                            <m:nor/>
                          </m:rPr>
                          <a:rPr lang="pl-PL" dirty="0"/>
                          <m:t> </m:t>
                        </m:r>
                        <m:r>
                          <m:rPr>
                            <m:nor/>
                          </m:rPr>
                          <a:rPr lang="pl-PL" dirty="0"/>
                          <m:t>class</m:t>
                        </m:r>
                      </m:num>
                      <m:den>
                        <m:r>
                          <m:rPr>
                            <m:nor/>
                          </m:rPr>
                          <a:rPr lang="pl-PL" dirty="0"/>
                          <m:t>total</m:t>
                        </m:r>
                        <m:r>
                          <m:rPr>
                            <m:nor/>
                          </m:rPr>
                          <a:rPr lang="pl-PL" dirty="0"/>
                          <m:t> </m:t>
                        </m:r>
                        <m:r>
                          <m:rPr>
                            <m:nor/>
                          </m:rPr>
                          <a:rPr lang="pl-PL" dirty="0"/>
                          <m:t>number</m:t>
                        </m:r>
                        <m:r>
                          <m:rPr>
                            <m:nor/>
                          </m:rPr>
                          <a:rPr lang="pl-PL" dirty="0"/>
                          <m:t> </m:t>
                        </m:r>
                        <m:r>
                          <m:rPr>
                            <m:nor/>
                          </m:rPr>
                          <a:rPr lang="pl-PL" dirty="0"/>
                          <m:t>of</m:t>
                        </m:r>
                        <m:r>
                          <m:rPr>
                            <m:nor/>
                          </m:rPr>
                          <a:rPr lang="pl-PL" dirty="0"/>
                          <m:t> </m:t>
                        </m:r>
                        <m:r>
                          <m:rPr>
                            <m:nor/>
                          </m:rPr>
                          <a:rPr lang="pl-PL" dirty="0"/>
                          <m:t>the</m:t>
                        </m:r>
                        <m:r>
                          <m:rPr>
                            <m:nor/>
                          </m:rPr>
                          <a:rPr lang="pl-PL" dirty="0"/>
                          <m:t> </m:t>
                        </m:r>
                        <m:r>
                          <m:rPr>
                            <m:nor/>
                          </m:rPr>
                          <a:rPr lang="pl-PL" dirty="0"/>
                          <m:t>documents</m:t>
                        </m:r>
                      </m:den>
                    </m:f>
                  </m:oMath>
                </a14:m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  <a:p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2C817F9D-3511-4045-8EA9-724230F6E4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83626"/>
                <a:ext cx="10515600" cy="1094038"/>
              </a:xfrm>
              <a:blipFill>
                <a:blip r:embed="rId2"/>
                <a:stretch>
                  <a:fillRect l="-5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az 3">
            <a:extLst>
              <a:ext uri="{FF2B5EF4-FFF2-40B4-BE49-F238E27FC236}">
                <a16:creationId xmlns:a16="http://schemas.microsoft.com/office/drawing/2014/main" id="{0E6B7B34-BFA9-47A3-8CCA-F76C62245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226" y="2803077"/>
            <a:ext cx="1695238" cy="101904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4118C384-0CAE-4B37-86AA-FE579FC83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3922" y="5072394"/>
            <a:ext cx="3381846" cy="8257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pole tekstowe 6">
                <a:extLst>
                  <a:ext uri="{FF2B5EF4-FFF2-40B4-BE49-F238E27FC236}">
                    <a16:creationId xmlns:a16="http://schemas.microsoft.com/office/drawing/2014/main" id="{2EDACCE0-D800-4A2A-981E-929BB93C8129}"/>
                  </a:ext>
                </a:extLst>
              </p:cNvPr>
              <p:cNvSpPr txBox="1"/>
              <p:nvPr/>
            </p:nvSpPr>
            <p:spPr>
              <a:xfrm>
                <a:off x="838200" y="4010757"/>
                <a:ext cx="10515600" cy="962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Probability of each word per class</a:t>
                </a:r>
                <a:r>
                  <a:rPr lang="pl-PL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sz="2400"/>
                        </m:ctrlPr>
                      </m:fPr>
                      <m:num>
                        <m:r>
                          <m:rPr>
                            <m:nor/>
                          </m:rPr>
                          <a:rPr lang="pl-PL" sz="2400" dirty="0"/>
                          <m:t>count</m:t>
                        </m:r>
                        <m:r>
                          <m:rPr>
                            <m:nor/>
                          </m:rPr>
                          <a:rPr lang="pl-PL" sz="2400" dirty="0"/>
                          <m:t> </m:t>
                        </m:r>
                        <m:r>
                          <m:rPr>
                            <m:nor/>
                          </m:rPr>
                          <a:rPr lang="pl-PL" sz="2400" dirty="0"/>
                          <m:t>of</m:t>
                        </m:r>
                        <m:r>
                          <m:rPr>
                            <m:nor/>
                          </m:rPr>
                          <a:rPr lang="pl-PL" sz="2400" dirty="0"/>
                          <m:t> </m:t>
                        </m:r>
                        <m:r>
                          <m:rPr>
                            <m:nor/>
                          </m:rPr>
                          <a:rPr lang="pl-PL" sz="2400" dirty="0"/>
                          <m:t>the</m:t>
                        </m:r>
                        <m:r>
                          <m:rPr>
                            <m:nor/>
                          </m:rPr>
                          <a:rPr lang="pl-PL" sz="2400" dirty="0"/>
                          <m:t> </m:t>
                        </m:r>
                        <m:r>
                          <m:rPr>
                            <m:nor/>
                          </m:rPr>
                          <a:rPr lang="pl-PL" sz="2400" dirty="0"/>
                          <m:t>word</m:t>
                        </m:r>
                        <m:r>
                          <m:rPr>
                            <m:nor/>
                          </m:rPr>
                          <a:rPr lang="pl-PL" sz="2400" dirty="0"/>
                          <m:t> </m:t>
                        </m:r>
                        <m:r>
                          <m:rPr>
                            <m:nor/>
                          </m:rPr>
                          <a:rPr lang="pl-PL" sz="2400" dirty="0"/>
                          <m:t>in</m:t>
                        </m:r>
                        <m:r>
                          <m:rPr>
                            <m:nor/>
                          </m:rPr>
                          <a:rPr lang="pl-PL" sz="2400" dirty="0"/>
                          <m:t> </m:t>
                        </m:r>
                        <m:r>
                          <m:rPr>
                            <m:nor/>
                          </m:rPr>
                          <a:rPr lang="pl-PL" sz="2400" dirty="0"/>
                          <m:t>the</m:t>
                        </m:r>
                        <m:r>
                          <m:rPr>
                            <m:nor/>
                          </m:rPr>
                          <a:rPr lang="pl-PL" sz="2400" dirty="0"/>
                          <m:t> </m:t>
                        </m:r>
                        <m:r>
                          <m:rPr>
                            <m:nor/>
                          </m:rPr>
                          <a:rPr lang="pl-PL" sz="2400" dirty="0"/>
                          <m:t>class</m:t>
                        </m:r>
                      </m:num>
                      <m:den>
                        <m:r>
                          <m:rPr>
                            <m:nor/>
                          </m:rPr>
                          <a:rPr lang="pl-PL" sz="2400" dirty="0"/>
                          <m:t>total</m:t>
                        </m:r>
                        <m:r>
                          <m:rPr>
                            <m:nor/>
                          </m:rPr>
                          <a:rPr lang="pl-PL" sz="2400" dirty="0"/>
                          <m:t> </m:t>
                        </m:r>
                        <m:r>
                          <m:rPr>
                            <m:nor/>
                          </m:rPr>
                          <a:rPr lang="pl-PL" sz="2400" dirty="0"/>
                          <m:t>numer</m:t>
                        </m:r>
                        <m:r>
                          <m:rPr>
                            <m:nor/>
                          </m:rPr>
                          <a:rPr lang="pl-PL" sz="2400" dirty="0"/>
                          <m:t> </m:t>
                        </m:r>
                        <m:r>
                          <m:rPr>
                            <m:nor/>
                          </m:rPr>
                          <a:rPr lang="pl-PL" sz="2400" dirty="0"/>
                          <m:t>of</m:t>
                        </m:r>
                        <m:r>
                          <m:rPr>
                            <m:nor/>
                          </m:rPr>
                          <a:rPr lang="pl-PL" sz="2400" dirty="0"/>
                          <m:t> </m:t>
                        </m:r>
                        <m:r>
                          <m:rPr>
                            <m:nor/>
                          </m:rPr>
                          <a:rPr lang="pl-PL" sz="2400" dirty="0"/>
                          <m:t>words</m:t>
                        </m:r>
                        <m:r>
                          <m:rPr>
                            <m:nor/>
                          </m:rPr>
                          <a:rPr lang="pl-PL" sz="2400" dirty="0"/>
                          <m:t> </m:t>
                        </m:r>
                        <m:r>
                          <m:rPr>
                            <m:nor/>
                          </m:rPr>
                          <a:rPr lang="pl-PL" sz="2400" dirty="0"/>
                          <m:t>in</m:t>
                        </m:r>
                        <m:r>
                          <m:rPr>
                            <m:nor/>
                          </m:rPr>
                          <a:rPr lang="pl-PL" sz="2400" dirty="0"/>
                          <m:t> </m:t>
                        </m:r>
                        <m:r>
                          <m:rPr>
                            <m:nor/>
                          </m:rPr>
                          <a:rPr lang="pl-PL" sz="2400" dirty="0"/>
                          <m:t>the</m:t>
                        </m:r>
                        <m:r>
                          <m:rPr>
                            <m:nor/>
                          </m:rPr>
                          <a:rPr lang="pl-PL" sz="2400" dirty="0"/>
                          <m:t> </m:t>
                        </m:r>
                        <m:r>
                          <m:rPr>
                            <m:nor/>
                          </m:rPr>
                          <a:rPr lang="pl-PL" sz="2400" dirty="0"/>
                          <m:t>class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l-PL" sz="1600" dirty="0"/>
              </a:p>
            </p:txBody>
          </p:sp>
        </mc:Choice>
        <mc:Fallback>
          <p:sp>
            <p:nvSpPr>
              <p:cNvPr id="7" name="pole tekstowe 6">
                <a:extLst>
                  <a:ext uri="{FF2B5EF4-FFF2-40B4-BE49-F238E27FC236}">
                    <a16:creationId xmlns:a16="http://schemas.microsoft.com/office/drawing/2014/main" id="{2EDACCE0-D800-4A2A-981E-929BB93C8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0757"/>
                <a:ext cx="10515600" cy="962508"/>
              </a:xfrm>
              <a:prstGeom prst="rect">
                <a:avLst/>
              </a:prstGeom>
              <a:blipFill>
                <a:blip r:embed="rId5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09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FFD594-743A-46EF-A077-7643F272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SCIKIT-LEARN (SKLEARN) LIBRARY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95F5246-30F7-4F27-A0DF-0D03370E9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2841"/>
            <a:ext cx="10515600" cy="2145013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F</a:t>
            </a:r>
            <a:r>
              <a:rPr lang="en-US" dirty="0" err="1"/>
              <a:t>ree</a:t>
            </a:r>
            <a:r>
              <a:rPr lang="en-US" dirty="0"/>
              <a:t> software </a:t>
            </a:r>
            <a:r>
              <a:rPr lang="en-US" b="1" dirty="0"/>
              <a:t>machine learning</a:t>
            </a:r>
            <a:r>
              <a:rPr lang="pl-PL" b="1" dirty="0"/>
              <a:t> </a:t>
            </a:r>
            <a:r>
              <a:rPr lang="pl-PL" dirty="0"/>
              <a:t>l</a:t>
            </a:r>
            <a:r>
              <a:rPr lang="en-US" dirty="0" err="1"/>
              <a:t>ibrary</a:t>
            </a:r>
            <a:r>
              <a:rPr lang="en-US" dirty="0"/>
              <a:t> for the Python programming language. </a:t>
            </a:r>
            <a:r>
              <a:rPr lang="pl-PL" dirty="0"/>
              <a:t>It </a:t>
            </a:r>
            <a:r>
              <a:rPr lang="pl-PL" dirty="0" err="1"/>
              <a:t>features</a:t>
            </a:r>
            <a:r>
              <a:rPr lang="pl-PL" dirty="0"/>
              <a:t> </a:t>
            </a:r>
            <a:r>
              <a:rPr lang="pl-PL" dirty="0" err="1"/>
              <a:t>various</a:t>
            </a:r>
            <a:r>
              <a:rPr lang="en-US" dirty="0"/>
              <a:t> </a:t>
            </a:r>
            <a:r>
              <a:rPr lang="en-US" b="1" dirty="0"/>
              <a:t>classification</a:t>
            </a:r>
            <a:r>
              <a:rPr lang="en-US" dirty="0"/>
              <a:t>,</a:t>
            </a:r>
            <a:r>
              <a:rPr lang="pl-PL" dirty="0"/>
              <a:t> </a:t>
            </a:r>
            <a:r>
              <a:rPr lang="en-US" dirty="0"/>
              <a:t>regression</a:t>
            </a:r>
            <a:r>
              <a:rPr lang="pl-PL" dirty="0"/>
              <a:t> </a:t>
            </a:r>
            <a:r>
              <a:rPr lang="en-US" dirty="0"/>
              <a:t>and clustering</a:t>
            </a:r>
            <a:r>
              <a:rPr lang="pl-PL" dirty="0"/>
              <a:t> </a:t>
            </a:r>
            <a:r>
              <a:rPr lang="en-US" dirty="0"/>
              <a:t>algorithms including support vector machines, random forests, gradient boosting, and is designed to interoperate with the Python numerical and scientific libraries </a:t>
            </a:r>
            <a:r>
              <a:rPr lang="en-US" b="1" dirty="0"/>
              <a:t>NumPy</a:t>
            </a:r>
            <a:r>
              <a:rPr lang="en-US" dirty="0"/>
              <a:t> and SciPy</a:t>
            </a:r>
            <a:endParaRPr lang="pl-PL" dirty="0"/>
          </a:p>
        </p:txBody>
      </p:sp>
      <p:pic>
        <p:nvPicPr>
          <p:cNvPr id="4" name="Picture 4" descr="Znalezione obrazy dla zapytania sklearn vs scikit-learn">
            <a:extLst>
              <a:ext uri="{FF2B5EF4-FFF2-40B4-BE49-F238E27FC236}">
                <a16:creationId xmlns:a16="http://schemas.microsoft.com/office/drawing/2014/main" id="{C5EBD9CB-313B-45B3-96CB-51C046D3D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217" y="4193060"/>
            <a:ext cx="3722092" cy="200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77373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ielkomiejski">
  <a:themeElements>
    <a:clrScheme name="Wielkomiejski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Wielkomiejsk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ielkomiejsk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TM02900743[[fn=Organiczny]]</Template>
  <TotalTime>189</TotalTime>
  <Words>196</Words>
  <Application>Microsoft Office PowerPoint</Application>
  <PresentationFormat>Panoramiczny</PresentationFormat>
  <Paragraphs>58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Courier New</vt:lpstr>
      <vt:lpstr>Helvetica</vt:lpstr>
      <vt:lpstr>Wingdings 2</vt:lpstr>
      <vt:lpstr>HDOfficeLightV0</vt:lpstr>
      <vt:lpstr>Wielkomiejski</vt:lpstr>
      <vt:lpstr> Classification of the genre of the film based on the description of the plot </vt:lpstr>
      <vt:lpstr>DATA SET - Wikipedia Movie Plots</vt:lpstr>
      <vt:lpstr>DATA CLEANSING</vt:lpstr>
      <vt:lpstr>NUMBER OF MOVIES PER GENRE</vt:lpstr>
      <vt:lpstr>NAIVE BAYES CASSIFICATION</vt:lpstr>
      <vt:lpstr>NAIVE BAYES CASSIFICATION</vt:lpstr>
      <vt:lpstr>TYPES OF NAIVE BAYES MODELS</vt:lpstr>
      <vt:lpstr>ALGORITHM</vt:lpstr>
      <vt:lpstr>SCIKIT-LEARN (SKLEARN) LIBRARY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the genre of the film based on the description of the plot</dc:title>
  <dc:creator>Aleksandra Musiał</dc:creator>
  <cp:lastModifiedBy>Aleksandra Musiał</cp:lastModifiedBy>
  <cp:revision>43</cp:revision>
  <dcterms:created xsi:type="dcterms:W3CDTF">2019-05-23T19:38:57Z</dcterms:created>
  <dcterms:modified xsi:type="dcterms:W3CDTF">2019-05-27T21:27:27Z</dcterms:modified>
</cp:coreProperties>
</file>