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0" r:id="rId4"/>
    <p:sldMasterId id="2147483681" r:id="rId5"/>
    <p:sldMasterId id="2147483682" r:id="rId6"/>
    <p:sldMasterId id="2147483683" r:id="rId7"/>
    <p:sldMasterId id="2147483684" r:id="rId8"/>
    <p:sldMasterId id="2147483685" r:id="rId9"/>
    <p:sldMasterId id="2147483686" r:id="rId10"/>
    <p:sldMasterId id="214748368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1843087" y="927099"/>
            <a:ext cx="3881437" cy="634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1" name="Google Shape;181;p23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1" name="Google Shape;301;p36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2" name="Google Shape;302;p3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3" name="Google Shape;303;p3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7" name="Google Shape;327;p38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8" name="Google Shape;328;p3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9" name="Google Shape;329;p3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 rot="5400000">
            <a:off x="1843087" y="927099"/>
            <a:ext cx="3881437" cy="634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1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cxnSp>
          <p:nvCxnSpPr>
            <p:cNvPr id="11" name="Google Shape;11;p1"/>
            <p:cNvCxnSpPr/>
            <p:nvPr/>
          </p:nvCxnSpPr>
          <p:spPr>
            <a:xfrm flipH="1" rot="10800000">
              <a:off x="1203498072" y="1306840372"/>
              <a:ext cx="942126622" cy="838163161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651138341" y="2479859"/>
              <a:ext cx="285538075" cy="214252385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1615817854" y="2479859"/>
              <a:ext cx="531665792" cy="214500378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689433219" y="0"/>
              <a:ext cx="456191502" cy="214500371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556702462" y="1226991904"/>
              <a:ext cx="588550267" cy="918011888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643702300" y="0"/>
              <a:ext cx="501922159" cy="214500371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944855701" y="0"/>
              <a:ext cx="200768967" cy="214500371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893547987" y="0"/>
              <a:ext cx="249845748" cy="214500371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889458566" y="1531508028"/>
              <a:ext cx="256537980" cy="613495812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0"/>
              <a:ext cx="202256307" cy="1779981250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sp>
          <p:nvSpPr>
            <p:cNvPr id="34" name="Google Shape;34;p3"/>
            <p:cNvSpPr/>
            <p:nvPr/>
          </p:nvSpPr>
          <p:spPr>
            <a:xfrm>
              <a:off x="0" y="1256253272"/>
              <a:ext cx="107076940" cy="891230374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flipH="1" rot="10800000">
              <a:off x="1203497939" y="1306840366"/>
              <a:ext cx="942126519" cy="838163157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1651138395" y="2479859"/>
              <a:ext cx="285538043" cy="214252384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1615817912" y="2479859"/>
              <a:ext cx="531665734" cy="214500377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689433269" y="0"/>
              <a:ext cx="456191453" cy="214500370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556702526" y="1226991898"/>
              <a:ext cx="588550432" cy="918011884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643702354" y="0"/>
              <a:ext cx="501922104" cy="214500370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944855723" y="0"/>
              <a:ext cx="200768945" cy="214500370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893548014" y="0"/>
              <a:ext cx="249845721" cy="214500370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889458358" y="1531508021"/>
              <a:ext cx="256537952" cy="613495809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cxnSp>
          <p:nvCxnSpPr>
            <p:cNvPr id="133" name="Google Shape;133;p17"/>
            <p:cNvCxnSpPr/>
            <p:nvPr/>
          </p:nvCxnSpPr>
          <p:spPr>
            <a:xfrm flipH="1" rot="10800000">
              <a:off x="1203497939" y="1306840366"/>
              <a:ext cx="942126519" cy="838163157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1651138395" y="2479859"/>
              <a:ext cx="285538043" cy="2142523840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0" y="1256253272"/>
              <a:ext cx="107076940" cy="891230374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615817912" y="2479859"/>
              <a:ext cx="531665734" cy="214500377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689433269" y="0"/>
              <a:ext cx="456191453" cy="214500370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556702526" y="1226991898"/>
              <a:ext cx="588550432" cy="918011884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643702354" y="0"/>
              <a:ext cx="501922104" cy="214500370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944855723" y="0"/>
              <a:ext cx="200768945" cy="214500370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893548014" y="0"/>
              <a:ext cx="249845721" cy="214500370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889458358" y="1531508021"/>
              <a:ext cx="256537952" cy="613495809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1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sp>
          <p:nvSpPr>
            <p:cNvPr id="232" name="Google Shape;232;p31"/>
            <p:cNvSpPr/>
            <p:nvPr/>
          </p:nvSpPr>
          <p:spPr>
            <a:xfrm>
              <a:off x="0" y="1256253272"/>
              <a:ext cx="107076940" cy="891230374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33" name="Google Shape;233;p31"/>
            <p:cNvCxnSpPr/>
            <p:nvPr/>
          </p:nvCxnSpPr>
          <p:spPr>
            <a:xfrm flipH="1" rot="10800000">
              <a:off x="1203497939" y="1306840366"/>
              <a:ext cx="942126519" cy="838163157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31"/>
            <p:cNvCxnSpPr/>
            <p:nvPr/>
          </p:nvCxnSpPr>
          <p:spPr>
            <a:xfrm>
              <a:off x="1651138395" y="2479859"/>
              <a:ext cx="285538043" cy="214252384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5" name="Google Shape;235;p31"/>
            <p:cNvSpPr/>
            <p:nvPr/>
          </p:nvSpPr>
          <p:spPr>
            <a:xfrm>
              <a:off x="1615817912" y="2479859"/>
              <a:ext cx="531665734" cy="214500377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689433269" y="0"/>
              <a:ext cx="456191453" cy="214500370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1556702526" y="1226991898"/>
              <a:ext cx="588550432" cy="918011884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643702354" y="0"/>
              <a:ext cx="501922104" cy="214500370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944855723" y="0"/>
              <a:ext cx="200768945" cy="214500370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893548014" y="0"/>
              <a:ext cx="249845721" cy="214500370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889458358" y="1531508021"/>
              <a:ext cx="256537952" cy="613495809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2" name="Google Shape;242;p31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6748462" y="28860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3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sp>
          <p:nvSpPr>
            <p:cNvPr id="258" name="Google Shape;258;p33"/>
            <p:cNvSpPr/>
            <p:nvPr/>
          </p:nvSpPr>
          <p:spPr>
            <a:xfrm>
              <a:off x="0" y="1256253272"/>
              <a:ext cx="107076940" cy="891230374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59" name="Google Shape;259;p33"/>
            <p:cNvCxnSpPr/>
            <p:nvPr/>
          </p:nvCxnSpPr>
          <p:spPr>
            <a:xfrm flipH="1" rot="10800000">
              <a:off x="1203497939" y="1306840366"/>
              <a:ext cx="942126519" cy="838163157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33"/>
            <p:cNvCxnSpPr/>
            <p:nvPr/>
          </p:nvCxnSpPr>
          <p:spPr>
            <a:xfrm>
              <a:off x="1651138395" y="2479859"/>
              <a:ext cx="285538043" cy="214252384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1" name="Google Shape;261;p33"/>
            <p:cNvSpPr/>
            <p:nvPr/>
          </p:nvSpPr>
          <p:spPr>
            <a:xfrm>
              <a:off x="1615817912" y="2479859"/>
              <a:ext cx="531665734" cy="214500377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1689433269" y="0"/>
              <a:ext cx="456191453" cy="214500370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1556702526" y="1226991898"/>
              <a:ext cx="588550432" cy="918011884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1643702354" y="0"/>
              <a:ext cx="501922104" cy="214500370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1944855723" y="0"/>
              <a:ext cx="200768945" cy="214500370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893548014" y="0"/>
              <a:ext cx="249845721" cy="214500370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889458358" y="1531508021"/>
              <a:ext cx="256537952" cy="613495809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68" name="Google Shape;268;p33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6748462" y="28860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3" name="Google Shape;273;p3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5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cxnSp>
          <p:nvCxnSpPr>
            <p:cNvPr id="284" name="Google Shape;284;p35"/>
            <p:cNvCxnSpPr/>
            <p:nvPr/>
          </p:nvCxnSpPr>
          <p:spPr>
            <a:xfrm flipH="1" rot="10800000">
              <a:off x="1203498072" y="1306840372"/>
              <a:ext cx="942126622" cy="838163161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35"/>
            <p:cNvCxnSpPr/>
            <p:nvPr/>
          </p:nvCxnSpPr>
          <p:spPr>
            <a:xfrm>
              <a:off x="1651138341" y="2479859"/>
              <a:ext cx="285538075" cy="2142523850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6" name="Google Shape;286;p35"/>
            <p:cNvSpPr/>
            <p:nvPr/>
          </p:nvSpPr>
          <p:spPr>
            <a:xfrm>
              <a:off x="1615817854" y="2479859"/>
              <a:ext cx="531665792" cy="214500378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1689433219" y="0"/>
              <a:ext cx="456191502" cy="214500371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556702462" y="1226991904"/>
              <a:ext cx="588550267" cy="918011888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1643702300" y="0"/>
              <a:ext cx="501922159" cy="214500371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944855701" y="0"/>
              <a:ext cx="200768967" cy="214500371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893547987" y="0"/>
              <a:ext cx="249845748" cy="214500371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889458566" y="1531508028"/>
              <a:ext cx="256537980" cy="613495812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0" y="0"/>
              <a:ext cx="202256307" cy="1779981250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6C911D">
                <a:alpha val="8470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94" name="Google Shape;294;p3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7" name="Google Shape;297;p3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7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cxnSp>
          <p:nvCxnSpPr>
            <p:cNvPr id="307" name="Google Shape;307;p37"/>
            <p:cNvCxnSpPr/>
            <p:nvPr/>
          </p:nvCxnSpPr>
          <p:spPr>
            <a:xfrm flipH="1" rot="10800000">
              <a:off x="1203497939" y="1306840366"/>
              <a:ext cx="942126519" cy="838163157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37"/>
            <p:cNvCxnSpPr/>
            <p:nvPr/>
          </p:nvCxnSpPr>
          <p:spPr>
            <a:xfrm>
              <a:off x="1651138395" y="2479859"/>
              <a:ext cx="285538043" cy="2142523840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9" name="Google Shape;309;p37"/>
            <p:cNvSpPr/>
            <p:nvPr/>
          </p:nvSpPr>
          <p:spPr>
            <a:xfrm>
              <a:off x="0" y="1256253272"/>
              <a:ext cx="107076940" cy="891230374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615817912" y="2479859"/>
              <a:ext cx="531665734" cy="214500377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1689433269" y="0"/>
              <a:ext cx="456191453" cy="214500370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556702526" y="1226991898"/>
              <a:ext cx="588550432" cy="918011884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1643702354" y="0"/>
              <a:ext cx="501922104" cy="214500370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1944855723" y="0"/>
              <a:ext cx="200768945" cy="214500370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1893548014" y="0"/>
              <a:ext cx="249845721" cy="214500370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1889458358" y="1531508021"/>
              <a:ext cx="256537952" cy="613495809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7" name="Google Shape;317;p37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6748462" y="28860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319" name="Google Shape;319;p3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1" name="Google Shape;321;p3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2" name="Google Shape;322;p3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9"/>
          <p:cNvGrpSpPr/>
          <p:nvPr/>
        </p:nvGrpSpPr>
        <p:grpSpPr>
          <a:xfrm>
            <a:off x="-7937" y="-7937"/>
            <a:ext cx="9169400" cy="6873875"/>
            <a:chOff x="0" y="0"/>
            <a:chExt cx="2147483647" cy="2147483647"/>
          </a:xfrm>
        </p:grpSpPr>
        <p:cxnSp>
          <p:nvCxnSpPr>
            <p:cNvPr id="333" name="Google Shape;333;p39"/>
            <p:cNvCxnSpPr/>
            <p:nvPr/>
          </p:nvCxnSpPr>
          <p:spPr>
            <a:xfrm flipH="1" rot="10800000">
              <a:off x="1203497939" y="1306840366"/>
              <a:ext cx="942126519" cy="838163157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9"/>
            <p:cNvCxnSpPr/>
            <p:nvPr/>
          </p:nvCxnSpPr>
          <p:spPr>
            <a:xfrm>
              <a:off x="1651138395" y="2479859"/>
              <a:ext cx="285538043" cy="2142523840"/>
            </a:xfrm>
            <a:prstGeom prst="straightConnector1">
              <a:avLst/>
            </a:prstGeom>
            <a:noFill/>
            <a:ln cap="rnd" cmpd="sng" w="9525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5" name="Google Shape;335;p39"/>
            <p:cNvSpPr/>
            <p:nvPr/>
          </p:nvSpPr>
          <p:spPr>
            <a:xfrm>
              <a:off x="0" y="1256253272"/>
              <a:ext cx="107076940" cy="891230374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1615817912" y="2479859"/>
              <a:ext cx="531665734" cy="2145003777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1689433269" y="0"/>
              <a:ext cx="456191453" cy="2145003703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1556702526" y="1226991898"/>
              <a:ext cx="588550432" cy="918011884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1643702354" y="0"/>
              <a:ext cx="501922104" cy="2145003703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1944855723" y="0"/>
              <a:ext cx="200768945" cy="2145003703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893548014" y="0"/>
              <a:ext cx="249845721" cy="2145003703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889458358" y="1531508021"/>
              <a:ext cx="256537952" cy="613495809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43" name="Google Shape;343;p39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6748462" y="28860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ctrTitle"/>
          </p:nvPr>
        </p:nvSpPr>
        <p:spPr>
          <a:xfrm>
            <a:off x="1130300" y="2405062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Languages</a:t>
            </a:r>
            <a:endParaRPr/>
          </a:p>
        </p:txBody>
      </p:sp>
      <p:sp>
        <p:nvSpPr>
          <p:cNvPr id="362" name="Google Shape;362;p41"/>
          <p:cNvSpPr txBox="1"/>
          <p:nvPr>
            <p:ph idx="1" type="subTitle"/>
          </p:nvPr>
        </p:nvSpPr>
        <p:spPr>
          <a:xfrm>
            <a:off x="1130300" y="4051300"/>
            <a:ext cx="582771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While loop control structure</a:t>
            </a:r>
            <a:endParaRPr/>
          </a:p>
        </p:txBody>
      </p:sp>
      <p:pic>
        <p:nvPicPr>
          <p:cNvPr descr="C:\WINDOWS\Desktop\Sally\Brookshear\05\Fig.5.08a.gif" id="417" name="Google Shape;417;p50"/>
          <p:cNvPicPr preferRelativeResize="0"/>
          <p:nvPr/>
        </p:nvPicPr>
        <p:blipFill rotWithShape="1">
          <a:blip r:embed="rId3">
            <a:alphaModFix/>
          </a:blip>
          <a:srcRect b="0" l="0" r="0" t="49333"/>
          <a:stretch/>
        </p:blipFill>
        <p:spPr>
          <a:xfrm>
            <a:off x="1096962" y="2098675"/>
            <a:ext cx="5373687" cy="2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For-loop control structure</a:t>
            </a:r>
            <a:endParaRPr/>
          </a:p>
        </p:txBody>
      </p:sp>
      <p:pic>
        <p:nvPicPr>
          <p:cNvPr descr="C:\WINDOWS\Desktop\Sally\Brookshear\05\Fig.5.09a.gif" id="423" name="Google Shape;42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0" y="1484312"/>
            <a:ext cx="5688012" cy="4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If conditional control structure</a:t>
            </a:r>
            <a:endParaRPr/>
          </a:p>
        </p:txBody>
      </p:sp>
      <p:pic>
        <p:nvPicPr>
          <p:cNvPr descr="C:\WINDOWS\Desktop\Sally\Brookshear\05\Fig.5.08a.gif" id="429" name="Google Shape;429;p52"/>
          <p:cNvPicPr preferRelativeResize="0"/>
          <p:nvPr/>
        </p:nvPicPr>
        <p:blipFill rotWithShape="1">
          <a:blip r:embed="rId3">
            <a:alphaModFix/>
          </a:blip>
          <a:srcRect b="50665" l="0" r="0" t="0"/>
          <a:stretch/>
        </p:blipFill>
        <p:spPr>
          <a:xfrm>
            <a:off x="1096962" y="2205037"/>
            <a:ext cx="5373687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Case conditional control structure</a:t>
            </a:r>
            <a:endParaRPr/>
          </a:p>
        </p:txBody>
      </p:sp>
      <p:pic>
        <p:nvPicPr>
          <p:cNvPr descr="C:\WINDOWS\Desktop\Sally\Brookshear\05\Fig.5.08b.gif" id="435" name="Google Shape;435;p53"/>
          <p:cNvPicPr preferRelativeResize="0"/>
          <p:nvPr/>
        </p:nvPicPr>
        <p:blipFill rotWithShape="1">
          <a:blip r:embed="rId3">
            <a:alphaModFix/>
          </a:blip>
          <a:srcRect b="0" l="0" r="44953" t="0"/>
          <a:stretch/>
        </p:blipFill>
        <p:spPr>
          <a:xfrm>
            <a:off x="1497012" y="2205037"/>
            <a:ext cx="4572000" cy="3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Compiler</a:t>
            </a:r>
            <a:endParaRPr/>
          </a:p>
        </p:txBody>
      </p:sp>
      <p:pic>
        <p:nvPicPr>
          <p:cNvPr descr="Image result for Compiler" id="441" name="Google Shape;441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624137"/>
            <a:ext cx="5797550" cy="230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Stages Of Compiler</a:t>
            </a:r>
            <a:endParaRPr/>
          </a:p>
        </p:txBody>
      </p:sp>
      <p:sp>
        <p:nvSpPr>
          <p:cNvPr descr="Image result for Compiler" id="447" name="Google Shape;447;p55"/>
          <p:cNvSpPr txBox="1"/>
          <p:nvPr/>
        </p:nvSpPr>
        <p:spPr>
          <a:xfrm>
            <a:off x="4419600" y="3276600"/>
            <a:ext cx="1376362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Image result for Compiler" id="448" name="Google Shape;448;p55"/>
          <p:cNvSpPr txBox="1"/>
          <p:nvPr/>
        </p:nvSpPr>
        <p:spPr>
          <a:xfrm>
            <a:off x="1692275" y="3276600"/>
            <a:ext cx="3032125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9" name="Google Shape;44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2420937"/>
            <a:ext cx="7199312" cy="172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A Program Work?</a:t>
            </a:r>
            <a:endParaRPr/>
          </a:p>
        </p:txBody>
      </p:sp>
      <p:sp>
        <p:nvSpPr>
          <p:cNvPr descr="Image result for Compiler" id="455" name="Google Shape;455;p56"/>
          <p:cNvSpPr txBox="1"/>
          <p:nvPr/>
        </p:nvSpPr>
        <p:spPr>
          <a:xfrm>
            <a:off x="4419600" y="3276600"/>
            <a:ext cx="1376362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Compiler" id="456" name="Google Shape;4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903412"/>
            <a:ext cx="53784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609600" y="609600"/>
            <a:ext cx="634841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For Viewing The Presentation</a:t>
            </a:r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5148262" y="5368925"/>
            <a:ext cx="3386137" cy="147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Sources : Various Sites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Like</a:t>
            </a:r>
            <a:endParaRPr/>
          </a:p>
          <a:p>
            <a:pPr indent="-7112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*.edu</a:t>
            </a:r>
            <a:endParaRPr/>
          </a:p>
          <a:p>
            <a:pPr indent="-7112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</a:t>
            </a:r>
            <a:endParaRPr/>
          </a:p>
          <a:p>
            <a:pPr indent="-7112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Wikipedia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“Programming”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source code and turning it into a sequence of machine language instructions that the computer can execute. </a:t>
            </a:r>
            <a:endParaRPr/>
          </a:p>
        </p:txBody>
      </p:sp>
      <p:pic>
        <p:nvPicPr>
          <p:cNvPr descr="C:\WINDOWS\Desktop\Sally\Brookshear\05\Fig.5.16.gif"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429000"/>
            <a:ext cx="6348412" cy="100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type="title"/>
          </p:nvPr>
        </p:nvSpPr>
        <p:spPr>
          <a:xfrm>
            <a:off x="457200" y="7620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“Generations” of Programming</a:t>
            </a:r>
            <a:b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				Languages</a:t>
            </a:r>
            <a:endParaRPr/>
          </a:p>
        </p:txBody>
      </p:sp>
      <p:pic>
        <p:nvPicPr>
          <p:cNvPr descr="C:\WINDOWS\Desktop\Sally\Brookshear\05\fig.5.01.gif" id="375" name="Google Shape;3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303462"/>
            <a:ext cx="7129462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7620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“Generations” of Programming </a:t>
            </a:r>
            <a:b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  <a:endParaRPr/>
          </a:p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457200" y="1981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Generation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language (Binary)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Second Generation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Assembly language (CISC and RISC)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Third Generation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“High-level” languages such as Pascal, C, COBOL, Fortran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Fourth Generation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Scripting languages such as SQL, Applescript, VBScript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Fifth Generation?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language? Automatic code generation? Object-oriented languages?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Four types of programming languages</a:t>
            </a:r>
            <a:endParaRPr/>
          </a:p>
        </p:txBody>
      </p:sp>
      <p:sp>
        <p:nvSpPr>
          <p:cNvPr id="387" name="Google Shape;387;p4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Lisp, ML, Scheme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Good for evaluating expressions.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Declarative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Prolog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Good for making logical inferences.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Imperative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C, Pascal, Fortran, COBOL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Good at performing calculations, implementing algorithms.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Object-oriented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C++, Java, C#, Visual Basic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Much like imperative languages, but have support for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“communication” among objects.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History of Programming Languages</a:t>
            </a:r>
            <a:endParaRPr/>
          </a:p>
        </p:txBody>
      </p:sp>
      <p:pic>
        <p:nvPicPr>
          <p:cNvPr descr="C:\WINDOWS\Desktop\Sally\Brookshear\05\fig.5.02.gif" id="393" name="Google Shape;3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2592387"/>
            <a:ext cx="6951662" cy="233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Integrated Development Environments</a:t>
            </a:r>
            <a:endParaRPr/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Source-code editor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Source-code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debugger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Dev C++ IDE</a:t>
            </a:r>
            <a:endParaRPr/>
          </a:p>
        </p:txBody>
      </p:sp>
      <p:pic>
        <p:nvPicPr>
          <p:cNvPr descr="Image result for dev c++ ide" id="405" name="Google Shape;40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1341437"/>
            <a:ext cx="6632575" cy="4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“Variables”</a:t>
            </a:r>
            <a:endParaRPr/>
          </a:p>
        </p:txBody>
      </p:sp>
      <p:pic>
        <p:nvPicPr>
          <p:cNvPr descr="C:\WINDOWS\Desktop\Sally\Brookshear\05\FIg.5.05.gif" id="411" name="Google Shape;4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412875"/>
            <a:ext cx="48895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