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E98B5BB-E079-4FA3-A39F-50082576794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CEF70F1-5EAA-4CA1-862F-3F89A6374CC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B57BC3-21E4-4820-80C3-8EA7228E837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320" y="1508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4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51195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6320" y="1508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946120" y="0"/>
            <a:ext cx="3197160" cy="544320"/>
          </a:xfrm>
          <a:prstGeom prst="rect">
            <a:avLst/>
          </a:prstGeom>
          <a:solidFill>
            <a:srgbClr val="661023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0" name="Shape 24" descr=""/>
          <p:cNvPicPr/>
          <p:nvPr/>
        </p:nvPicPr>
        <p:blipFill>
          <a:blip r:embed="rId2"/>
          <a:stretch/>
        </p:blipFill>
        <p:spPr>
          <a:xfrm>
            <a:off x="7401600" y="172080"/>
            <a:ext cx="1483920" cy="18720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0" y="5016600"/>
            <a:ext cx="9143280" cy="126360"/>
          </a:xfrm>
          <a:prstGeom prst="rect">
            <a:avLst/>
          </a:prstGeom>
          <a:solidFill>
            <a:srgbClr val="6610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0" y="4952880"/>
            <a:ext cx="9143280" cy="62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6320" y="1508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60480" y="-23760"/>
            <a:ext cx="5482800" cy="355572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45" descr=""/>
          <p:cNvPicPr/>
          <p:nvPr/>
        </p:nvPicPr>
        <p:blipFill>
          <a:blip r:embed="rId1"/>
          <a:stretch/>
        </p:blipFill>
        <p:spPr>
          <a:xfrm>
            <a:off x="6845400" y="205200"/>
            <a:ext cx="2111040" cy="42156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981960" y="2163960"/>
            <a:ext cx="419868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Pritish Yuvraj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Brennan Waters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981960" y="1107360"/>
            <a:ext cx="491400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Food Monitoring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970880" y="3037680"/>
            <a:ext cx="39247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r>
              <a:rPr b="0" lang="en-US" sz="12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January,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43160" y="326880"/>
            <a:ext cx="73162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Possible Monitoring Solutions: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6" name="Table 3"/>
          <p:cNvGraphicFramePr/>
          <p:nvPr/>
        </p:nvGraphicFramePr>
        <p:xfrm>
          <a:off x="329760" y="1303920"/>
          <a:ext cx="8042040" cy="3287880"/>
        </p:xfrm>
        <a:graphic>
          <a:graphicData uri="http://schemas.openxmlformats.org/drawingml/2006/table">
            <a:tbl>
              <a:tblPr/>
              <a:tblGrid>
                <a:gridCol w="2010600"/>
                <a:gridCol w="2010600"/>
                <a:gridCol w="2010600"/>
                <a:gridCol w="2010600"/>
              </a:tblGrid>
              <a:tr h="4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Category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Speech Based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(Out of 5)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Text Based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(Out of 5)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Image Based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(Out of 5)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0000"/>
                    </a:solidFill>
                  </a:tcPr>
                </a:tc>
              </a:tr>
              <a:tr h="93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Attention (How frequently they recorded their food conversations)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3.89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3.13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2.75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</a:tr>
              <a:tr h="4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Interaction (Ease – of – use)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4.25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3.13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2.25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</a:tr>
              <a:tr h="4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Privacy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3.56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3.75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2.38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</a:tr>
              <a:tr h="4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Impact (Overall Acceptance)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2.44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</a:tr>
              <a:tr h="4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Rating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3.25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N/A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N/A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</a:tr>
            </a:tbl>
          </a:graphicData>
        </a:graphic>
      </p:graphicFrame>
    </p:spTree>
  </p:cSld>
  <p:transition spd="med">
    <p:fade thruBlk="true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43160" y="329400"/>
            <a:ext cx="73162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Differences in 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86640" y="130428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100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Speech2Health is also attempting to create a food monitoring system using speech processing and NLP techniques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However, the system is specifically envisioned to be used actively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users press record and talk about what food they ate as well as when they ate it (e.g. breakfast, lunch, or dinner).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research so far has been into passive systems, that automatically listen to mealtime conversations (without intervention on the part of the listener).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43160" y="326880"/>
            <a:ext cx="73162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100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Speech2Health: A Mobile Framework for Monitoring Dietary Composition from Spoken Data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”. Niloofar Hezarjaribi, Sepideh Mazrouee, Hassan Ghasemzadeh. IEEE JOURNAL OF BIOMEDICAL AND HEALTH INFORMATICS, 2017.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S2NI: A Mobile Platform for Nutrition Monitoring from Spoken Data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”. Niloofar Hezarjaribi, Cody A. Reynold, Drew T. Miller, Naomi Chaytor, Hassan Ghasemzadeh. IEEE Engineering in Medicine and Biology Society.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774120" y="468828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8770044-25FE-44DC-A7B7-48D718F6D6F3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Shape 82" descr=""/>
          <p:cNvPicPr/>
          <p:nvPr/>
        </p:nvPicPr>
        <p:blipFill>
          <a:blip r:embed="rId1"/>
          <a:stretch/>
        </p:blipFill>
        <p:spPr>
          <a:xfrm>
            <a:off x="3385440" y="2282040"/>
            <a:ext cx="2111040" cy="42156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3160" y="326880"/>
            <a:ext cx="73162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 Tags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Automated precision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43160" y="326880"/>
            <a:ext cx="73162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Papers: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100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Speech2Health: A Mobile Framework for Monitoring Dietary Composition from Spoken Data”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3120" indent="-191520">
              <a:lnSpc>
                <a:spcPct val="100000"/>
              </a:lnSpc>
              <a:buClr>
                <a:srgbClr val="a4a4a4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Author: Niloofar Hezarjaribi, Sepideh Mazrouee, Hassan Ghasemzadeh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S2NI: A Mobile Platform for Nutrition Monitoring from Spoken Data”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3120" indent="-191520">
              <a:lnSpc>
                <a:spcPct val="100000"/>
              </a:lnSpc>
              <a:buClr>
                <a:srgbClr val="a4a4a4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Author: Niloofar Hezarjaribi, Cody A. Reynold, Drew T. Miller, Naomi Chaytor, Hassan Ghasemzadeh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774120" y="468828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F5F7D2B-C7E1-4E70-9682-62318590C66C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43160" y="326880"/>
            <a:ext cx="73162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Health Issues requiring Diet Management: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39840" indent="-3391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Chronic Diseases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91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Diabetes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91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Cardiovascular Disease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91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Obesity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774120" y="468828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A45D0A0-75DE-4E3F-820F-9AC2E3934178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08880" y="-248040"/>
            <a:ext cx="73162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6774120" y="468828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5E2667F-3C9A-4BC4-94DA-F5BDDAC34CF8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7" descr=""/>
          <p:cNvPicPr/>
          <p:nvPr/>
        </p:nvPicPr>
        <p:blipFill>
          <a:blip r:embed="rId1"/>
          <a:stretch/>
        </p:blipFill>
        <p:spPr>
          <a:xfrm>
            <a:off x="982800" y="498240"/>
            <a:ext cx="4775400" cy="438912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86640" y="-256320"/>
            <a:ext cx="73162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Pattern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6774120" y="468828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16E6825-B002-40BB-9445-A594DE2E3F98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5" descr=""/>
          <p:cNvPicPr/>
          <p:nvPr/>
        </p:nvPicPr>
        <p:blipFill>
          <a:blip r:embed="rId1"/>
          <a:stretch/>
        </p:blipFill>
        <p:spPr>
          <a:xfrm>
            <a:off x="632520" y="493560"/>
            <a:ext cx="5295240" cy="434304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43160" y="326880"/>
            <a:ext cx="73162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Matching</a:t>
            </a: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100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Step -&gt; 1) Exact Matching (Eg. Apple, apple)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Step -&gt; 2) Approximate Matching (Eg. Apple, Apples)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3120" indent="-191520">
              <a:lnSpc>
                <a:spcPct val="100000"/>
              </a:lnSpc>
              <a:buClr>
                <a:srgbClr val="a4a4a4"/>
              </a:buClr>
              <a:buFont typeface="Arial"/>
              <a:buChar char="–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Threshold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Len(String1) / Len(String2)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3120" indent="-191520">
              <a:lnSpc>
                <a:spcPct val="100000"/>
              </a:lnSpc>
              <a:buClr>
                <a:srgbClr val="a4a4a4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Threshold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range(0.75,1):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61840" indent="-13752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Then,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(Levenshtein Algorithm)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 Edit Distance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Approximate Matching improves the accuracy by 7% (on an average of four different classes).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774120" y="468828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98228DB-130C-4BB4-9C9E-709A013F248C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98440" y="-218160"/>
            <a:ext cx="73162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Food Frequent Patterns: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6774120" y="468828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62421A0-402F-49B4-B734-9ADFD02A16B9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5" descr=""/>
          <p:cNvPicPr/>
          <p:nvPr/>
        </p:nvPicPr>
        <p:blipFill>
          <a:blip r:embed="rId1"/>
          <a:stretch/>
        </p:blipFill>
        <p:spPr>
          <a:xfrm>
            <a:off x="2240280" y="548280"/>
            <a:ext cx="3616920" cy="437724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86640" y="-248040"/>
            <a:ext cx="73162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6774120" y="468828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D92DD5B-B2D6-4E0D-BDF3-2149EDE33311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5" descr=""/>
          <p:cNvPicPr/>
          <p:nvPr/>
        </p:nvPicPr>
        <p:blipFill>
          <a:blip r:embed="rId1"/>
          <a:stretch/>
        </p:blipFill>
        <p:spPr>
          <a:xfrm>
            <a:off x="510120" y="609120"/>
            <a:ext cx="5486760" cy="430164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6278760" y="1018440"/>
            <a:ext cx="24778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AFN: Accuracy Food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APS: Accuracy Portion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ACC: Accuracy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2018-01-10T19:59:39Z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