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0.xml.rels" ContentType="application/vnd.openxmlformats-package.relationships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3.png" ContentType="image/png"/>
  <Override PartName="/ppt/media/image1.jpeg" ContentType="image/jpeg"/>
  <Override PartName="/ppt/media/image2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hdr"/>
          </p:nvPr>
        </p:nvSpPr>
        <p:spPr>
          <a:xfrm>
            <a:off x="1554480" y="553212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dt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sldNum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FDA7D0CB-F56A-41F6-9F59-73AF44C952EC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8B9994C-D198-4D6F-AF8D-67F72E8EE34D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B181855-38EE-44A0-A9EA-EC2252E26D2D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76320" y="15084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" name="Shape 14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19920"/>
          </a:xfrm>
          <a:prstGeom prst="rect">
            <a:avLst/>
          </a:prstGeom>
          <a:ln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76320" y="15084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443160" y="326880"/>
            <a:ext cx="7316640" cy="856800"/>
          </a:xfrm>
          <a:prstGeom prst="rect">
            <a:avLst/>
          </a:prstGeom>
        </p:spPr>
        <p:txBody>
          <a:bodyPr tIns="91440" bIns="91440" anchor="b"/>
          <a:p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CustomShape 3"/>
          <p:cNvSpPr/>
          <p:nvPr/>
        </p:nvSpPr>
        <p:spPr>
          <a:xfrm>
            <a:off x="5946120" y="0"/>
            <a:ext cx="3197520" cy="544680"/>
          </a:xfrm>
          <a:prstGeom prst="rect">
            <a:avLst/>
          </a:prstGeom>
          <a:solidFill>
            <a:srgbClr val="661023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43" name="Shape 24" descr=""/>
          <p:cNvPicPr/>
          <p:nvPr/>
        </p:nvPicPr>
        <p:blipFill>
          <a:blip r:embed="rId2"/>
          <a:stretch/>
        </p:blipFill>
        <p:spPr>
          <a:xfrm>
            <a:off x="7401600" y="172080"/>
            <a:ext cx="1484280" cy="187560"/>
          </a:xfrm>
          <a:prstGeom prst="rect">
            <a:avLst/>
          </a:prstGeom>
          <a:ln>
            <a:noFill/>
          </a:ln>
        </p:spPr>
      </p:pic>
      <p:sp>
        <p:nvSpPr>
          <p:cNvPr id="44" name="CustomShape 4"/>
          <p:cNvSpPr/>
          <p:nvPr/>
        </p:nvSpPr>
        <p:spPr>
          <a:xfrm>
            <a:off x="0" y="5016600"/>
            <a:ext cx="9143640" cy="126720"/>
          </a:xfrm>
          <a:prstGeom prst="rect">
            <a:avLst/>
          </a:prstGeom>
          <a:solidFill>
            <a:srgbClr val="66102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5"/>
          <p:cNvSpPr/>
          <p:nvPr/>
        </p:nvSpPr>
        <p:spPr>
          <a:xfrm>
            <a:off x="0" y="4952880"/>
            <a:ext cx="9143640" cy="63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386640" y="1303920"/>
            <a:ext cx="7985520" cy="328788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sldNum"/>
          </p:nvPr>
        </p:nvSpPr>
        <p:spPr>
          <a:xfrm>
            <a:off x="6774120" y="4688280"/>
            <a:ext cx="2133360" cy="27432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9DE802F-FFFA-49D2-9378-3DEB64086374}" type="slidenum">
              <a:rPr b="0" lang="en-US" sz="1200" spc="-1" strike="noStrike">
                <a:solidFill>
                  <a:srgbClr val="888888"/>
                </a:solidFill>
                <a:latin typeface="Arial"/>
                <a:ea typeface="Arial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76320" y="15084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PlaceHolder 2"/>
          <p:cNvSpPr>
            <a:spLocks noGrp="1"/>
          </p:cNvSpPr>
          <p:nvPr>
            <p:ph type="sldNum"/>
          </p:nvPr>
        </p:nvSpPr>
        <p:spPr>
          <a:xfrm>
            <a:off x="6774120" y="4688280"/>
            <a:ext cx="2133360" cy="27432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A210C0E-04A1-4884-AF5B-E603AB309FAD}" type="slidenum">
              <a:rPr b="0" lang="en-US" sz="1200" spc="-1" strike="noStrike">
                <a:solidFill>
                  <a:srgbClr val="888888"/>
                </a:solidFill>
                <a:latin typeface="Arial"/>
                <a:ea typeface="Arial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3660480" y="-23760"/>
            <a:ext cx="5483160" cy="3556080"/>
          </a:xfrm>
          <a:prstGeom prst="rect">
            <a:avLst/>
          </a:prstGeom>
          <a:solidFill>
            <a:srgbClr val="5c0d1c">
              <a:alpha val="8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0" name="Shape 45" descr=""/>
          <p:cNvPicPr/>
          <p:nvPr/>
        </p:nvPicPr>
        <p:blipFill>
          <a:blip r:embed="rId1"/>
          <a:stretch/>
        </p:blipFill>
        <p:spPr>
          <a:xfrm>
            <a:off x="6845400" y="205200"/>
            <a:ext cx="2111400" cy="421920"/>
          </a:xfrm>
          <a:prstGeom prst="rect">
            <a:avLst/>
          </a:prstGeom>
          <a:ln>
            <a:noFill/>
          </a:ln>
        </p:spPr>
      </p:pic>
      <p:sp>
        <p:nvSpPr>
          <p:cNvPr id="131" name="CustomShape 2"/>
          <p:cNvSpPr/>
          <p:nvPr/>
        </p:nvSpPr>
        <p:spPr>
          <a:xfrm>
            <a:off x="3981960" y="2163960"/>
            <a:ext cx="4199040" cy="66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Pritish Yuvraj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Brennan Waters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3981960" y="1107360"/>
            <a:ext cx="4914360" cy="43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Food Monitoring</a:t>
            </a: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4970880" y="3037680"/>
            <a:ext cx="39250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Arial"/>
              </a:rPr>
              <a:t>4</a:t>
            </a:r>
            <a:r>
              <a:rPr b="0" lang="en-US" sz="1200" spc="-1" strike="noStrike" baseline="30000">
                <a:solidFill>
                  <a:srgbClr val="ffffff"/>
                </a:solidFill>
                <a:latin typeface="Arial"/>
                <a:ea typeface="Arial"/>
              </a:rPr>
              <a:t>th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Arial"/>
              </a:rPr>
              <a:t> January, 2018</a:t>
            </a:r>
            <a:endParaRPr b="0" lang="en-US" sz="1200" spc="-1" strike="noStrike">
              <a:latin typeface="Arial"/>
            </a:endParaRPr>
          </a:p>
        </p:txBody>
      </p:sp>
    </p:spTree>
  </p:cSld>
  <p:transition spd="med">
    <p:fade thruBlk="true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443160" y="326880"/>
            <a:ext cx="7316640" cy="857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861119"/>
                </a:solidFill>
                <a:latin typeface="Arial"/>
                <a:ea typeface="Arial"/>
              </a:rPr>
              <a:t>Possible Monitoring Solutions: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386640" y="1303920"/>
            <a:ext cx="7985520" cy="328788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64" name="Table 3"/>
          <p:cNvGraphicFramePr/>
          <p:nvPr/>
        </p:nvGraphicFramePr>
        <p:xfrm>
          <a:off x="329760" y="1303920"/>
          <a:ext cx="8042400" cy="3287880"/>
        </p:xfrm>
        <a:graphic>
          <a:graphicData uri="http://schemas.openxmlformats.org/drawingml/2006/table">
            <a:tbl>
              <a:tblPr/>
              <a:tblGrid>
                <a:gridCol w="2010600"/>
                <a:gridCol w="2010600"/>
                <a:gridCol w="2010600"/>
                <a:gridCol w="2010600"/>
              </a:tblGrid>
              <a:tr h="4716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Category 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9000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Speech Based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(Out of 5) 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9000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Text Based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(Out of 5) 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9000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Image Based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(Out of 5) 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90000"/>
                    </a:solidFill>
                  </a:tcPr>
                </a:tc>
              </a:tr>
              <a:tr h="9302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Attention (How frequently they recorded their food conversations)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d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3.89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d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3.13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d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2.75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dcccc"/>
                    </a:solidFill>
                  </a:tcPr>
                </a:tc>
              </a:tr>
              <a:tr h="4716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Interaction (Ease – of – use)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4.25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3.13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2.25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7e7"/>
                    </a:solidFill>
                  </a:tcPr>
                </a:tc>
              </a:tr>
              <a:tr h="4716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Privacy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d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3.56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d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3.75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d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2.38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dcccc"/>
                    </a:solidFill>
                  </a:tcPr>
                </a:tc>
              </a:tr>
              <a:tr h="4716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Impact (Overall Acceptance) 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2.44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2.00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1.56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7e7"/>
                    </a:solidFill>
                  </a:tcPr>
                </a:tc>
              </a:tr>
              <a:tr h="4716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Rating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d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3.25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d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N/A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d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N/A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dcccc"/>
                    </a:solidFill>
                  </a:tcPr>
                </a:tc>
              </a:tr>
            </a:tbl>
          </a:graphicData>
        </a:graphic>
      </p:graphicFrame>
    </p:spTree>
  </p:cSld>
  <p:transition spd="med">
    <p:fade thruBlk="true"/>
  </p:transition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443160" y="329400"/>
            <a:ext cx="7316640" cy="857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861119"/>
                </a:solidFill>
                <a:latin typeface="Arial"/>
                <a:ea typeface="Arial"/>
              </a:rPr>
              <a:t>Differences in Research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386640" y="1304280"/>
            <a:ext cx="7985520" cy="32878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228600" indent="-101160">
              <a:lnSpc>
                <a:spcPct val="100000"/>
              </a:lnSpc>
              <a:spcBef>
                <a:spcPts val="901"/>
              </a:spcBef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Speech2Health is also attempting to create a food monitoring system using speech processing and NLP techniques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101160">
              <a:lnSpc>
                <a:spcPct val="100000"/>
              </a:lnSpc>
              <a:spcBef>
                <a:spcPts val="901"/>
              </a:spcBef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However, the system is specifically envisioned to be used actively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users press record and talk about what food they ate as well as when they ate it (e.g. breakfast, lunch, or dinner).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101160">
              <a:lnSpc>
                <a:spcPct val="100000"/>
              </a:lnSpc>
              <a:spcBef>
                <a:spcPts val="901"/>
              </a:spcBef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Our research so far has been into passive systems, that automatically listen to mealtime conversations (without intervention on the part of the listener).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med">
    <p:fade thruBlk="true"/>
  </p:transition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43160" y="326880"/>
            <a:ext cx="7316640" cy="856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861119"/>
                </a:solidFill>
                <a:latin typeface="Arial"/>
                <a:ea typeface="Arial"/>
              </a:rPr>
              <a:t>References: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386640" y="1303920"/>
            <a:ext cx="7985520" cy="32878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228600" indent="-101160">
              <a:lnSpc>
                <a:spcPct val="100000"/>
              </a:lnSpc>
              <a:spcBef>
                <a:spcPts val="901"/>
              </a:spcBef>
              <a:buClr>
                <a:srgbClr val="99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“</a:t>
            </a:r>
            <a:r>
              <a:rPr b="0" i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Speech2Health: A Mobile Framework for Monitoring Dietary Composition from Spoken Data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”. Niloofar Hezarjaribi, Sepideh Mazrouee, Hassan Ghasemzadeh. IEEE JOURNAL OF BIOMEDICAL AND HEALTH INFORMATICS, 2017.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28600" indent="-101160">
              <a:lnSpc>
                <a:spcPct val="100000"/>
              </a:lnSpc>
              <a:spcBef>
                <a:spcPts val="901"/>
              </a:spcBef>
              <a:buClr>
                <a:srgbClr val="99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“</a:t>
            </a:r>
            <a:r>
              <a:rPr b="0" i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S2NI: A Mobile Platform for Nutrition Monitoring from Spoken Data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”. Niloofar Hezarjaribi, Cody A. Reynold, Drew T. Miller, Naomi Chaytor, Hassan Ghasemzadeh. IEEE Engineering in Medicine and Biology Society. 2016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TextShape 3"/>
          <p:cNvSpPr txBox="1"/>
          <p:nvPr/>
        </p:nvSpPr>
        <p:spPr>
          <a:xfrm>
            <a:off x="6774120" y="4688280"/>
            <a:ext cx="2133360" cy="2743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F4296E45-24BD-46E3-BE31-0B98C07DB8EB}" type="slidenum">
              <a:rPr b="0" lang="en-US" sz="1200" spc="-1" strike="noStrike">
                <a:solidFill>
                  <a:srgbClr val="888888"/>
                </a:solidFill>
                <a:latin typeface="Arial"/>
                <a:ea typeface="Arial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transition spd="med">
    <p:fade thruBlk="true"/>
  </p:transition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rgbClr val="5c0d1c">
              <a:alpha val="8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1" name="Shape 82" descr=""/>
          <p:cNvPicPr/>
          <p:nvPr/>
        </p:nvPicPr>
        <p:blipFill>
          <a:blip r:embed="rId1"/>
          <a:stretch/>
        </p:blipFill>
        <p:spPr>
          <a:xfrm>
            <a:off x="3385440" y="2282040"/>
            <a:ext cx="2111400" cy="421920"/>
          </a:xfrm>
          <a:prstGeom prst="rect">
            <a:avLst/>
          </a:prstGeom>
          <a:ln>
            <a:noFill/>
          </a:ln>
        </p:spPr>
      </p:pic>
    </p:spTree>
  </p:cSld>
  <p:transition spd="med">
    <p:fade thruBlk="true"/>
  </p:transition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43160" y="326880"/>
            <a:ext cx="7316640" cy="857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861119"/>
                </a:solidFill>
                <a:latin typeface="Arial"/>
                <a:ea typeface="Arial"/>
              </a:rPr>
              <a:t>Overview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386640" y="1303920"/>
            <a:ext cx="7985520" cy="32878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Paper Reviews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med">
    <p:fade thruBlk="true"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443160" y="326880"/>
            <a:ext cx="7316640" cy="856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861119"/>
                </a:solidFill>
                <a:latin typeface="Arial"/>
                <a:ea typeface="Arial"/>
              </a:rPr>
              <a:t>Papers: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386640" y="1303920"/>
            <a:ext cx="7985520" cy="32878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228600" indent="-101160">
              <a:lnSpc>
                <a:spcPct val="100000"/>
              </a:lnSpc>
              <a:spcBef>
                <a:spcPts val="901"/>
              </a:spcBef>
              <a:buClr>
                <a:srgbClr val="990000"/>
              </a:buClr>
              <a:buFont typeface="Arial"/>
              <a:buChar char="•"/>
            </a:pP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“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Speech2Health: A Mobile Framework for Monitoring Dietary Composition from Spoken Data”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573120" indent="-191880">
              <a:lnSpc>
                <a:spcPct val="100000"/>
              </a:lnSpc>
              <a:spcBef>
                <a:spcPts val="320"/>
              </a:spcBef>
              <a:buClr>
                <a:srgbClr val="a4a4a4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Author: Niloofar Hezarjaribi, Sepideh Mazrouee, Hassan Ghasemzadeh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28600" indent="-101160">
              <a:lnSpc>
                <a:spcPct val="100000"/>
              </a:lnSpc>
              <a:spcBef>
                <a:spcPts val="901"/>
              </a:spcBef>
              <a:buClr>
                <a:srgbClr val="990000"/>
              </a:buClr>
              <a:buFont typeface="Arial"/>
              <a:buChar char="•"/>
            </a:pP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“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S2NI: A Mobile Platform for Nutrition Monitoring from Spoken Data”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573120" indent="-191880">
              <a:lnSpc>
                <a:spcPct val="100000"/>
              </a:lnSpc>
              <a:spcBef>
                <a:spcPts val="320"/>
              </a:spcBef>
              <a:buClr>
                <a:srgbClr val="a4a4a4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Author: Niloofar Hezarjaribi, Cody A. Reynold, Drew T. Miller, Naomi Chaytor, Hassan Ghasemzadeh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TextShape 3"/>
          <p:cNvSpPr txBox="1"/>
          <p:nvPr/>
        </p:nvSpPr>
        <p:spPr>
          <a:xfrm>
            <a:off x="6774120" y="4688280"/>
            <a:ext cx="2133360" cy="2743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442C6EA0-069B-449D-8AF9-D3F2FB2E8E61}" type="slidenum">
              <a:rPr b="0" lang="en-US" sz="1200" spc="-1" strike="noStrike">
                <a:solidFill>
                  <a:srgbClr val="888888"/>
                </a:solidFill>
                <a:latin typeface="Arial"/>
                <a:ea typeface="Arial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transition spd="med">
    <p:fade thruBlk="true"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43160" y="326880"/>
            <a:ext cx="7316640" cy="856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861119"/>
                </a:solidFill>
                <a:latin typeface="Times New Roman"/>
                <a:ea typeface="Times New Roman"/>
              </a:rPr>
              <a:t>Health Issues requiring Diet Management: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386640" y="1303920"/>
            <a:ext cx="7985520" cy="32878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339840" indent="-339480">
              <a:lnSpc>
                <a:spcPct val="100000"/>
              </a:lnSpc>
              <a:spcBef>
                <a:spcPts val="901"/>
              </a:spcBef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Chronic Diseases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39840" indent="-339480">
              <a:lnSpc>
                <a:spcPct val="100000"/>
              </a:lnSpc>
              <a:spcBef>
                <a:spcPts val="901"/>
              </a:spcBef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Diabetes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39840" indent="-339480">
              <a:lnSpc>
                <a:spcPct val="100000"/>
              </a:lnSpc>
              <a:spcBef>
                <a:spcPts val="901"/>
              </a:spcBef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Cardiovascular Disease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39840" indent="-339480">
              <a:lnSpc>
                <a:spcPct val="100000"/>
              </a:lnSpc>
              <a:spcBef>
                <a:spcPts val="901"/>
              </a:spcBef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Obesity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6774120" y="4688280"/>
            <a:ext cx="2133360" cy="2743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77804A57-4CAA-4885-B0AF-CE57D8BA19FE}" type="slidenum">
              <a:rPr b="0" lang="en-US" sz="1200" spc="-1" strike="noStrike">
                <a:solidFill>
                  <a:srgbClr val="888888"/>
                </a:solidFill>
                <a:latin typeface="Arial"/>
                <a:ea typeface="Arial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transition spd="med">
    <p:fade thruBlk="true"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308880" y="-248040"/>
            <a:ext cx="7316640" cy="856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861119"/>
                </a:solidFill>
                <a:latin typeface="Arial"/>
                <a:ea typeface="Arial"/>
              </a:rPr>
              <a:t>Architecture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386640" y="1303920"/>
            <a:ext cx="7985520" cy="32878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TextShape 3"/>
          <p:cNvSpPr txBox="1"/>
          <p:nvPr/>
        </p:nvSpPr>
        <p:spPr>
          <a:xfrm>
            <a:off x="6774120" y="4688280"/>
            <a:ext cx="2133360" cy="2743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9DACD25C-6FDC-4A23-83F3-A4CFF00D85C8}" type="slidenum">
              <a:rPr b="0" lang="en-US" sz="1200" spc="-1" strike="noStrike">
                <a:solidFill>
                  <a:srgbClr val="888888"/>
                </a:solidFill>
                <a:latin typeface="Arial"/>
                <a:ea typeface="Arial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45" name="Picture 7" descr=""/>
          <p:cNvPicPr/>
          <p:nvPr/>
        </p:nvPicPr>
        <p:blipFill>
          <a:blip r:embed="rId1"/>
          <a:stretch/>
        </p:blipFill>
        <p:spPr>
          <a:xfrm>
            <a:off x="982800" y="498240"/>
            <a:ext cx="4775760" cy="4389480"/>
          </a:xfrm>
          <a:prstGeom prst="rect">
            <a:avLst/>
          </a:prstGeom>
          <a:ln>
            <a:noFill/>
          </a:ln>
        </p:spPr>
      </p:pic>
    </p:spTree>
  </p:cSld>
  <p:transition spd="med">
    <p:fade thruBlk="true"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386640" y="-256320"/>
            <a:ext cx="7316640" cy="856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861119"/>
                </a:solidFill>
                <a:latin typeface="Arial"/>
                <a:ea typeface="Arial"/>
              </a:rPr>
              <a:t>Pattern Mapping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386640" y="1303920"/>
            <a:ext cx="7985520" cy="32878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TextShape 3"/>
          <p:cNvSpPr txBox="1"/>
          <p:nvPr/>
        </p:nvSpPr>
        <p:spPr>
          <a:xfrm>
            <a:off x="6774120" y="4688280"/>
            <a:ext cx="2133360" cy="2743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BC31C5C5-9B30-4B86-AD43-304E2B87358A}" type="slidenum">
              <a:rPr b="0" lang="en-US" sz="1200" spc="-1" strike="noStrike">
                <a:solidFill>
                  <a:srgbClr val="888888"/>
                </a:solidFill>
                <a:latin typeface="Arial"/>
                <a:ea typeface="Arial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49" name="Picture 5" descr=""/>
          <p:cNvPicPr/>
          <p:nvPr/>
        </p:nvPicPr>
        <p:blipFill>
          <a:blip r:embed="rId1"/>
          <a:stretch/>
        </p:blipFill>
        <p:spPr>
          <a:xfrm>
            <a:off x="632520" y="493560"/>
            <a:ext cx="5295600" cy="4343400"/>
          </a:xfrm>
          <a:prstGeom prst="rect">
            <a:avLst/>
          </a:prstGeom>
          <a:ln>
            <a:noFill/>
          </a:ln>
        </p:spPr>
      </p:pic>
    </p:spTree>
  </p:cSld>
  <p:transition spd="med">
    <p:fade thruBlk="true"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443160" y="326880"/>
            <a:ext cx="7316640" cy="856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861119"/>
                </a:solidFill>
                <a:latin typeface="Arial"/>
                <a:ea typeface="Arial"/>
              </a:rPr>
              <a:t>String Matching</a:t>
            </a:r>
            <a:r>
              <a:rPr b="1" lang="en-US" sz="2800" spc="-1" strike="noStrike">
                <a:solidFill>
                  <a:srgbClr val="861119"/>
                </a:solidFill>
                <a:latin typeface="Arial"/>
                <a:ea typeface="Arial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386640" y="1303920"/>
            <a:ext cx="7985520" cy="32878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228600" indent="-101160">
              <a:lnSpc>
                <a:spcPct val="100000"/>
              </a:lnSpc>
              <a:spcBef>
                <a:spcPts val="901"/>
              </a:spcBef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Step -&gt; 1) Exact Matching (Eg. Apple, apple)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101160">
              <a:lnSpc>
                <a:spcPct val="100000"/>
              </a:lnSpc>
              <a:spcBef>
                <a:spcPts val="901"/>
              </a:spcBef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Step -&gt; 2) Approximate Matching (Eg. Apple, Apples)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573120" indent="-191880">
              <a:lnSpc>
                <a:spcPct val="100000"/>
              </a:lnSpc>
              <a:spcBef>
                <a:spcPts val="320"/>
              </a:spcBef>
              <a:buClr>
                <a:srgbClr val="a4a4a4"/>
              </a:buClr>
              <a:buFont typeface="Arial"/>
              <a:buChar char="–"/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Threshold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 = Len(String1) / Len(String2)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573120" indent="-191880">
              <a:lnSpc>
                <a:spcPct val="100000"/>
              </a:lnSpc>
              <a:spcBef>
                <a:spcPts val="320"/>
              </a:spcBef>
              <a:buClr>
                <a:srgbClr val="a4a4a4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If 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Threshold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 in range(0.75,1):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861840" indent="-137880">
              <a:lnSpc>
                <a:spcPct val="100000"/>
              </a:lnSpc>
              <a:spcBef>
                <a:spcPts val="320"/>
              </a:spcBef>
              <a:buClr>
                <a:srgbClr val="a4a4a4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Then,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(Levenshtein Algorithm)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or Edit Distance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101160">
              <a:lnSpc>
                <a:spcPct val="100000"/>
              </a:lnSpc>
              <a:spcBef>
                <a:spcPts val="901"/>
              </a:spcBef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Approximate Matching improves the accuracy by 7% (on an average of four different classes).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TextShape 3"/>
          <p:cNvSpPr txBox="1"/>
          <p:nvPr/>
        </p:nvSpPr>
        <p:spPr>
          <a:xfrm>
            <a:off x="6774120" y="4688280"/>
            <a:ext cx="2133360" cy="2743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25AC6A44-8E69-4FCC-A38A-CBD1E6A63851}" type="slidenum">
              <a:rPr b="0" lang="en-US" sz="1200" spc="-1" strike="noStrike">
                <a:solidFill>
                  <a:srgbClr val="888888"/>
                </a:solidFill>
                <a:latin typeface="Arial"/>
                <a:ea typeface="Arial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transition spd="med">
    <p:fade thruBlk="true"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298440" y="-218160"/>
            <a:ext cx="7316640" cy="856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861119"/>
                </a:solidFill>
                <a:latin typeface="Arial"/>
                <a:ea typeface="Arial"/>
              </a:rPr>
              <a:t>Food Frequent Patterns: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386640" y="1303920"/>
            <a:ext cx="7985520" cy="32878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TextShape 3"/>
          <p:cNvSpPr txBox="1"/>
          <p:nvPr/>
        </p:nvSpPr>
        <p:spPr>
          <a:xfrm>
            <a:off x="6774120" y="4688280"/>
            <a:ext cx="2133360" cy="2743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9C4FF345-E171-4F55-A6C6-64EA4EC51966}" type="slidenum">
              <a:rPr b="0" lang="en-US" sz="1200" spc="-1" strike="noStrike">
                <a:solidFill>
                  <a:srgbClr val="888888"/>
                </a:solidFill>
                <a:latin typeface="Arial"/>
                <a:ea typeface="Arial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56" name="Picture 5" descr=""/>
          <p:cNvPicPr/>
          <p:nvPr/>
        </p:nvPicPr>
        <p:blipFill>
          <a:blip r:embed="rId1"/>
          <a:stretch/>
        </p:blipFill>
        <p:spPr>
          <a:xfrm>
            <a:off x="2240280" y="548280"/>
            <a:ext cx="3617280" cy="4377600"/>
          </a:xfrm>
          <a:prstGeom prst="rect">
            <a:avLst/>
          </a:prstGeom>
          <a:ln>
            <a:noFill/>
          </a:ln>
        </p:spPr>
      </p:pic>
    </p:spTree>
  </p:cSld>
  <p:transition spd="med">
    <p:fade thruBlk="true"/>
  </p:transition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386640" y="-248040"/>
            <a:ext cx="7316640" cy="856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861119"/>
                </a:solidFill>
                <a:latin typeface="Arial"/>
                <a:ea typeface="Arial"/>
              </a:rPr>
              <a:t>Results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386640" y="1303920"/>
            <a:ext cx="7985520" cy="32878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TextShape 3"/>
          <p:cNvSpPr txBox="1"/>
          <p:nvPr/>
        </p:nvSpPr>
        <p:spPr>
          <a:xfrm>
            <a:off x="6774120" y="4688280"/>
            <a:ext cx="2133360" cy="2743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14F6BAFF-C8A1-4F19-99E8-0E549EF08C1D}" type="slidenum">
              <a:rPr b="0" lang="en-US" sz="1200" spc="-1" strike="noStrike">
                <a:solidFill>
                  <a:srgbClr val="888888"/>
                </a:solidFill>
                <a:latin typeface="Arial"/>
                <a:ea typeface="Arial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60" name="Picture 5" descr=""/>
          <p:cNvPicPr/>
          <p:nvPr/>
        </p:nvPicPr>
        <p:blipFill>
          <a:blip r:embed="rId1"/>
          <a:stretch/>
        </p:blipFill>
        <p:spPr>
          <a:xfrm>
            <a:off x="510120" y="609120"/>
            <a:ext cx="5487120" cy="4302000"/>
          </a:xfrm>
          <a:prstGeom prst="rect">
            <a:avLst/>
          </a:prstGeom>
          <a:ln>
            <a:noFill/>
          </a:ln>
        </p:spPr>
      </p:pic>
      <p:sp>
        <p:nvSpPr>
          <p:cNvPr id="161" name="CustomShape 4"/>
          <p:cNvSpPr/>
          <p:nvPr/>
        </p:nvSpPr>
        <p:spPr>
          <a:xfrm>
            <a:off x="6278760" y="1018440"/>
            <a:ext cx="2478240" cy="72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AFN: Accuracy Food Name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APS: Accuracy Portion Size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ACC: Accuracy</a:t>
            </a:r>
            <a:endParaRPr b="0" lang="en-US" sz="1400" spc="-1" strike="noStrike">
              <a:latin typeface="Arial"/>
            </a:endParaRPr>
          </a:p>
        </p:txBody>
      </p:sp>
    </p:spTree>
  </p:cSld>
  <p:transition spd="med">
    <p:fade thruBlk="true"/>
  </p:transition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Application>LibreOffice/5.4.1.2$Windows_X86_64 LibreOffice_project/ea7cb86e6eeb2bf3a5af73a8f7777ac570321527</Application>
  <Words>316</Words>
  <Paragraphs>73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>Luca </cp:lastModifiedBy>
  <dcterms:modified xsi:type="dcterms:W3CDTF">2018-01-03T19:55:13Z</dcterms:modified>
  <cp:revision>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4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12</vt:i4>
  </property>
</Properties>
</file>