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2DB62D3-BB4C-404F-9ED5-65E718C8047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DEC5371-8D5A-45BD-9CDB-8C603EC1B9D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6320" y="150840"/>
            <a:ext cx="182160" cy="36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Shape 14" descr=""/>
          <p:cNvPicPr/>
          <p:nvPr/>
        </p:nvPicPr>
        <p:blipFill>
          <a:blip r:embed="rId2"/>
          <a:stretch/>
        </p:blipFill>
        <p:spPr>
          <a:xfrm>
            <a:off x="0" y="0"/>
            <a:ext cx="9141480" cy="511776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6320" y="150840"/>
            <a:ext cx="182160" cy="36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5946120" y="0"/>
            <a:ext cx="3195360" cy="542520"/>
          </a:xfrm>
          <a:prstGeom prst="rect">
            <a:avLst/>
          </a:prstGeom>
          <a:solidFill>
            <a:srgbClr val="661023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40" name="Shape 24" descr=""/>
          <p:cNvPicPr/>
          <p:nvPr/>
        </p:nvPicPr>
        <p:blipFill>
          <a:blip r:embed="rId2"/>
          <a:stretch/>
        </p:blipFill>
        <p:spPr>
          <a:xfrm>
            <a:off x="7401600" y="172080"/>
            <a:ext cx="1482120" cy="185400"/>
          </a:xfrm>
          <a:prstGeom prst="rect">
            <a:avLst/>
          </a:prstGeom>
          <a:ln>
            <a:noFill/>
          </a:ln>
        </p:spPr>
      </p:pic>
      <p:sp>
        <p:nvSpPr>
          <p:cNvPr id="41" name="CustomShape 3"/>
          <p:cNvSpPr/>
          <p:nvPr/>
        </p:nvSpPr>
        <p:spPr>
          <a:xfrm>
            <a:off x="0" y="5016600"/>
            <a:ext cx="9141480" cy="124560"/>
          </a:xfrm>
          <a:prstGeom prst="rect">
            <a:avLst/>
          </a:prstGeom>
          <a:solidFill>
            <a:srgbClr val="6610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0" y="4952880"/>
            <a:ext cx="9141480" cy="608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6320" y="150840"/>
            <a:ext cx="182160" cy="36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660480" y="-23760"/>
            <a:ext cx="5481000" cy="3553920"/>
          </a:xfrm>
          <a:prstGeom prst="rect">
            <a:avLst/>
          </a:prstGeom>
          <a:solidFill>
            <a:srgbClr val="5c0d1c">
              <a:alpha val="8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Shape 45" descr=""/>
          <p:cNvPicPr/>
          <p:nvPr/>
        </p:nvPicPr>
        <p:blipFill>
          <a:blip r:embed="rId1"/>
          <a:stretch/>
        </p:blipFill>
        <p:spPr>
          <a:xfrm>
            <a:off x="6845400" y="205200"/>
            <a:ext cx="2109240" cy="41976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3981960" y="2163960"/>
            <a:ext cx="4196880" cy="65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Pritish Yuvraj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Brennan Waters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981960" y="1107360"/>
            <a:ext cx="491220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Food Monitoring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4970880" y="3037680"/>
            <a:ext cx="39229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r>
            <a:r>
              <a:rPr b="0" lang="en-US" sz="12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January,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43160" y="326880"/>
            <a:ext cx="731448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6640" y="1303920"/>
            <a:ext cx="798336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 thruBlk="true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43160" y="326880"/>
            <a:ext cx="731448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Precision and Recall across 10 documents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86640" y="1303920"/>
            <a:ext cx="798336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28600" indent="-990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Precision: 75.26%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0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Recall: 58.33%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0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 Positives: 200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0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Positives: 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0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Negatives: 147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6774120" y="4688280"/>
            <a:ext cx="21312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6EBDE37-DF36-428D-9413-F6AA43A7AE83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43160" y="326880"/>
            <a:ext cx="731448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Error Analysis:</a:t>
            </a: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86640" y="1303920"/>
            <a:ext cx="798336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28600" indent="-990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Positives: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Algorithm Error: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Egg → (Egg crate)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Honey, Duck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Database Errors: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Found → “Butter Bread”. Expected → “Butter Bread and Jelly”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Didn’t find → Brownie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Found → “Milk”, “Shake”. Expected → “Milk Shake”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Summary: Algorithm Errors &lt; Database Errors: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0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774120" y="4688280"/>
            <a:ext cx="21312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C1F31E2-5108-4530-AA01-8117673FA3A1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43160" y="326880"/>
            <a:ext cx="731448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Error Analysis:</a:t>
            </a: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86640" y="1303920"/>
            <a:ext cx="798336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28600" indent="-990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Negatives: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Algorithm Error: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 detecting → Pean(ut).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Database Errors: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Didn’t find → “Butter Bread and Jelly”. Found → “Butter”, ”Bread”, “Jelly”.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Oatmeal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Didn't Find → “Macaroni Salad”. Found → “Macaroni”, “Salad”.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Didn’t find → “Milk Shake”. (Found → “Milk”, “Shake”)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Summary: Algorithm Errors &lt;&lt; Database Errors: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0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774120" y="4688280"/>
            <a:ext cx="21312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8C7538E-136E-4AEA-A38D-1648BC3D0CD6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43160" y="326880"/>
            <a:ext cx="731448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References: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86640" y="1303920"/>
            <a:ext cx="798336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28600" indent="-990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Speech2Health: A Mobile Framework for Monitoring Dietary Composition from Spoken Data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”. Niloofar Hezarjaribi, Sepideh Mazrouee, Hassan Ghasemzadeh. IEEE JOURNAL OF BIOMEDICAL AND HEALTH INFORMATICS, 2017.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00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S2NI: A Mobile Platform for Nutrition Monitoring from Spoken Data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”. Niloofar Hezarjaribi, Cody A. Reynold, Drew T. Miller, Naomi Chaytor, Hassan Ghasemzadeh. IEEE Engineering in Medicine and Biology Society. 2016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6774120" y="4688280"/>
            <a:ext cx="21312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EF0598B-CCC6-40DE-B7E5-CEE97B747F20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0"/>
            <a:ext cx="9141480" cy="5141160"/>
          </a:xfrm>
          <a:prstGeom prst="rect">
            <a:avLst/>
          </a:prstGeom>
          <a:solidFill>
            <a:srgbClr val="5c0d1c">
              <a:alpha val="8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Shape 82" descr=""/>
          <p:cNvPicPr/>
          <p:nvPr/>
        </p:nvPicPr>
        <p:blipFill>
          <a:blip r:embed="rId1"/>
          <a:stretch/>
        </p:blipFill>
        <p:spPr>
          <a:xfrm>
            <a:off x="3385440" y="2282040"/>
            <a:ext cx="2109240" cy="41976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Application>LibreOffice/5.1.6.2$Linux_X86_64 LibreOffice_project/10m0$Build-2</Application>
  <Words>316</Words>
  <Paragraphs>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2018-02-05T13:12:11Z</dcterms:modified>
  <cp:revision>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