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  <p:sldMasterId id="2147483738" r:id="rId2"/>
    <p:sldMasterId id="2147483739" r:id="rId3"/>
    <p:sldMasterId id="2147483740" r:id="rId4"/>
    <p:sldMasterId id="2147483741" r:id="rId5"/>
  </p:sldMasterIdLst>
  <p:notesMasterIdLst>
    <p:notesMasterId r:id="rId34"/>
  </p:notesMasterIdLst>
  <p:sldIdLst>
    <p:sldId id="256" r:id="rId6"/>
    <p:sldId id="279" r:id="rId7"/>
    <p:sldId id="280" r:id="rId8"/>
    <p:sldId id="292" r:id="rId9"/>
    <p:sldId id="290" r:id="rId10"/>
    <p:sldId id="291" r:id="rId11"/>
    <p:sldId id="293" r:id="rId12"/>
    <p:sldId id="277" r:id="rId13"/>
    <p:sldId id="282" r:id="rId14"/>
    <p:sldId id="283" r:id="rId15"/>
    <p:sldId id="284" r:id="rId16"/>
    <p:sldId id="286" r:id="rId17"/>
    <p:sldId id="285" r:id="rId18"/>
    <p:sldId id="278" r:id="rId19"/>
    <p:sldId id="260" r:id="rId20"/>
    <p:sldId id="275" r:id="rId21"/>
    <p:sldId id="261" r:id="rId22"/>
    <p:sldId id="262" r:id="rId23"/>
    <p:sldId id="271" r:id="rId24"/>
    <p:sldId id="272" r:id="rId25"/>
    <p:sldId id="276" r:id="rId26"/>
    <p:sldId id="263" r:id="rId27"/>
    <p:sldId id="264" r:id="rId28"/>
    <p:sldId id="265" r:id="rId29"/>
    <p:sldId id="267" r:id="rId30"/>
    <p:sldId id="268" r:id="rId31"/>
    <p:sldId id="269" r:id="rId32"/>
    <p:sldId id="27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09F"/>
    <a:srgbClr val="8D2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F2B44A6-4CBE-4AD4-AC82-158104410958}">
  <a:tblStyle styleId="{FF2B44A6-4CBE-4AD4-AC82-15810441095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F0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F0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659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Shape 949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26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8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264" cy="9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657" cy="45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72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1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82573" y="228600"/>
            <a:ext cx="6387167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611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565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6" name="Shape 176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CREST_2013.AI"/>
          <p:cNvPicPr preferRelativeResize="0"/>
          <p:nvPr/>
        </p:nvPicPr>
        <p:blipFill rotWithShape="1">
          <a:blip r:embed="rId2">
            <a:alphaModFix/>
          </a:blip>
          <a:srcRect l="6394" r="56923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304" cy="128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624387" y="4534726"/>
            <a:ext cx="2057400" cy="2039112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7" name="Shape 18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838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639" cy="24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838" cy="205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28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 rot="5400000">
            <a:off x="2055763" y="127141"/>
            <a:ext cx="4144963" cy="78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 rot="5400000">
            <a:off x="5647779" y="3096852"/>
            <a:ext cx="4912716" cy="114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 rot="5400000">
            <a:off x="1421110" y="249535"/>
            <a:ext cx="493017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25" name="Shape 225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60" name="Shape 26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2" name="Shape 282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658906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132" cy="78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207" cy="31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164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Shape 39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282573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1" name="Shape 40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624387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2" name="Shape 41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812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812" cy="7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55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539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50" cy="168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7" name="Shape 57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1444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 rot="5400000">
            <a:off x="2055685" y="127199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 rot="5400000">
            <a:off x="5647688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 rot="5400000">
            <a:off x="1421099" y="249546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450" name="Shape 45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Shape 2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18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624388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282575" y="4617943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75" name="Shape 475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58907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dt" idx="10"/>
          </p:nvPr>
        </p:nvSpPr>
        <p:spPr>
          <a:xfrm>
            <a:off x="658906" y="6248774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ftr" idx="11"/>
          </p:nvPr>
        </p:nvSpPr>
        <p:spPr>
          <a:xfrm>
            <a:off x="2286000" y="6248774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8305800" y="624877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Shape 485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201706" y="1261985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2"/>
          </p:nvPr>
        </p:nvSpPr>
        <p:spPr>
          <a:xfrm>
            <a:off x="201749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58906" y="228600"/>
            <a:ext cx="8200929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1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6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5750" y="228600"/>
            <a:ext cx="304772" cy="634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2 Pictures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ctrTitle"/>
          </p:nvPr>
        </p:nvSpPr>
        <p:spPr>
          <a:xfrm>
            <a:off x="4624388" y="4624668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subTitle" idx="1"/>
          </p:nvPr>
        </p:nvSpPr>
        <p:spPr>
          <a:xfrm>
            <a:off x="4624388" y="5562599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4"/>
          </p:nvPr>
        </p:nvSpPr>
        <p:spPr>
          <a:xfrm>
            <a:off x="282575" y="4624668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9" name="Shape 52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597080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59708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98517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498517" y="4164965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502920" y="4164965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80555" y="3930811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2"/>
          </p:nvPr>
        </p:nvSpPr>
        <p:spPr>
          <a:xfrm>
            <a:off x="381093" y="5209734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4169404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4" name="Shape 604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4169404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dt" idx="10"/>
          </p:nvPr>
        </p:nvSpPr>
        <p:spPr>
          <a:xfrm>
            <a:off x="8067676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163" cy="5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48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458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above Caption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277905" y="4539533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0" name="Shape 61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Shape 617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 Pictures with Caption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282574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80554" y="2903426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381094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Shape 625"/>
          <p:cNvSpPr>
            <a:spLocks noGrp="1"/>
          </p:cNvSpPr>
          <p:nvPr>
            <p:ph type="pic" idx="3"/>
          </p:nvPr>
        </p:nvSpPr>
        <p:spPr>
          <a:xfrm>
            <a:off x="6802438" y="453542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6" name="Shape 626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 descr="CREST_2013.AI"/>
          <p:cNvPicPr preferRelativeResize="0"/>
          <p:nvPr/>
        </p:nvPicPr>
        <p:blipFill rotWithShape="1">
          <a:blip r:embed="rId2">
            <a:alphaModFix/>
          </a:blip>
          <a:srcRect l="6393" r="56925" b="3222"/>
          <a:stretch/>
        </p:blipFill>
        <p:spPr>
          <a:xfrm>
            <a:off x="6902844" y="266975"/>
            <a:ext cx="1874523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 Pictures with Caption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381094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381634" y="5225913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624388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5" name="Shape 635"/>
          <p:cNvSpPr>
            <a:spLocks noGrp="1"/>
          </p:cNvSpPr>
          <p:nvPr>
            <p:ph type="pic" idx="3"/>
          </p:nvPr>
        </p:nvSpPr>
        <p:spPr>
          <a:xfrm>
            <a:off x="4624388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6" name="Shape 636"/>
          <p:cNvSpPr>
            <a:spLocks noGrp="1"/>
          </p:cNvSpPr>
          <p:nvPr>
            <p:ph type="pic" idx="4"/>
          </p:nvPr>
        </p:nvSpPr>
        <p:spPr>
          <a:xfrm>
            <a:off x="6803136" y="2381662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7" name="Shape 63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1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1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1" name="Shape 641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953000" y="4093361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dt" idx="10"/>
          </p:nvPr>
        </p:nvSpPr>
        <p:spPr>
          <a:xfrm>
            <a:off x="8145976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ftr" idx="11"/>
          </p:nvPr>
        </p:nvSpPr>
        <p:spPr>
          <a:xfrm>
            <a:off x="3575493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pic" idx="3"/>
          </p:nvPr>
        </p:nvSpPr>
        <p:spPr>
          <a:xfrm>
            <a:off x="277905" y="1514855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Shape 646"/>
          <p:cNvSpPr>
            <a:spLocks noGrp="1"/>
          </p:cNvSpPr>
          <p:nvPr>
            <p:ph type="pic" idx="4"/>
          </p:nvPr>
        </p:nvSpPr>
        <p:spPr>
          <a:xfrm>
            <a:off x="2425144" y="1514855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7" marR="0" lvl="7" indent="-228600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 rot="5400000">
            <a:off x="2055687" y="127200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 rot="5400000">
            <a:off x="5647690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 rot="5400000">
            <a:off x="1421100" y="249547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624388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624388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282575" y="4617943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75" name="Shape 675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1" y="669890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8226870" y="180024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1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1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313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201706" y="1261985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2"/>
          </p:nvPr>
        </p:nvSpPr>
        <p:spPr>
          <a:xfrm>
            <a:off x="201749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016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Shape 71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729" name="Shape 72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0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3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Shape 748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Shape 749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1" name="Shape 751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59707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658906" y="228600"/>
            <a:ext cx="82008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Shape 759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285750" y="228600"/>
            <a:ext cx="304800" cy="634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Shape 761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4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223185" y="228600"/>
            <a:ext cx="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Shape 79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282575" y="228600"/>
            <a:ext cx="3451200" cy="6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5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8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Shape 850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6802438" y="2377440"/>
            <a:ext cx="2057400" cy="20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Shape 86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Shape 862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282573" y="228600"/>
            <a:ext cx="63873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7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9" name="Shape 869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70" name="Shape 870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 descr="CREST_2013.AI"/>
          <p:cNvPicPr preferRelativeResize="0"/>
          <p:nvPr/>
        </p:nvPicPr>
        <p:blipFill rotWithShape="1">
          <a:blip r:embed="rId2">
            <a:alphaModFix/>
          </a:blip>
          <a:srcRect l="6393" r="56923" b="3222"/>
          <a:stretch/>
        </p:blipFill>
        <p:spPr>
          <a:xfrm>
            <a:off x="6902843" y="266975"/>
            <a:ext cx="1874521" cy="197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282575" y="228600"/>
            <a:ext cx="4235400" cy="6345300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802438" y="22860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4624387" y="4534726"/>
            <a:ext cx="2057400" cy="2039100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9" name="Shape 879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0" name="Shape 880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1" name="Shape 881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9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9" name="Shape 889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Shape 89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 rot="5400000">
            <a:off x="2055685" y="127199"/>
            <a:ext cx="4145100" cy="7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 rot="5400000">
            <a:off x="5647688" y="3096846"/>
            <a:ext cx="49128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 rot="5400000">
            <a:off x="1421099" y="249546"/>
            <a:ext cx="4930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Shape 90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Shape 91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82575" y="228600"/>
            <a:ext cx="4235400" cy="41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4624387" y="2377440"/>
            <a:ext cx="2057400" cy="20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6810188" y="2377440"/>
            <a:ext cx="2057400" cy="20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810188" y="228600"/>
            <a:ext cx="2057400" cy="203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624387" y="228600"/>
            <a:ext cx="2057400" cy="20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19" name="Shape 919" descr="CREST_2013.AI"/>
          <p:cNvPicPr preferRelativeResize="0"/>
          <p:nvPr/>
        </p:nvPicPr>
        <p:blipFill rotWithShape="1">
          <a:blip r:embed="rId2">
            <a:alphaModFix/>
          </a:blip>
          <a:srcRect l="3271" r="55576"/>
          <a:stretch/>
        </p:blipFill>
        <p:spPr>
          <a:xfrm>
            <a:off x="485360" y="669889"/>
            <a:ext cx="376301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Shape 92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5.xml"/><Relationship Id="rId24" Type="http://schemas.openxmlformats.org/officeDocument/2006/relationships/theme" Target="../theme/theme2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8.xml"/><Relationship Id="rId24" Type="http://schemas.openxmlformats.org/officeDocument/2006/relationships/theme" Target="../theme/theme3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theme" Target="../theme/theme5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47326" y="6336812"/>
            <a:ext cx="9276122" cy="6152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08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2" y="83960"/>
            <a:ext cx="2463799" cy="9651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 descr="CREST_2013.AI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12722" y="83960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Shape 466" descr="CREST_2013.AI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12723" y="83961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43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/>
        </p:nvSpPr>
        <p:spPr>
          <a:xfrm>
            <a:off x="-47625" y="6337300"/>
            <a:ext cx="9275700" cy="6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Shape 686" descr="CREST_2013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12" y="84137"/>
            <a:ext cx="246380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201612" y="1317625"/>
            <a:ext cx="7853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201612" y="1981200"/>
            <a:ext cx="7853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sldNum" idx="12"/>
          </p:nvPr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4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-47326" y="6336812"/>
            <a:ext cx="9276000" cy="6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1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1D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Shape 710" descr="CREST_2013.AI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2722" y="83960"/>
            <a:ext cx="2463800" cy="9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tu.edu/student-life/living-in-silicon-valley/inside-itu/student-learning-resourc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u.edu/regulations/acadpol/" TargetMode="External"/><Relationship Id="rId4" Type="http://schemas.openxmlformats.org/officeDocument/2006/relationships/hyperlink" Target="https://itu.edu/regulations/acadpol/student-code-of-conduct/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s://medium.com/a-wikipedia-librarian/youre-a-researcher-without-a-library-what-do-you-do-6811a30373cd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google.com" TargetMode="External"/><Relationship Id="rId6" Type="http://schemas.openxmlformats.org/officeDocument/2006/relationships/hyperlink" Target="http://libguides.starkstate.edu/c.php?g=501249&amp;p=343185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istl.org/18-winter/tips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caee.utexas.edu/prof/kockelman/public_html/TRB14EnoAVs.pdf" TargetMode="External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s://ems.itu.edu" TargetMode="External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jpl.org/membership" TargetMode="External"/><Relationship Id="rId4" Type="http://schemas.openxmlformats.org/officeDocument/2006/relationships/hyperlink" Target="https://libguides.sjsu.edu/az.php" TargetMode="External"/><Relationship Id="rId5" Type="http://schemas.openxmlformats.org/officeDocument/2006/relationships/hyperlink" Target="https://itu.edu/student-life/library/information-literacy-learning-instruction/" TargetMode="External"/><Relationship Id="rId6" Type="http://schemas.openxmlformats.org/officeDocument/2006/relationships/hyperlink" Target="https://ituedu-141b.kxcdn.com/pdf/library_workshop_spring_2018.pdf" TargetMode="External"/><Relationship Id="rId7" Type="http://schemas.openxmlformats.org/officeDocument/2006/relationships/hyperlink" Target="mailto:library@itu.edu" TargetMode="External"/><Relationship Id="rId8" Type="http://schemas.openxmlformats.org/officeDocument/2006/relationships/hyperlink" Target="https://itu.edu/regulations/acadpol/" TargetMode="External"/><Relationship Id="rId9" Type="http://schemas.openxmlformats.org/officeDocument/2006/relationships/hyperlink" Target="https://itu.edu/student-life/library/" TargetMode="External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mailto:library@itu.edu" TargetMode="External"/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hyperlink" Target="http://www.ala.org/acrl/standards/ilframework" TargetMode="External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%23http://itu.edu/student-life/library" TargetMode="External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" TargetMode="External"/><Relationship Id="rId6" Type="http://schemas.openxmlformats.org/officeDocument/2006/relationships/hyperlink" Target="http://itu.edu/student-life/library%23http://itu.edu/student-life/library" TargetMode="External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s://www.youtube.com/watch?v=ciSWknQ98o8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subTitle" idx="1"/>
          </p:nvPr>
        </p:nvSpPr>
        <p:spPr>
          <a:xfrm>
            <a:off x="144849" y="5525375"/>
            <a:ext cx="2452195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mtClean="0"/>
              <a:t>January 17,</a:t>
            </a:r>
            <a:r>
              <a:rPr lang="en-US" smtClean="0"/>
              <a:t> </a:t>
            </a:r>
            <a:r>
              <a:rPr lang="en-US" sz="1400" b="0" i="0" u="none" strike="noStrike" cap="none" dirty="0" smtClean="0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dirty="0" smtClean="0"/>
              <a:t>8</a:t>
            </a:r>
            <a:endParaRPr sz="1400" b="0" i="0" u="none" strike="noStrike" cap="none" dirty="0">
              <a:solidFill>
                <a:srgbClr val="8A8A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 txBox="1">
            <a:spLocks noGrp="1"/>
          </p:cNvSpPr>
          <p:nvPr>
            <p:ph type="title"/>
          </p:nvPr>
        </p:nvSpPr>
        <p:spPr>
          <a:xfrm>
            <a:off x="1394850" y="4612550"/>
            <a:ext cx="65688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dirty="0"/>
              <a:t>Surf Like A Pro: Using ITU </a:t>
            </a:r>
            <a:r>
              <a:rPr lang="en-US" sz="4000" dirty="0" smtClean="0"/>
              <a:t>Databases &amp; OER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5050875" y="5900139"/>
            <a:ext cx="402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Marion Hayes, University Librarian</a:t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6530619" y="6488676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5774" y="395605"/>
            <a:ext cx="472921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AE67B"/>
                </a:solidFill>
              </a:rPr>
              <a:t>ITU Library Catalog</a:t>
            </a:r>
            <a:endParaRPr lang="en-US" sz="40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07637" y="1354055"/>
            <a:ext cx="6852995" cy="1107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Go to the ITU </a:t>
            </a:r>
            <a:r>
              <a:rPr lang="en-US" sz="2200" dirty="0">
                <a:solidFill>
                  <a:srgbClr val="FFFF00"/>
                </a:solidFill>
              </a:rPr>
              <a:t>Library Website </a:t>
            </a:r>
            <a:r>
              <a:rPr lang="en-US" sz="2200" dirty="0" smtClean="0">
                <a:solidFill>
                  <a:srgbClr val="FFFF00"/>
                </a:solidFill>
              </a:rPr>
              <a:t>-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Scroll down to “Library Catalog &amp; Resources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Open “Library Catalog”</a:t>
            </a: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shot 2019-01-17 13.05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7" y="2786376"/>
            <a:ext cx="5838484" cy="3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3832" y="413321"/>
            <a:ext cx="4483911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AE67B"/>
                </a:solidFill>
              </a:rPr>
              <a:t>Subscription Databases</a:t>
            </a:r>
            <a:endParaRPr lang="en-US" sz="30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7800" y="1185512"/>
            <a:ext cx="7527997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Go to the ITU </a:t>
            </a:r>
            <a:r>
              <a:rPr lang="en-US" sz="2000" dirty="0">
                <a:solidFill>
                  <a:srgbClr val="FFFF00"/>
                </a:solidFill>
              </a:rPr>
              <a:t>Library Website &gt;</a:t>
            </a:r>
            <a:r>
              <a:rPr lang="en-US" sz="2000" dirty="0" smtClean="0">
                <a:solidFill>
                  <a:srgbClr val="FFFF00"/>
                </a:solidFill>
              </a:rPr>
              <a:t> Scroll down to “Library Catalog &amp; Resources&gt;Open “Subscription Databases”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 descr="Screenshot 2019-01-17 13.09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5" y="2057421"/>
            <a:ext cx="8248764" cy="41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9339" y="242234"/>
            <a:ext cx="4483911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AE67B"/>
                </a:solidFill>
              </a:rPr>
              <a:t>Subscription Databases</a:t>
            </a:r>
            <a:endParaRPr lang="en-US" sz="30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7800" y="979558"/>
            <a:ext cx="7527997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Go to the ITU </a:t>
            </a:r>
            <a:r>
              <a:rPr lang="en-US" sz="2000" dirty="0">
                <a:solidFill>
                  <a:srgbClr val="FFFF00"/>
                </a:solidFill>
              </a:rPr>
              <a:t>Library Website &gt;</a:t>
            </a:r>
            <a:r>
              <a:rPr lang="en-US" sz="2000" dirty="0" smtClean="0">
                <a:solidFill>
                  <a:srgbClr val="FFFF00"/>
                </a:solidFill>
              </a:rPr>
              <a:t> Scroll down to “Library Catalog &amp; Resources&gt;Open “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Subscription Databases</a:t>
            </a:r>
            <a:r>
              <a:rPr lang="en-US" sz="2000" dirty="0" smtClean="0">
                <a:solidFill>
                  <a:srgbClr val="FFFF00"/>
                </a:solidFill>
              </a:rPr>
              <a:t>”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shot 2019-01-17 13.22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1838779"/>
            <a:ext cx="8228742" cy="47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2717" y="996401"/>
            <a:ext cx="6795791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CAE67B"/>
                </a:solidFill>
              </a:rPr>
              <a:t>WorldCat</a:t>
            </a:r>
            <a:r>
              <a:rPr lang="en-US" sz="3000" dirty="0" smtClean="0">
                <a:solidFill>
                  <a:srgbClr val="CAE67B"/>
                </a:solidFill>
              </a:rPr>
              <a:t>, San Jose &amp; Local Libraries</a:t>
            </a:r>
            <a:endParaRPr lang="en-US" sz="30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6277" y="1803375"/>
            <a:ext cx="7733931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Go to the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ITU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 Website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&gt;</a:t>
            </a:r>
            <a:r>
              <a:rPr lang="en-US" sz="2000" dirty="0" smtClean="0">
                <a:solidFill>
                  <a:srgbClr val="FFFF00"/>
                </a:solidFill>
              </a:rPr>
              <a:t> Scroll down to “</a:t>
            </a:r>
            <a:r>
              <a:rPr lang="en-US" sz="2000" dirty="0" smtClean="0">
                <a:solidFill>
                  <a:srgbClr val="73D2E2"/>
                </a:solidFill>
              </a:rPr>
              <a:t>Library Catalog &amp; Resources</a:t>
            </a:r>
            <a:r>
              <a:rPr lang="en-US" sz="2000" dirty="0" smtClean="0">
                <a:solidFill>
                  <a:srgbClr val="FFFF00"/>
                </a:solidFill>
              </a:rPr>
              <a:t>&gt;Open “</a:t>
            </a:r>
            <a:r>
              <a:rPr lang="en-US" sz="2000" dirty="0" smtClean="0">
                <a:solidFill>
                  <a:srgbClr val="73D2E2"/>
                </a:solidFill>
              </a:rPr>
              <a:t>Become a member of Silicon Valley Libraries</a:t>
            </a:r>
            <a:endParaRPr lang="en-US" sz="2000" dirty="0">
              <a:solidFill>
                <a:srgbClr val="73D2E2"/>
              </a:solidFill>
            </a:endParaRPr>
          </a:p>
        </p:txBody>
      </p:sp>
      <p:pic>
        <p:nvPicPr>
          <p:cNvPr id="5" name="Picture 4" descr="Screenshot 2019-01-17 13.13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6" y="2981278"/>
            <a:ext cx="6899612" cy="2343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7545" y="4970776"/>
            <a:ext cx="819506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1909F"/>
                </a:solidFill>
              </a:rPr>
              <a:t>Take-a-way: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Go to the website of your local public library, obtain a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 card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&gt; check their </a:t>
            </a:r>
            <a:r>
              <a:rPr lang="en-US" sz="2000" dirty="0" smtClean="0">
                <a:solidFill>
                  <a:srgbClr val="73D2E2"/>
                </a:solidFill>
              </a:rPr>
              <a:t>databases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&gt; check their </a:t>
            </a:r>
            <a:r>
              <a:rPr lang="en-US" sz="2000" dirty="0" smtClean="0">
                <a:solidFill>
                  <a:srgbClr val="73D2E2"/>
                </a:solidFill>
              </a:rPr>
              <a:t>inter-library loan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service;</a:t>
            </a:r>
            <a:r>
              <a:rPr lang="en-US" sz="2000" dirty="0" smtClean="0">
                <a:solidFill>
                  <a:srgbClr val="E1909F"/>
                </a:solidFill>
              </a:rPr>
              <a:t> TIP: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Note: Most PLs offer 1-6 ILLs per month with a small fee.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3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952" name="Shape 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0" y="2347575"/>
            <a:ext cx="2959651" cy="38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175" y="2347575"/>
            <a:ext cx="2959651" cy="38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550" y="2347575"/>
            <a:ext cx="2959651" cy="3830141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 txBox="1"/>
          <p:nvPr/>
        </p:nvSpPr>
        <p:spPr>
          <a:xfrm>
            <a:off x="1312650" y="1071575"/>
            <a:ext cx="6983100" cy="100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800" b="1">
                <a:solidFill>
                  <a:srgbClr val="FFFFFF"/>
                </a:solidFill>
              </a:rPr>
              <a:t>emember this !    </a:t>
            </a:r>
            <a:r>
              <a:rPr lang="en-US" sz="4400"/>
              <a:t> </a:t>
            </a:r>
            <a:endParaRPr sz="4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423631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2987675" y="328612"/>
            <a:ext cx="44862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Academic Honesty</a:t>
            </a:r>
            <a:endParaRPr/>
          </a:p>
        </p:txBody>
      </p:sp>
      <p:sp>
        <p:nvSpPr>
          <p:cNvPr id="973" name="Shape 973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11/7/17</a:t>
            </a:r>
            <a:endParaRPr/>
          </a:p>
        </p:txBody>
      </p:sp>
      <p:sp>
        <p:nvSpPr>
          <p:cNvPr id="974" name="Shape 974"/>
          <p:cNvSpPr txBox="1"/>
          <p:nvPr/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75" name="Shape 975"/>
          <p:cNvSpPr txBox="1"/>
          <p:nvPr/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466725" y="1131887"/>
            <a:ext cx="8210700" cy="49815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ATTENTION!!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Cheating, fabrication and plagiarism are unethical, behaviors at ITU </a:t>
            </a:r>
            <a:r>
              <a:rPr lang="en-US" sz="2000" b="0" i="0" u="none" strike="noStrike" cap="none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ITU’s Academic Dishonesty Policy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Student Code of Conduct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 defines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plagiarism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81E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“Representing someone else’s words, ideas, artistry, or data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as one’s own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copying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 another person’s work (including published and unpublished material, and material from the Internet)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without appropriate referencing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, presenting someone’s else’s </a:t>
            </a:r>
            <a:r>
              <a:rPr lang="en-US" sz="2000" b="1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opinions and theories</a:t>
            </a:r>
            <a:r>
              <a:rPr lang="en-US" sz="2000" b="0" i="1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> as one’s own, or working jointly on a project, then submitting it as one’s own.”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Failing or lower assignment/course grades, suspension/expulsion, loss of professional reputation, job or career.</a:t>
            </a:r>
            <a:endParaRPr/>
          </a:p>
        </p:txBody>
      </p:sp>
      <p:sp>
        <p:nvSpPr>
          <p:cNvPr id="977" name="Shape 977"/>
          <p:cNvSpPr txBox="1"/>
          <p:nvPr/>
        </p:nvSpPr>
        <p:spPr>
          <a:xfrm>
            <a:off x="5809200" y="6302288"/>
            <a:ext cx="3334800" cy="60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library@itu.edu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479667" y="327511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84" name="Shape 98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0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 txBox="1"/>
          <p:nvPr/>
        </p:nvSpPr>
        <p:spPr>
          <a:xfrm>
            <a:off x="-98700" y="244166"/>
            <a:ext cx="8958600" cy="1071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000" b="1" dirty="0" smtClean="0">
                <a:solidFill>
                  <a:srgbClr val="E78923"/>
                </a:solidFill>
              </a:rPr>
              <a:t>YOU’RE A RESEARCHER WITHOUT A LIBRARY, WHAT DO YOU DO?</a:t>
            </a:r>
            <a:endParaRPr sz="3000" i="0" u="none" strike="noStrike" cap="none" dirty="0">
              <a:solidFill>
                <a:srgbClr val="E78923"/>
              </a:solidFill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Screen Shot 2018-09-06 at 12.41.25 PM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9" y="2030999"/>
            <a:ext cx="7357240" cy="4780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706" y="1339612"/>
            <a:ext cx="8561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https://</a:t>
            </a:r>
            <a:r>
              <a:rPr lang="en-US" sz="1800" dirty="0" err="1">
                <a:solidFill>
                  <a:srgbClr val="FFFFFF"/>
                </a:solidFill>
              </a:rPr>
              <a:t>medium.com</a:t>
            </a:r>
            <a:r>
              <a:rPr lang="en-US" sz="1800" dirty="0">
                <a:solidFill>
                  <a:srgbClr val="FFFFFF"/>
                </a:solidFill>
              </a:rPr>
              <a:t>/a-</a:t>
            </a:r>
            <a:r>
              <a:rPr lang="en-US" sz="1800" dirty="0" err="1">
                <a:solidFill>
                  <a:srgbClr val="FFFFFF"/>
                </a:solidFill>
              </a:rPr>
              <a:t>wikipedia</a:t>
            </a:r>
            <a:r>
              <a:rPr lang="en-US" sz="1800" dirty="0">
                <a:solidFill>
                  <a:srgbClr val="FFFFFF"/>
                </a:solidFill>
              </a:rPr>
              <a:t>-librarian/youre-a-researcher-without-a-library-what-do-you-do-6811a30373cd</a:t>
            </a:r>
          </a:p>
        </p:txBody>
      </p:sp>
    </p:spTree>
    <p:extLst>
      <p:ext uri="{BB962C8B-B14F-4D97-AF65-F5344CB8AC3E}">
        <p14:creationId xmlns:p14="http://schemas.microsoft.com/office/powerpoint/2010/main" val="160632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84" name="Shape 98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901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-98850" y="436725"/>
            <a:ext cx="8958600" cy="1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1">
                <a:solidFill>
                  <a:srgbClr val="E78923"/>
                </a:solidFill>
              </a:rPr>
              <a:t>CAN I GOOGLE? WHAT ABOUT WIKIPEDIA ? </a:t>
            </a:r>
            <a:r>
              <a:rPr lang="en-US" sz="3600">
                <a:solidFill>
                  <a:srgbClr val="E78923"/>
                </a:solidFill>
              </a:rPr>
              <a:t>(Yes &amp; No)</a:t>
            </a:r>
            <a:endParaRPr sz="3600" i="0" u="none" strike="noStrike" cap="none">
              <a:solidFill>
                <a:srgbClr val="E78923"/>
              </a:solidFill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-98849" y="2336475"/>
            <a:ext cx="1997700" cy="25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Google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Wikipedia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Library Databases</a:t>
            </a:r>
            <a:endParaRPr sz="2000">
              <a:solidFill>
                <a:srgbClr val="FF9383"/>
              </a:solidFill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1993950" y="1925075"/>
            <a:ext cx="6674700" cy="48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lang="en-US" sz="2200">
                <a:solidFill>
                  <a:srgbClr val="FFFF00"/>
                </a:solidFill>
              </a:rPr>
              <a:t>Google Scholar</a:t>
            </a:r>
            <a:endParaRPr sz="220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Scholarly 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“Advanced Search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Some are copyright-exempt</a:t>
            </a:r>
            <a:endParaRPr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2.   Google “Advanced Search” (Settings)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Limit by domain, title search only, file type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Good for images – select licensing desired </a:t>
            </a:r>
            <a:endParaRPr sz="2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3.   Wikipedia?</a:t>
            </a:r>
            <a:endParaRPr sz="220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Scholarly? Background info.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Expert editors?</a:t>
            </a:r>
            <a:endParaRPr sz="220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Reference lists with sections</a:t>
            </a:r>
            <a:endParaRPr sz="220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4.   What is a scholarly source?</a:t>
            </a:r>
            <a:endParaRPr sz="22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5.   Why use library databases?databases?</a:t>
            </a:r>
            <a:endParaRPr sz="220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</a:rPr>
              <a:t>6.  </a:t>
            </a:r>
            <a:r>
              <a:rPr lang="en-US" sz="2200">
                <a:solidFill>
                  <a:srgbClr val="008000"/>
                </a:solidFill>
              </a:rPr>
              <a:t> </a:t>
            </a:r>
            <a:r>
              <a:rPr lang="en-US" sz="2200">
                <a:solidFill>
                  <a:srgbClr val="FFFF00"/>
                </a:solidFill>
              </a:rPr>
              <a:t>Free / Open Access Scholarly Database (EMS)</a:t>
            </a:r>
            <a:endParaRPr sz="2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83075" y="634250"/>
            <a:ext cx="8046600" cy="6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>
                <a:solidFill>
                  <a:srgbClr val="45818E"/>
                </a:solidFill>
              </a:rPr>
              <a:t>Using Google “Settings” for Pro Searching</a:t>
            </a:r>
            <a:endParaRPr sz="3000" b="1" i="0" u="none" strike="noStrike" cap="none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52775" y="1941650"/>
            <a:ext cx="8576100" cy="4151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0" i="0" u="sng" strike="noStrike" cap="none" dirty="0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www.Google.com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select “Settings” (bottom right screen)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“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Advanced Search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an option from “Usage Rights” such as “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free to use share and modify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 b="0" i="0" u="none" strike="noStrike" cap="none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search for free to use images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go to Google images, change settings to </a:t>
            </a:r>
            <a:r>
              <a:rPr lang="en-US" sz="2400" b="0" i="0" u="none" strike="noStrike" cap="none" dirty="0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“Advanced Search”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400" dirty="0"/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lang="en-US" sz="2400" b="0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Usage Rights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the option that best fits your use</a:t>
            </a:r>
            <a:endParaRPr sz="2400"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Font typeface="Arial"/>
              <a:buNone/>
            </a:pPr>
            <a:r>
              <a:rPr lang="en-US" sz="2400" b="0" i="0" u="sng" strike="noStrike" cap="none" dirty="0">
                <a:solidFill>
                  <a:srgbClr val="FF7819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Stark State Digital Library (2017)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Copyright and Plagiarism Guide for Students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07175" y="441835"/>
            <a:ext cx="8252725" cy="6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CRAAP Test: Identifying Scholarly Sources</a:t>
            </a:r>
            <a:endParaRPr sz="30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52746" y="2614527"/>
            <a:ext cx="8576100" cy="38090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“Even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within the realm of peer-reviewed literature, students still need to be able to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think critically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about the </a:t>
            </a:r>
            <a:r>
              <a:rPr lang="en-US" sz="2400" dirty="0">
                <a:solidFill>
                  <a:srgbClr val="A1E1EC"/>
                </a:solidFill>
              </a:rPr>
              <a:t>quality of information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endParaRPr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7472" lvl="2" indent="-356616"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Currency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date, last updated, enduring, broken links?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Relevance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topic, level of audience (child, adult)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Authority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peer review, author, publisher, .org, 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edu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gov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objective, unbiased, research protocol</a:t>
            </a:r>
          </a:p>
          <a:p>
            <a:pPr marL="347472" lvl="2" indent="-356616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Purpose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audience (academic, professional)</a:t>
            </a:r>
          </a:p>
          <a:p>
            <a:pPr marL="640080" lvl="2" indent="-457200">
              <a:buClr>
                <a:srgbClr val="FFFFFF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sz="2400" dirty="0">
              <a:solidFill>
                <a:srgbClr val="FFFFFF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00"/>
          <p:cNvSpPr/>
          <p:nvPr/>
        </p:nvSpPr>
        <p:spPr>
          <a:xfrm>
            <a:off x="936530" y="1455950"/>
            <a:ext cx="7228150" cy="912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E78923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>
                <a:solidFill>
                  <a:schemeClr val="tx1"/>
                </a:solidFill>
              </a:rPr>
              <a:t>Does Bad Information Look Like</a:t>
            </a:r>
            <a:r>
              <a:rPr lang="en-US" sz="2400" b="1" dirty="0">
                <a:solidFill>
                  <a:schemeClr val="tx1"/>
                </a:solidFill>
              </a:rPr>
              <a:t>? </a:t>
            </a:r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http://www.istl.org/18-winter/tips2.html</a:t>
            </a: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8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Shape 9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0" y="436719"/>
            <a:ext cx="8859837" cy="13813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AFTER THIS WORKSHOP YOU WILL BE ABLE TO:</a:t>
            </a:r>
            <a:endParaRPr sz="38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2924" y="2324000"/>
            <a:ext cx="8436900" cy="403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Char char="•"/>
            </a:pPr>
            <a:r>
              <a:rPr lang="en-US" sz="3200" b="1" dirty="0" smtClean="0">
                <a:solidFill>
                  <a:srgbClr val="FFFFFF"/>
                </a:solidFill>
              </a:rPr>
              <a:t>Importance of 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research</a:t>
            </a:r>
            <a:endParaRPr lang="en-US" sz="3200" b="1" i="0" u="none" strike="noStrike" cap="none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Char char="•"/>
            </a:pPr>
            <a:r>
              <a:rPr lang="en-US" sz="3200" b="1" i="0" u="none" strike="noStrike" cap="none" dirty="0" smtClean="0">
                <a:solidFill>
                  <a:srgbClr val="CAE67B"/>
                </a:solidFill>
              </a:rPr>
              <a:t>Identify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</a:rPr>
              <a:t> </a:t>
            </a:r>
            <a:r>
              <a:rPr lang="en-US" sz="3200" b="1" i="0" strike="noStrike" cap="none" dirty="0" smtClean="0">
                <a:solidFill>
                  <a:srgbClr val="FFFFFF"/>
                </a:solidFill>
              </a:rPr>
              <a:t>scholarly 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</a:rPr>
              <a:t>information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Char char="•"/>
            </a:pPr>
            <a:r>
              <a:rPr lang="en-US" sz="3200" b="1" dirty="0" smtClean="0">
                <a:solidFill>
                  <a:srgbClr val="CAE67B"/>
                </a:solidFill>
              </a:rPr>
              <a:t>Locate</a:t>
            </a:r>
            <a:r>
              <a:rPr lang="en-US" sz="3200" b="1" dirty="0" smtClean="0">
                <a:solidFill>
                  <a:srgbClr val="FFFFFF"/>
                </a:solidFill>
              </a:rPr>
              <a:t> scholarly resources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Char char="•"/>
            </a:pPr>
            <a:r>
              <a:rPr lang="en-US" sz="3200" b="1" i="0" u="none" strike="noStrike" cap="none" dirty="0" smtClean="0">
                <a:solidFill>
                  <a:srgbClr val="FFFFFF"/>
                </a:solidFill>
              </a:rPr>
              <a:t>Practice </a:t>
            </a:r>
            <a:r>
              <a:rPr lang="en-US" sz="3200" b="1" i="0" u="none" strike="noStrike" cap="none" dirty="0" smtClean="0">
                <a:solidFill>
                  <a:srgbClr val="CAE67B"/>
                </a:solidFill>
              </a:rPr>
              <a:t>“smart” search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</a:rPr>
              <a:t> strategy</a:t>
            </a:r>
            <a:r>
              <a:rPr lang="en-US" sz="3200" b="1" dirty="0" smtClean="0">
                <a:solidFill>
                  <a:srgbClr val="FFFFFF"/>
                </a:solidFill>
              </a:rPr>
              <a:t> </a:t>
            </a:r>
            <a:endParaRPr sz="3200" b="1" dirty="0">
              <a:solidFill>
                <a:srgbClr val="FFFFFF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Char char="•"/>
            </a:pPr>
            <a:r>
              <a:rPr lang="en-US" sz="3200" b="1" i="0" u="none" strike="noStrike" cap="none" dirty="0" smtClean="0">
                <a:solidFill>
                  <a:srgbClr val="CAE67B"/>
                </a:solidFill>
              </a:rPr>
              <a:t>Practice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</a:rPr>
              <a:t> search strategy using  </a:t>
            </a:r>
            <a:r>
              <a:rPr lang="en-US" sz="3200" b="1" i="0" u="none" strike="noStrike" cap="none" dirty="0">
                <a:solidFill>
                  <a:srgbClr val="FFFFFF"/>
                </a:solidFill>
              </a:rPr>
              <a:t>using </a:t>
            </a:r>
            <a:r>
              <a:rPr lang="en-US" sz="3200" b="1" dirty="0">
                <a:solidFill>
                  <a:srgbClr val="FFFFFF"/>
                </a:solidFill>
              </a:rPr>
              <a:t>ITU </a:t>
            </a:r>
            <a:r>
              <a:rPr lang="en-US" sz="3200" b="1" dirty="0" smtClean="0">
                <a:solidFill>
                  <a:srgbClr val="FFFFFF"/>
                </a:solidFill>
              </a:rPr>
              <a:t>databases</a:t>
            </a:r>
            <a:endParaRPr sz="3200" b="1" i="0" u="none" strike="noStrike" cap="none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35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07175" y="441835"/>
            <a:ext cx="8252725" cy="113597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ACCESS (OA)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EDUCATIONAL RESOURCES (OER)</a:t>
            </a:r>
            <a:endParaRPr sz="30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89804" y="4306574"/>
            <a:ext cx="9054196" cy="255142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Aft>
                <a:spcPts val="500"/>
              </a:spcAft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  <a:endParaRPr lang="en-US" sz="2400" dirty="0">
              <a:solidFill>
                <a:schemeClr val="bg1"/>
              </a:solidFill>
            </a:endParaRPr>
          </a:p>
          <a:p>
            <a:pPr lvl="0" algn="ctr">
              <a:spcBef>
                <a:spcPts val="500"/>
              </a:spcBef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ITU Electronic Information Resources (.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xls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on the library website</a:t>
            </a: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Directory of Open Access Journals (DOAJ)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Arxiv.org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MIT Open Courseware</a:t>
            </a:r>
          </a:p>
          <a:p>
            <a:pPr marL="342900" lvl="0" indent="-342900">
              <a:spcBef>
                <a:spcPts val="5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MSU Open Courseware</a:t>
            </a:r>
          </a:p>
          <a:p>
            <a:pPr lvl="0">
              <a:spcBef>
                <a:spcPts val="500"/>
              </a:spcBef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00"/>
          <p:cNvSpPr/>
          <p:nvPr/>
        </p:nvSpPr>
        <p:spPr>
          <a:xfrm>
            <a:off x="89804" y="1911955"/>
            <a:ext cx="9054196" cy="202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E78923"/>
              </a:buClr>
            </a:pPr>
            <a:r>
              <a:rPr lang="en-US" sz="2200" b="1" dirty="0" smtClean="0"/>
              <a:t>OA</a:t>
            </a:r>
            <a:r>
              <a:rPr lang="en-US" sz="2200" dirty="0" smtClean="0"/>
              <a:t> - online research outputs free of all restrictions on access and </a:t>
            </a:r>
            <a:r>
              <a:rPr lang="en-US" sz="2200" dirty="0"/>
              <a:t>use </a:t>
            </a:r>
            <a:r>
              <a:rPr lang="en-US" sz="2200" dirty="0" smtClean="0"/>
              <a:t>(Wikipedia: </a:t>
            </a:r>
            <a:r>
              <a:rPr lang="en-US" sz="2200" dirty="0" smtClean="0">
                <a:hlinkClick r:id="" action="ppaction://noaction"/>
              </a:rPr>
              <a:t>https</a:t>
            </a:r>
            <a:r>
              <a:rPr lang="en-US" sz="2200" dirty="0">
                <a:hlinkClick r:id="" action="ppaction://noaction"/>
              </a:rPr>
              <a:t>://</a:t>
            </a:r>
            <a:r>
              <a:rPr lang="en-US" sz="2200" dirty="0" err="1">
                <a:hlinkClick r:id="" action="ppaction://noaction"/>
              </a:rPr>
              <a:t>en.wikipedia.org</a:t>
            </a:r>
            <a:r>
              <a:rPr lang="en-US" sz="2200" dirty="0">
                <a:hlinkClick r:id="" action="ppaction://noaction"/>
              </a:rPr>
              <a:t>/wiki/</a:t>
            </a:r>
            <a:r>
              <a:rPr lang="en-US" sz="2200" dirty="0" err="1">
                <a:hlinkClick r:id="" action="ppaction://noaction"/>
              </a:rPr>
              <a:t>Open_access</a:t>
            </a:r>
            <a:r>
              <a:rPr lang="en-US" sz="2200" dirty="0"/>
              <a:t> </a:t>
            </a:r>
            <a:endParaRPr lang="en-US" sz="2200" dirty="0" smtClean="0"/>
          </a:p>
          <a:p>
            <a:pPr lvl="0">
              <a:spcBef>
                <a:spcPts val="700"/>
              </a:spcBef>
              <a:buClr>
                <a:srgbClr val="E78923"/>
              </a:buClr>
            </a:pPr>
            <a:r>
              <a:rPr lang="en-US" sz="2200" b="1" dirty="0" smtClean="0"/>
              <a:t>OER</a:t>
            </a:r>
            <a:r>
              <a:rPr lang="en-US" sz="2200" dirty="0" smtClean="0"/>
              <a:t> - free </a:t>
            </a:r>
            <a:r>
              <a:rPr lang="en-US" sz="2200" dirty="0"/>
              <a:t>and openly licensed educational materials that can be used for teaching, learning, research, and other </a:t>
            </a:r>
            <a:r>
              <a:rPr lang="en-US" sz="2200" dirty="0" smtClean="0"/>
              <a:t>purposes (Creative </a:t>
            </a:r>
            <a:r>
              <a:rPr lang="en-US" sz="2200" dirty="0" err="1" smtClean="0"/>
              <a:t>Commons,</a:t>
            </a:r>
            <a:r>
              <a:rPr lang="en-US" sz="2200" dirty="0" err="1" smtClean="0">
                <a:hlinkClick r:id="" action="ppaction://noaction"/>
              </a:rPr>
              <a:t>https</a:t>
            </a:r>
            <a:r>
              <a:rPr lang="en-US" sz="2200" dirty="0">
                <a:hlinkClick r:id="" action="ppaction://noaction"/>
              </a:rPr>
              <a:t>://wiki.creativecommons.org/wiki/What_is_OER%</a:t>
            </a:r>
            <a:r>
              <a:rPr lang="en-US" sz="2200" dirty="0" smtClean="0">
                <a:hlinkClick r:id="" action="ppaction://noaction"/>
              </a:rPr>
              <a:t>3F</a:t>
            </a:r>
            <a:r>
              <a:rPr lang="en-US" sz="2200" dirty="0" smtClean="0"/>
              <a:t>)</a:t>
            </a:r>
          </a:p>
          <a:p>
            <a:pPr lvl="0" algn="ctr">
              <a:buClr>
                <a:srgbClr val="E78923"/>
              </a:buClr>
            </a:pP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Shape 99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07175" y="242234"/>
            <a:ext cx="8252725" cy="113597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ACCESS (OA)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3000" b="1" dirty="0" smtClean="0">
                <a:solidFill>
                  <a:srgbClr val="45818E"/>
                </a:solidFill>
              </a:rPr>
              <a:t>OPEN EDUCATIONAL RESOURCES (OER)</a:t>
            </a:r>
            <a:endParaRPr sz="30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201706" y="3792064"/>
            <a:ext cx="9054196" cy="290145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Aft>
                <a:spcPts val="500"/>
              </a:spcAft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</a:p>
          <a:p>
            <a:pPr lvl="0" algn="ctr">
              <a:spcBef>
                <a:spcPts val="500"/>
              </a:spcBef>
              <a:buClr>
                <a:srgbClr val="FFFFFF"/>
              </a:buClr>
              <a:buSzPts val="2400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ITU Electronic Information Resources (.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xls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on the library website</a:t>
            </a: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Directory </a:t>
            </a:r>
            <a:r>
              <a:rPr lang="en-US" sz="2000" dirty="0">
                <a:solidFill>
                  <a:srgbClr val="FFFFFF"/>
                </a:solidFill>
              </a:rPr>
              <a:t>of Open Access Journals (DOAJ)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Arxiv.org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MIT Open Courseware</a:t>
            </a: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MSU Open Courseware</a:t>
            </a: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Trove, </a:t>
            </a:r>
            <a:r>
              <a:rPr lang="en-US" sz="2000" dirty="0" err="1" smtClean="0">
                <a:solidFill>
                  <a:srgbClr val="FFFFFF"/>
                </a:solidFill>
              </a:rPr>
              <a:t>WorldCat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mr-IN" sz="2000" dirty="0" smtClean="0">
                <a:solidFill>
                  <a:srgbClr val="FFFFFF"/>
                </a:solidFill>
              </a:rPr>
              <a:t>–</a:t>
            </a:r>
            <a:r>
              <a:rPr lang="en-US" sz="2000" dirty="0" smtClean="0">
                <a:solidFill>
                  <a:srgbClr val="FFFFFF"/>
                </a:solidFill>
              </a:rPr>
              <a:t> World libraries holdings</a:t>
            </a:r>
          </a:p>
          <a:p>
            <a:pPr marL="342900" lvl="0" indent="-342900"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Subject Databases - Medline</a:t>
            </a:r>
          </a:p>
          <a:p>
            <a:pPr lvl="0">
              <a:spcBef>
                <a:spcPts val="500"/>
              </a:spcBef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00"/>
          <p:cNvSpPr/>
          <p:nvPr/>
        </p:nvSpPr>
        <p:spPr>
          <a:xfrm>
            <a:off x="357674" y="1559812"/>
            <a:ext cx="4493194" cy="2044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E78923"/>
              </a:buClr>
            </a:pPr>
            <a:r>
              <a:rPr lang="en-US" sz="2000" dirty="0" smtClean="0"/>
              <a:t>Local Library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University Library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State or National Library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Online Libraries (Internet Archive, Open Library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Free Preprints &amp; Repositories</a:t>
            </a:r>
          </a:p>
          <a:p>
            <a:pPr lvl="0">
              <a:buClr>
                <a:srgbClr val="E78923"/>
              </a:buClr>
            </a:pPr>
            <a:endParaRPr lang="en-US" sz="2200" dirty="0" smtClean="0"/>
          </a:p>
          <a:p>
            <a:pPr lvl="0" algn="ctr">
              <a:buClr>
                <a:srgbClr val="E78923"/>
              </a:buClr>
            </a:pP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  <p:sp>
        <p:nvSpPr>
          <p:cNvPr id="11" name="Shape 1000"/>
          <p:cNvSpPr/>
          <p:nvPr/>
        </p:nvSpPr>
        <p:spPr>
          <a:xfrm>
            <a:off x="5159767" y="1559811"/>
            <a:ext cx="3882076" cy="20443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E78923"/>
              </a:buClr>
            </a:pPr>
            <a:r>
              <a:rPr lang="en-US" sz="2000" dirty="0"/>
              <a:t>University Repositories</a:t>
            </a:r>
          </a:p>
          <a:p>
            <a:pPr lvl="0">
              <a:buClr>
                <a:srgbClr val="E78923"/>
              </a:buClr>
            </a:pPr>
            <a:r>
              <a:rPr lang="en-US" sz="2000" dirty="0"/>
              <a:t>University Libraries </a:t>
            </a:r>
            <a:endParaRPr lang="en-US" sz="2000" dirty="0" smtClean="0"/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Subject Repositories (Openly Published </a:t>
            </a:r>
            <a:r>
              <a:rPr lang="mr-IN" sz="2000" dirty="0" smtClean="0"/>
              <a:t>–</a:t>
            </a:r>
            <a:r>
              <a:rPr lang="en-US" sz="2000" dirty="0" smtClean="0"/>
              <a:t> Medline)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Google Scholar</a:t>
            </a:r>
          </a:p>
          <a:p>
            <a:pPr lvl="0">
              <a:buClr>
                <a:srgbClr val="E78923"/>
              </a:buClr>
            </a:pPr>
            <a:r>
              <a:rPr lang="en-US" sz="2000" dirty="0" smtClean="0"/>
              <a:t>Pay-per-view</a:t>
            </a:r>
          </a:p>
          <a:p>
            <a:pPr lvl="0">
              <a:buClr>
                <a:srgbClr val="E78923"/>
              </a:buClr>
            </a:pPr>
            <a:endParaRPr lang="en-US" sz="2000" dirty="0" smtClean="0"/>
          </a:p>
          <a:p>
            <a:pPr lvl="0">
              <a:buClr>
                <a:srgbClr val="E78923"/>
              </a:buClr>
            </a:pPr>
            <a:endParaRPr lang="en-US" sz="2200" dirty="0"/>
          </a:p>
          <a:p>
            <a:pPr lvl="0">
              <a:buClr>
                <a:srgbClr val="E78923"/>
              </a:buClr>
            </a:pPr>
            <a:endParaRPr lang="en-US" sz="2200" dirty="0" smtClean="0"/>
          </a:p>
          <a:p>
            <a:pPr lvl="0" algn="ctr">
              <a:buClr>
                <a:srgbClr val="E78923"/>
              </a:buClr>
            </a:pPr>
            <a:endParaRPr sz="2400" b="1" i="0" u="none" strike="noStrike" cap="none" dirty="0">
              <a:solidFill>
                <a:srgbClr val="458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Shape 101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24483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243006" y="3274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>
                <a:solidFill>
                  <a:srgbClr val="E78923"/>
                </a:solidFill>
              </a:rPr>
              <a:t>LIBRARY DATABASES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-98849" y="2336475"/>
            <a:ext cx="1997700" cy="25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Google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Wikipedia</a:t>
            </a: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9383"/>
                </a:solidFill>
              </a:rPr>
              <a:t>Library Databases</a:t>
            </a:r>
            <a:endParaRPr sz="2000">
              <a:solidFill>
                <a:srgbClr val="FF9383"/>
              </a:solidFill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2254125" y="1128425"/>
            <a:ext cx="6674700" cy="56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What </a:t>
            </a:r>
            <a:r>
              <a:rPr lang="en-US" sz="2200" b="1" dirty="0">
                <a:solidFill>
                  <a:srgbClr val="FFFF00"/>
                </a:solidFill>
              </a:rPr>
              <a:t>library databases does ITU have</a:t>
            </a:r>
            <a:endParaRPr sz="2200" b="1" dirty="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eLibrary</a:t>
            </a:r>
            <a:r>
              <a:rPr lang="en-US" sz="2200" dirty="0">
                <a:solidFill>
                  <a:srgbClr val="FFFFFF"/>
                </a:solidFill>
              </a:rPr>
              <a:t> tab in the EMS (onsite no passwords; login for off-site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ITU Online Library Catalog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ACM Digital Library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EBSCO Business Source Elite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NYTimes</a:t>
            </a:r>
            <a:r>
              <a:rPr lang="en-US" sz="2200" dirty="0">
                <a:solidFill>
                  <a:srgbClr val="FFFFFF"/>
                </a:solidFill>
              </a:rPr>
              <a:t> Academic Pass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Proquest</a:t>
            </a:r>
            <a:r>
              <a:rPr lang="en-US" sz="2200" dirty="0">
                <a:solidFill>
                  <a:srgbClr val="FFFFFF"/>
                </a:solidFill>
              </a:rPr>
              <a:t> Wall Street Journal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What are </a:t>
            </a:r>
            <a:r>
              <a:rPr lang="en-US" sz="2200" b="1" dirty="0">
                <a:solidFill>
                  <a:srgbClr val="FFFF00"/>
                </a:solidFill>
              </a:rPr>
              <a:t>the best local libraries for research?</a:t>
            </a:r>
            <a:endParaRPr sz="2200" b="1" dirty="0">
              <a:solidFill>
                <a:srgbClr val="FFFF00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Joint SJPL &amp; SSJU library (e.g. see </a:t>
            </a:r>
            <a:r>
              <a:rPr lang="en-US" sz="2200" dirty="0" err="1">
                <a:solidFill>
                  <a:srgbClr val="FFFFFF"/>
                </a:solidFill>
              </a:rPr>
              <a:t>LibGuides</a:t>
            </a:r>
            <a:r>
              <a:rPr lang="en-US" sz="2200" dirty="0">
                <a:solidFill>
                  <a:srgbClr val="FFFFFF"/>
                </a:solidFill>
              </a:rPr>
              <a:t> – 100s of databases)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Santa Clara University (e.g. see </a:t>
            </a:r>
            <a:r>
              <a:rPr lang="en-US" sz="2200" dirty="0" err="1">
                <a:solidFill>
                  <a:srgbClr val="FFFFFF"/>
                </a:solidFill>
              </a:rPr>
              <a:t>LibGuides</a:t>
            </a:r>
            <a:r>
              <a:rPr lang="en-US" sz="2200" dirty="0">
                <a:solidFill>
                  <a:srgbClr val="FFFFFF"/>
                </a:solidFill>
              </a:rPr>
              <a:t> – 100s of databases)</a:t>
            </a:r>
            <a:endParaRPr sz="2200" dirty="0">
              <a:solidFill>
                <a:srgbClr val="FFFFFF"/>
              </a:solidFill>
            </a:endParaRPr>
          </a:p>
          <a:p>
            <a:pPr marL="9144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CA Public Libraries (e.g. Safari Books, </a:t>
            </a:r>
            <a:r>
              <a:rPr lang="en-US" sz="2200" dirty="0" err="1">
                <a:solidFill>
                  <a:srgbClr val="FFFFFF"/>
                </a:solidFill>
              </a:rPr>
              <a:t>Ebsco</a:t>
            </a:r>
            <a:r>
              <a:rPr lang="en-US" sz="2200" dirty="0">
                <a:solidFill>
                  <a:srgbClr val="FFFFFF"/>
                </a:solidFill>
              </a:rPr>
              <a:t> Source Elite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3" name="Shape 102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7582" y="-70789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Shape 1024"/>
          <p:cNvSpPr txBox="1"/>
          <p:nvPr/>
        </p:nvSpPr>
        <p:spPr>
          <a:xfrm>
            <a:off x="243006" y="2422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1">
                <a:solidFill>
                  <a:srgbClr val="E78923"/>
                </a:solidFill>
              </a:rPr>
              <a:t>SEARCH TIPS</a:t>
            </a:r>
            <a:endParaRPr sz="3600" b="1" i="0" u="none" strike="noStrike" cap="none">
              <a:solidFill>
                <a:srgbClr val="E78923"/>
              </a:solidFill>
            </a:endParaRPr>
          </a:p>
        </p:txBody>
      </p:sp>
      <p:sp>
        <p:nvSpPr>
          <p:cNvPr id="1025" name="Shape 1025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Shape 1026"/>
          <p:cNvSpPr/>
          <p:nvPr/>
        </p:nvSpPr>
        <p:spPr>
          <a:xfrm>
            <a:off x="-98850" y="1857950"/>
            <a:ext cx="1956900" cy="348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Sub topics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Keywords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Scholarly?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91FEBC"/>
                </a:solidFill>
              </a:rPr>
              <a:t>Limit?</a:t>
            </a:r>
            <a:endParaRPr sz="2400">
              <a:solidFill>
                <a:srgbClr val="91FEB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>
              <a:solidFill>
                <a:srgbClr val="FF9383"/>
              </a:solidFill>
            </a:endParaRPr>
          </a:p>
        </p:txBody>
      </p:sp>
      <p:sp>
        <p:nvSpPr>
          <p:cNvPr id="1027" name="Shape 1027"/>
          <p:cNvSpPr txBox="1"/>
          <p:nvPr/>
        </p:nvSpPr>
        <p:spPr>
          <a:xfrm>
            <a:off x="2185200" y="1175062"/>
            <a:ext cx="6674700" cy="441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What </a:t>
            </a:r>
            <a:r>
              <a:rPr lang="en-US" sz="2600" dirty="0">
                <a:solidFill>
                  <a:srgbClr val="FFFF00"/>
                </a:solidFill>
              </a:rPr>
              <a:t>common search tips and tools are used in most databases?</a:t>
            </a:r>
            <a:endParaRPr sz="26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Example: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MIT Search Tips Guide</a:t>
            </a:r>
            <a:r>
              <a:rPr lang="en-US" sz="2400" dirty="0">
                <a:solidFill>
                  <a:srgbClr val="91FFB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(Excellent)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Topic / question in one sentence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Background info (e.g. Wikipedia or Google)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Keywords or synonyms (similar)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Search strings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91FEBC"/>
                </a:solidFill>
              </a:rPr>
              <a:t>Boolean </a:t>
            </a:r>
            <a:r>
              <a:rPr lang="en-US" sz="2400" dirty="0">
                <a:solidFill>
                  <a:srgbClr val="FFFFFF"/>
                </a:solidFill>
              </a:rPr>
              <a:t>Operators AND, OR, NOT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91FEBC"/>
                </a:solidFill>
              </a:rPr>
              <a:t>Wildcards,</a:t>
            </a:r>
            <a:r>
              <a:rPr lang="en-US" sz="2400" dirty="0">
                <a:solidFill>
                  <a:srgbClr val="FFFFFF"/>
                </a:solidFill>
              </a:rPr>
              <a:t> truncation ? # book?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Stop word (e.g. ‘NOT’)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</p:txBody>
      </p:sp>
      <p:sp>
        <p:nvSpPr>
          <p:cNvPr id="1028" name="Shape 1028"/>
          <p:cNvSpPr txBox="1"/>
          <p:nvPr/>
        </p:nvSpPr>
        <p:spPr>
          <a:xfrm>
            <a:off x="243000" y="5592250"/>
            <a:ext cx="8658000" cy="121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FF00"/>
                </a:solidFill>
              </a:rPr>
              <a:t> </a:t>
            </a:r>
            <a:r>
              <a:rPr lang="en-US" sz="2000" b="1">
                <a:solidFill>
                  <a:srgbClr val="FFFF00"/>
                </a:solidFill>
              </a:rPr>
              <a:t>                                </a:t>
            </a:r>
            <a:r>
              <a:rPr lang="en-US" sz="2000" b="1" u="sng">
                <a:solidFill>
                  <a:srgbClr val="FFFF00"/>
                </a:solidFill>
              </a:rPr>
              <a:t>Highly Recommended Source</a:t>
            </a:r>
            <a:r>
              <a:rPr lang="en-US" sz="2000" b="1">
                <a:solidFill>
                  <a:srgbClr val="FFFF00"/>
                </a:solidFill>
              </a:rPr>
              <a:t>!!</a:t>
            </a:r>
            <a:endParaRPr sz="2000" b="1">
              <a:solidFill>
                <a:srgbClr val="FFFF00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FF00"/>
                </a:solidFill>
              </a:rPr>
              <a:t>MIT Libraries Search Tips,</a:t>
            </a:r>
            <a:r>
              <a:rPr lang="en-US" sz="2000" b="1">
                <a:solidFill>
                  <a:srgbClr val="FFFFFF"/>
                </a:solidFill>
              </a:rPr>
              <a:t> </a:t>
            </a:r>
            <a:r>
              <a:rPr lang="en-US" sz="2000" b="1" u="sng">
                <a:solidFill>
                  <a:srgbClr val="FFFFFF"/>
                </a:solidFill>
                <a:hlinkClick r:id="rId4"/>
              </a:rPr>
              <a:t>https://libguides.mit.edu/database-search</a:t>
            </a:r>
            <a:r>
              <a:rPr lang="en-US" sz="2000" b="1">
                <a:solidFill>
                  <a:srgbClr val="FFFFFF"/>
                </a:solidFill>
              </a:rPr>
              <a:t>, Accessed 18 Jan, 2018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ftr" idx="11"/>
          </p:nvPr>
        </p:nvSpPr>
        <p:spPr>
          <a:xfrm>
            <a:off x="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34" name="Shape 10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4494617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/>
          <p:nvPr/>
        </p:nvSpPr>
        <p:spPr>
          <a:xfrm>
            <a:off x="2394700" y="242225"/>
            <a:ext cx="4245300" cy="6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Font typeface="Arial"/>
              <a:buNone/>
            </a:pPr>
            <a:r>
              <a:rPr lang="en-US" sz="3200" b="1">
                <a:solidFill>
                  <a:srgbClr val="1D7E8D"/>
                </a:solidFill>
              </a:rPr>
              <a:t>Scholarly Surfing</a:t>
            </a:r>
            <a:endParaRPr/>
          </a:p>
        </p:txBody>
      </p:sp>
      <p:pic>
        <p:nvPicPr>
          <p:cNvPr id="1038" name="Shape 10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1" y="1150925"/>
            <a:ext cx="8393600" cy="4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2761325" y="5642150"/>
            <a:ext cx="6013200" cy="107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FF00"/>
                </a:solidFill>
              </a:rPr>
              <a:t>Highly Recommended Source</a:t>
            </a:r>
            <a:r>
              <a:rPr lang="en-US" sz="2000">
                <a:solidFill>
                  <a:srgbClr val="FFFFFF"/>
                </a:solidFill>
              </a:rPr>
              <a:t>: MIT Libraries, </a:t>
            </a:r>
            <a:r>
              <a:rPr lang="en-US" sz="2000" u="sng">
                <a:solidFill>
                  <a:srgbClr val="FFFFFF"/>
                </a:solidFill>
                <a:hlinkClick r:id="rId5"/>
              </a:rPr>
              <a:t>https://libguides.mit.edu/database-search</a:t>
            </a:r>
            <a:r>
              <a:rPr lang="en-US" sz="2000">
                <a:solidFill>
                  <a:srgbClr val="FFFFFF"/>
                </a:solidFill>
              </a:rPr>
              <a:t>, Accessed 18 January, 2018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8" name="Shape 105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Shape 105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201706" y="4367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30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59407" y="1531333"/>
            <a:ext cx="8727000" cy="48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64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“While potential benefits [to</a:t>
            </a:r>
            <a:r>
              <a:rPr lang="en-US" sz="2000" b="0" i="1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 autonomous vehicles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) are substantial, significant implementation and mass-market penetration</a:t>
            </a:r>
            <a:r>
              <a:rPr lang="en-US" sz="2000" b="0" i="1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 barriers 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remain” 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(Daniel J. Fagnant, 2015.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http://www.caee.utexas.edu/prof/kockelman/public_html/TRB14EnoAVs.pdf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accessed Nov 8, 2017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In 1000 words, use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scholarly literature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to respond to this statement.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 (in own words)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barriers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widespread uptake of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autonomous cars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U.S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.?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2-3</a:t>
            </a: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Searching, selecting and saving citations (next page)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1068" name="Shape 106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69" name="Shape 106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Shape 107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Shape 1071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1072" name="Shape 1072"/>
          <p:cNvSpPr txBox="1"/>
          <p:nvPr/>
        </p:nvSpPr>
        <p:spPr>
          <a:xfrm>
            <a:off x="69008" y="219925"/>
            <a:ext cx="86580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30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0" y="989870"/>
            <a:ext cx="8536800" cy="61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sentence.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barriers to the widespread uptake of autonomous cars in the U.S.?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 Find scholarly information and strategy</a:t>
            </a:r>
            <a:endParaRPr sz="2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Keywords/phrases</a:t>
            </a:r>
            <a:endParaRPr/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Autonomous  (vehicle* or car*)		OR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Driverless / selfdriving / self-driving  (vehicle* or car*)  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penetration or market barriers	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Uptake or adoption or acceptance or ….	AND 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U.S.. or united states or north America	 AND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Databases: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Google: “Setting&gt;Advanced Search”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ITU Library Catalog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Ebsco Business Source Elite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Search, Select, Download (Zotero, Mendeley) 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help with Zotero or Mendeley? Submit a Library Inquiry or drop into the library.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6057900" y="73660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2783150" y="242887"/>
            <a:ext cx="51498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b="1">
                <a:solidFill>
                  <a:srgbClr val="00481E"/>
                </a:solidFill>
              </a:rPr>
              <a:t>How to surf like a pro</a:t>
            </a:r>
            <a: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 i="0" u="none" strike="noStrike" cap="none">
              <a:solidFill>
                <a:srgbClr val="004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11/7/17</a:t>
            </a:r>
            <a:endParaRPr/>
          </a:p>
        </p:txBody>
      </p:sp>
      <p:sp>
        <p:nvSpPr>
          <p:cNvPr id="1083" name="Shape 1083"/>
          <p:cNvSpPr txBox="1"/>
          <p:nvPr/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84" name="Shape 1084"/>
          <p:cNvSpPr txBox="1"/>
          <p:nvPr/>
        </p:nvSpPr>
        <p:spPr>
          <a:xfrm>
            <a:off x="8377237" y="242887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726400" y="971350"/>
            <a:ext cx="8201700" cy="5587500"/>
          </a:xfrm>
          <a:prstGeom prst="rect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you receive your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library logins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library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catalog &amp; databases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books, reserves, papers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San Jose Public Library Card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SSJU Databases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your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Information literacy skills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library webinars and workshops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(flyer)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research help </a:t>
            </a:r>
            <a:r>
              <a:rPr lang="en-US"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library@itu.edu</a:t>
            </a:r>
            <a:r>
              <a:rPr lang="en-US" sz="2000" b="1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research consultation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the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research process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– six steps (videos)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/>
              <a:t>good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search strategy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Boolean logic, keywords, wildcards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criteria to evaluate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scholarly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information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legally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– copyright, trademarks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information 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ethically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plagiarism</a:t>
            </a:r>
            <a:r>
              <a:rPr lang="en-US" sz="2000" b="1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citation, turnitin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Tools/templates</a:t>
            </a: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ITU guides, APA style, turnitin, Zotero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5809200" y="6302275"/>
            <a:ext cx="3334800" cy="60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library@itu.edu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Shape 9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0" y="436719"/>
            <a:ext cx="8859837" cy="706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50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REMEMBER TO</a:t>
            </a:r>
            <a:endParaRPr sz="50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2924" y="2235200"/>
            <a:ext cx="8436900" cy="36449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00"/>
                </a:solidFill>
              </a:rPr>
              <a:t>Schedule your research consultation with your University Librarian.</a:t>
            </a:r>
            <a:endParaRPr sz="4000" b="1" i="0" u="none" strike="noStrike" cap="none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800" b="0" i="0" u="none" strike="noStrike" cap="none" dirty="0" smtClean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 dirty="0" smtClean="0">
                <a:solidFill>
                  <a:srgbClr val="D8D8D8"/>
                </a:solidFill>
              </a:rPr>
              <a:t>Email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library@itu.edu</a:t>
            </a:r>
            <a:r>
              <a:rPr lang="en-US" sz="4000" dirty="0" smtClean="0">
                <a:solidFill>
                  <a:srgbClr val="D8D8D8"/>
                </a:solidFill>
              </a:rPr>
              <a:t> </a:t>
            </a:r>
            <a:endParaRPr sz="4000" b="0" i="0" u="none" strike="noStrike" cap="none" dirty="0">
              <a:solidFill>
                <a:srgbClr val="D8D8D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0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Shape 9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965" name="Shape 965"/>
          <p:cNvSpPr txBox="1"/>
          <p:nvPr/>
        </p:nvSpPr>
        <p:spPr>
          <a:xfrm>
            <a:off x="0" y="436719"/>
            <a:ext cx="8859837" cy="9591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Font typeface="Arial"/>
              <a:buNone/>
            </a:pPr>
            <a:r>
              <a:rPr lang="en-US" sz="4200" b="0" i="0" u="none" strike="noStrike" cap="none" dirty="0" smtClean="0">
                <a:solidFill>
                  <a:srgbClr val="CAE67B"/>
                </a:solidFill>
                <a:latin typeface="Arial"/>
                <a:ea typeface="Arial"/>
                <a:cs typeface="Arial"/>
                <a:sym typeface="Arial"/>
              </a:rPr>
              <a:t>What is Research?</a:t>
            </a:r>
            <a:endParaRPr sz="4200" b="0" i="0" u="none" strike="noStrike" cap="none" dirty="0">
              <a:solidFill>
                <a:srgbClr val="CAE6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201706" y="2323999"/>
            <a:ext cx="8658118" cy="300793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</a:pPr>
            <a:r>
              <a:rPr lang="en-US" sz="3200" i="0" u="none" strike="noStrike" cap="none" dirty="0" smtClean="0">
                <a:solidFill>
                  <a:srgbClr val="FFFFFF"/>
                </a:solidFill>
              </a:rPr>
              <a:t>Ability to </a:t>
            </a:r>
            <a:r>
              <a:rPr lang="en-US" sz="3200" dirty="0" smtClean="0">
                <a:solidFill>
                  <a:srgbClr val="FFFFFF"/>
                </a:solidFill>
              </a:rPr>
              <a:t>source, select, use and share credible, verified and reviewed information in an honest, legal and ethical way.</a:t>
            </a:r>
            <a:r>
              <a:rPr lang="en-US" sz="3200" b="1" dirty="0" smtClean="0">
                <a:solidFill>
                  <a:srgbClr val="FFFFF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</a:pPr>
            <a:endParaRPr lang="en-US" sz="3200" b="1" dirty="0" smtClean="0">
              <a:solidFill>
                <a:srgbClr val="FFFFFF"/>
              </a:solidFill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</a:pPr>
            <a:r>
              <a:rPr lang="en-US" sz="2600" i="1" u="none" strike="noStrike" cap="none" dirty="0" smtClean="0">
                <a:solidFill>
                  <a:srgbClr val="FFFFFF"/>
                </a:solidFill>
              </a:rPr>
              <a:t>Marion Hayes, ITU University Librarian</a:t>
            </a:r>
            <a:endParaRPr sz="2600" i="1" u="none" strike="noStrike" cap="none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56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Shape 310"/>
          <p:cNvGrpSpPr/>
          <p:nvPr/>
        </p:nvGrpSpPr>
        <p:grpSpPr>
          <a:xfrm>
            <a:off x="293316" y="1504100"/>
            <a:ext cx="4728013" cy="4042391"/>
            <a:chOff x="581228" y="967"/>
            <a:chExt cx="4728013" cy="4042391"/>
          </a:xfrm>
        </p:grpSpPr>
        <p:sp>
          <p:nvSpPr>
            <p:cNvPr id="311" name="Shape 311"/>
            <p:cNvSpPr/>
            <p:nvPr/>
          </p:nvSpPr>
          <p:spPr>
            <a:xfrm>
              <a:off x="955986" y="20564"/>
              <a:ext cx="4022794" cy="40227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437" y="5026"/>
                  </a:moveTo>
                  <a:lnTo>
                    <a:pt x="73437" y="5026"/>
                  </a:lnTo>
                  <a:cubicBezTo>
                    <a:pt x="99812" y="11473"/>
                    <a:pt x="117892" y="35743"/>
                    <a:pt x="116520" y="62859"/>
                  </a:cubicBezTo>
                  <a:cubicBezTo>
                    <a:pt x="115148" y="89976"/>
                    <a:pt x="94711" y="112297"/>
                    <a:pt x="67820" y="116049"/>
                  </a:cubicBezTo>
                  <a:cubicBezTo>
                    <a:pt x="40929" y="119801"/>
                    <a:pt x="15163" y="103926"/>
                    <a:pt x="6421" y="78221"/>
                  </a:cubicBezTo>
                  <a:cubicBezTo>
                    <a:pt x="-2320" y="52515"/>
                    <a:pt x="8426" y="24224"/>
                    <a:pt x="32029" y="10804"/>
                  </a:cubicBezTo>
                  <a:lnTo>
                    <a:pt x="30610" y="7719"/>
                  </a:lnTo>
                  <a:lnTo>
                    <a:pt x="37672" y="11462"/>
                  </a:lnTo>
                  <a:lnTo>
                    <a:pt x="36103" y="19661"/>
                  </a:lnTo>
                  <a:lnTo>
                    <a:pt x="34685" y="16577"/>
                  </a:lnTo>
                  <a:lnTo>
                    <a:pt x="34685" y="16577"/>
                  </a:lnTo>
                  <a:cubicBezTo>
                    <a:pt x="13896" y="28697"/>
                    <a:pt x="4614" y="53851"/>
                    <a:pt x="12546" y="76569"/>
                  </a:cubicBezTo>
                  <a:cubicBezTo>
                    <a:pt x="20479" y="99288"/>
                    <a:pt x="43401" y="113197"/>
                    <a:pt x="67215" y="109743"/>
                  </a:cubicBezTo>
                  <a:cubicBezTo>
                    <a:pt x="91030" y="106288"/>
                    <a:pt x="109055" y="86440"/>
                    <a:pt x="110206" y="62404"/>
                  </a:cubicBezTo>
                  <a:cubicBezTo>
                    <a:pt x="111356" y="38368"/>
                    <a:pt x="95310" y="16888"/>
                    <a:pt x="71934" y="11174"/>
                  </a:cubicBezTo>
                  <a:close/>
                </a:path>
              </a:pathLst>
            </a:custGeom>
            <a:solidFill>
              <a:srgbClr val="D0DF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280139" y="967"/>
              <a:ext cx="1374490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3B01E"/>
                </a:gs>
                <a:gs pos="100000">
                  <a:srgbClr val="B0F69B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2316516" y="37344"/>
              <a:ext cx="1301736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Define Purpose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975498" y="930372"/>
              <a:ext cx="1333743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8A05"/>
                </a:gs>
                <a:gs pos="100000">
                  <a:srgbClr val="FFB77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4011875" y="966749"/>
              <a:ext cx="1260989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953363" y="2435504"/>
              <a:ext cx="1178849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1E90B"/>
                </a:gs>
                <a:gs pos="100000">
                  <a:srgbClr val="E6FF8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3989740" y="2471881"/>
              <a:ext cx="1106095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 Select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50770" y="3265865"/>
              <a:ext cx="1062228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5"/>
                </a:gs>
                <a:gs pos="100000">
                  <a:srgbClr val="CCCCC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2487147" y="3302242"/>
              <a:ext cx="989474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 Apply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81228" y="2138147"/>
              <a:ext cx="1641653" cy="1018441"/>
            </a:xfrm>
            <a:prstGeom prst="roundRect">
              <a:avLst>
                <a:gd name="adj" fmla="val 16667"/>
              </a:avLst>
            </a:prstGeom>
            <a:solidFill>
              <a:srgbClr val="000090">
                <a:alpha val="48627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30944" y="2187863"/>
              <a:ext cx="1542221" cy="919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Acknowledge, Cite, Ethical Use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79120" y="886756"/>
              <a:ext cx="1178283" cy="745183"/>
            </a:xfrm>
            <a:prstGeom prst="roundRect">
              <a:avLst>
                <a:gd name="adj" fmla="val 16667"/>
              </a:avLst>
            </a:prstGeom>
            <a:solidFill>
              <a:srgbClr val="6E2799">
                <a:alpha val="6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815497" y="923133"/>
              <a:ext cx="1105529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Reflect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11/9/17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6521788" y="2926445"/>
            <a:ext cx="431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443759" y="1796891"/>
            <a:ext cx="1416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←←←←←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531523" y="2590039"/>
            <a:ext cx="2502732" cy="2067741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rgbClr val="660066">
              <a:alpha val="29803"/>
            </a:srgbClr>
          </a:solidFill>
          <a:ln w="9525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Cite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Honesty</a:t>
            </a:r>
            <a:endParaRPr sz="1400" b="1" i="0" u="none" strike="noStrike" cap="none">
              <a:solidFill>
                <a:srgbClr val="6E27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5644932" y="6425392"/>
            <a:ext cx="230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475721" y="5777254"/>
            <a:ext cx="8384118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Based on: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Framework for Information Literacy for Higher Education</a:t>
            </a:r>
            <a:r>
              <a:rPr lang="en-US" sz="1400" b="0" i="0" u="sng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,. </a:t>
            </a:r>
            <a:r>
              <a:rPr lang="en-US" sz="1400" b="0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Association of College &amp; Research Libraries (ACRL) 2000.</a:t>
            </a:r>
            <a:endParaRPr sz="1400" b="0" i="0" u="none" strike="noStrike" cap="none">
              <a:solidFill>
                <a:srgbClr val="6E27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384858" y="3275112"/>
            <a:ext cx="374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**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0"/>
          <p:cNvSpPr txBox="1"/>
          <p:nvPr/>
        </p:nvSpPr>
        <p:spPr>
          <a:xfrm>
            <a:off x="2544887" y="420945"/>
            <a:ext cx="5509033" cy="6554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75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 Research Cycle</a:t>
            </a:r>
            <a:endParaRPr sz="40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80"/>
          <p:cNvSpPr txBox="1"/>
          <p:nvPr/>
        </p:nvSpPr>
        <p:spPr>
          <a:xfrm>
            <a:off x="5441540" y="1982949"/>
            <a:ext cx="3301778" cy="31998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750"/>
              <a:buFont typeface="Arial"/>
              <a:buNone/>
            </a:pPr>
            <a:r>
              <a:rPr lang="en-US" sz="23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Organized, orderly and </a:t>
            </a:r>
            <a:r>
              <a:rPr lang="en-US" sz="2300" b="0" i="0" u="none" strike="noStrike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back-and-forth process</a:t>
            </a:r>
            <a:r>
              <a:rPr lang="en-US" sz="23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involve </a:t>
            </a:r>
            <a:r>
              <a:rPr lang="en-US" sz="2300" b="0" i="0" u="none" strike="noStrike" cap="none" dirty="0" smtClean="0">
                <a:solidFill>
                  <a:srgbClr val="73D2E2"/>
                </a:solidFill>
                <a:latin typeface="Arial"/>
                <a:ea typeface="Arial"/>
                <a:cs typeface="Arial"/>
                <a:sym typeface="Arial"/>
              </a:rPr>
              <a:t>many steps</a:t>
            </a:r>
            <a:r>
              <a:rPr lang="en-US" sz="23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the first of which is </a:t>
            </a:r>
            <a:r>
              <a:rPr lang="en-US" sz="2300" b="0" i="0" u="none" strike="noStrike" cap="none" dirty="0" smtClean="0">
                <a:solidFill>
                  <a:srgbClr val="73D2E2"/>
                </a:solidFill>
                <a:latin typeface="Arial"/>
                <a:ea typeface="Arial"/>
                <a:cs typeface="Arial"/>
                <a:sym typeface="Arial"/>
              </a:rPr>
              <a:t>identifying and sourcing</a:t>
            </a:r>
            <a:r>
              <a:rPr lang="en-US" sz="23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scholarly research information</a:t>
            </a:r>
            <a:r>
              <a:rPr lang="en-US" sz="22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5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201706" y="597118"/>
            <a:ext cx="8658131" cy="6554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75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Search Like A Pro</a:t>
            </a:r>
            <a:endParaRPr sz="40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57200" y="1864699"/>
            <a:ext cx="8530419" cy="37441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750"/>
              <a:buFont typeface="Wingdings" charset="2"/>
              <a:buChar char="u"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6-step formula to </a:t>
            </a:r>
            <a:r>
              <a:rPr lang="en-US" sz="30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plan, research and write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successful scholarly paper</a:t>
            </a:r>
            <a:endParaRPr sz="30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750"/>
              <a:buFont typeface="Wingdings" charset="2"/>
              <a:buChar char="u"/>
            </a:pPr>
            <a:r>
              <a:rPr lang="en-US" sz="3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library </a:t>
            </a:r>
            <a:r>
              <a:rPr lang="en-US" sz="30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databases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refine, source, cite &amp; present your paper with </a:t>
            </a:r>
            <a:r>
              <a:rPr lang="en-US" sz="30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academic honesty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750"/>
              <a:buFont typeface="Wingdings" charset="2"/>
              <a:buChar char="u"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Know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0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tools for efficient &amp; ethical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research – Reference Manager, </a:t>
            </a:r>
            <a:r>
              <a:rPr lang="en-US" sz="3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turnitin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ITU style guides</a:t>
            </a:r>
            <a:endParaRPr sz="3000" b="0" i="0" u="none" strike="noStrike" cap="none" dirty="0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9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Shape 29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248434" y="587835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rgbClr val="CAE67B"/>
                </a:solidFill>
                <a:latin typeface="Arial"/>
                <a:ea typeface="Arial"/>
                <a:cs typeface="Arial"/>
                <a:sym typeface="Arial"/>
              </a:rPr>
              <a:t>Tools of a Pro Searcher</a:t>
            </a:r>
            <a:endParaRPr sz="4000" b="0" i="0" u="none" strike="noStrike" cap="none" dirty="0">
              <a:solidFill>
                <a:srgbClr val="CAE6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19101" y="1916875"/>
            <a:ext cx="8051800" cy="4118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#1</a:t>
            </a:r>
            <a:r>
              <a:rPr lang="en-US" sz="2800" b="0" i="0" u="none" strike="noStrike" cap="none" dirty="0" smtClean="0">
                <a:solidFill>
                  <a:schemeClr val="bg1"/>
                </a:solidFill>
                <a:sym typeface="Arial"/>
              </a:rPr>
              <a:t>:</a:t>
            </a: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 </a:t>
            </a: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  <a:hlinkClick r:id="rId5"/>
              </a:rPr>
              <a:t>Library Catalog &amp; E-Resources</a:t>
            </a:r>
            <a:endParaRPr lang="en-US" sz="2800" b="0" i="0" u="none" strike="noStrike" cap="none" dirty="0" smtClean="0">
              <a:solidFill>
                <a:srgbClr val="FFF58B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</a:t>
            </a:r>
            <a:r>
              <a:rPr lang="en-US" sz="2800" dirty="0">
                <a:solidFill>
                  <a:srgbClr val="FFF58B"/>
                </a:solidFill>
              </a:rPr>
              <a:t>2</a:t>
            </a:r>
            <a:r>
              <a:rPr lang="en-US" sz="2800" b="0" i="0" u="none" strike="noStrike" cap="none" dirty="0" smtClean="0">
                <a:solidFill>
                  <a:srgbClr val="D8D8D8"/>
                </a:solidFill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sym typeface="Arial"/>
                <a:hlinkClick r:id="rId5"/>
              </a:rPr>
              <a:t>Master’s Thesis 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sym typeface="Arial"/>
                <a:hlinkClick r:id="rId5"/>
              </a:rPr>
              <a:t>Guidelines</a:t>
            </a:r>
            <a:endParaRPr lang="en-US" sz="2800" b="0" i="0" u="sng" strike="noStrike" cap="none" dirty="0" smtClean="0">
              <a:solidFill>
                <a:schemeClr val="hlink"/>
              </a:solidFill>
              <a:sym typeface="Arial"/>
            </a:endParaRPr>
          </a:p>
          <a:p>
            <a:pPr lvl="0"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</a:pPr>
            <a:r>
              <a:rPr lang="en-US" sz="2800" dirty="0">
                <a:solidFill>
                  <a:srgbClr val="FFF58B"/>
                </a:solidFill>
              </a:rPr>
              <a:t>#3</a:t>
            </a:r>
            <a:r>
              <a:rPr lang="en-US" sz="2800" dirty="0" smtClean="0">
                <a:solidFill>
                  <a:srgbClr val="D8D8D8"/>
                </a:solidFill>
              </a:rPr>
              <a:t>: </a:t>
            </a:r>
            <a:r>
              <a:rPr lang="en-US" sz="2800" dirty="0" smtClean="0">
                <a:solidFill>
                  <a:srgbClr val="D8D8D8"/>
                </a:solidFill>
                <a:hlinkClick r:id="rId6"/>
              </a:rPr>
              <a:t>Doctoral Dissertation Guidelines</a:t>
            </a:r>
            <a:endParaRPr sz="28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#3</a:t>
            </a:r>
            <a:r>
              <a:rPr lang="en-US" sz="2800" b="0" i="0" u="none" strike="noStrike" cap="none" dirty="0" smtClean="0">
                <a:solidFill>
                  <a:srgbClr val="D8D8D8"/>
                </a:solidFill>
                <a:sym typeface="Arial"/>
              </a:rPr>
              <a:t>: 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sym typeface="Arial"/>
                <a:hlinkClick r:id="rId6"/>
              </a:rPr>
              <a:t>ITU Style guides, APA Format</a:t>
            </a:r>
            <a:endParaRPr sz="2800" b="0" i="0" u="none" strike="noStrike" cap="none" dirty="0" smtClean="0">
              <a:solidFill>
                <a:srgbClr val="D8D8D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#4</a:t>
            </a:r>
            <a:r>
              <a:rPr lang="en-US" sz="2800" b="0" i="0" u="none" strike="noStrike" cap="none" dirty="0" smtClean="0">
                <a:solidFill>
                  <a:srgbClr val="D8D8D8"/>
                </a:solidFill>
                <a:sym typeface="Arial"/>
              </a:rPr>
              <a:t>: 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sym typeface="Arial"/>
                <a:hlinkClick r:id="rId6"/>
              </a:rPr>
              <a:t>ITU Plagiarism Prevention Policy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sym typeface="Arial"/>
              </a:rPr>
              <a:t> </a:t>
            </a:r>
            <a:endParaRPr sz="2800" b="0" i="0" u="none" strike="noStrike" cap="none" dirty="0" smtClean="0">
              <a:solidFill>
                <a:srgbClr val="FFF58B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#5</a:t>
            </a:r>
            <a:r>
              <a:rPr lang="en-US" sz="2800" b="0" i="0" u="none" strike="noStrike" cap="none" dirty="0" smtClean="0">
                <a:solidFill>
                  <a:srgbClr val="D8D8D8"/>
                </a:solidFill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sym typeface="Arial"/>
                <a:hlinkClick r:id="rId6"/>
              </a:rPr>
              <a:t>Fake or Fact: Library Workshop</a:t>
            </a:r>
            <a:endParaRPr sz="28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40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58B"/>
                </a:solidFill>
                <a:sym typeface="Arial"/>
              </a:rPr>
              <a:t>#8</a:t>
            </a:r>
            <a:r>
              <a:rPr lang="en-US" sz="2800" b="0" i="0" u="none" strike="noStrike" cap="none" dirty="0" smtClean="0">
                <a:solidFill>
                  <a:srgbClr val="D8D8D8"/>
                </a:solidFill>
                <a:sym typeface="Arial"/>
              </a:rPr>
              <a:t>: 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sym typeface="Arial"/>
                <a:hlinkClick r:id="rId6"/>
              </a:rPr>
              <a:t>Say </a:t>
            </a:r>
            <a:r>
              <a:rPr lang="en-US" sz="2800" b="0" i="0" u="sng" strike="noStrike" cap="none" dirty="0">
                <a:solidFill>
                  <a:schemeClr val="hlink"/>
                </a:solidFill>
                <a:sym typeface="Arial"/>
                <a:hlinkClick r:id="rId6"/>
              </a:rPr>
              <a:t>No to Plagiarism: Library Workshop</a:t>
            </a:r>
            <a:endParaRPr sz="2800" b="0" i="0" u="none" strike="noStrike" cap="none" dirty="0">
              <a:solidFill>
                <a:srgbClr val="D8D8D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7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7" name="Shape 1047"/>
          <p:cNvGraphicFramePr/>
          <p:nvPr>
            <p:extLst>
              <p:ext uri="{D42A27DB-BD31-4B8C-83A1-F6EECF244321}">
                <p14:modId xmlns:p14="http://schemas.microsoft.com/office/powerpoint/2010/main" val="1822462345"/>
              </p:ext>
            </p:extLst>
          </p:nvPr>
        </p:nvGraphicFramePr>
        <p:xfrm>
          <a:off x="484307" y="1606182"/>
          <a:ext cx="8408625" cy="4663530"/>
        </p:xfrm>
        <a:graphic>
          <a:graphicData uri="http://schemas.openxmlformats.org/drawingml/2006/table">
            <a:tbl>
              <a:tblPr firstRow="1" bandRow="1">
                <a:noFill/>
                <a:tableStyleId>{FF2B44A6-4CBE-4AD4-AC82-158104410958}</a:tableStyleId>
              </a:tblPr>
              <a:tblGrid>
                <a:gridCol w="2832800"/>
                <a:gridCol w="5575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Criteria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u="none" strike="noStrike" cap="none"/>
                        <a:t>Tips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B36713"/>
                          </a:solidFill>
                        </a:rPr>
                        <a:t>Authority / Publisher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Peer-reviewed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, 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E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xpert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Opinionated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Factual,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No Bias</a:t>
                      </a:r>
                      <a:r>
                        <a:rPr lang="en-US" sz="2200">
                          <a:solidFill>
                            <a:srgbClr val="B36713"/>
                          </a:solidFill>
                        </a:rPr>
                        <a:t>,</a:t>
                      </a: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 Reputation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6"/>
                          </a:solidFill>
                        </a:rPr>
                        <a:t>Organization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.gov .edu .org .com .net; Contents, Index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007330"/>
                          </a:solidFill>
                        </a:rPr>
                        <a:t>Currency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7330"/>
                          </a:solidFill>
                        </a:rPr>
                        <a:t>Last updated? Active links? 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Sources? Citations, Verified?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B36713"/>
                          </a:solidFill>
                        </a:rPr>
                        <a:t>Coverage  /Scope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Relevance, sufficient details</a:t>
                      </a:r>
                      <a:endParaRPr sz="220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accent6"/>
                          </a:solidFill>
                        </a:rPr>
                        <a:t>Objectivity / Bias</a:t>
                      </a:r>
                      <a:endParaRPr sz="23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Opinion or fact?  propaganda</a:t>
                      </a:r>
                      <a:endParaRPr sz="2200" dirty="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Font typeface="Arial"/>
                        <a:buNone/>
                      </a:pPr>
                      <a:r>
                        <a:rPr lang="en-US" sz="2300" b="1" dirty="0" err="1" smtClean="0">
                          <a:solidFill>
                            <a:srgbClr val="427824"/>
                          </a:solidFill>
                        </a:rPr>
                        <a:t>Questionnable</a:t>
                      </a:r>
                      <a:endParaRPr sz="23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Font typeface="Arial"/>
                        <a:buNone/>
                      </a:pPr>
                      <a:r>
                        <a:rPr lang="en-US" sz="2200" dirty="0" smtClean="0">
                          <a:solidFill>
                            <a:srgbClr val="427824"/>
                          </a:solidFill>
                        </a:rPr>
                        <a:t>N</a:t>
                      </a:r>
                      <a:r>
                        <a:rPr lang="en-US" sz="2200" u="none" strike="noStrike" cap="none" dirty="0" smtClean="0">
                          <a:solidFill>
                            <a:srgbClr val="427824"/>
                          </a:solidFill>
                        </a:rPr>
                        <a:t>ews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mr-IN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–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en-US" sz="2200" u="none" strike="noStrike" cap="none" dirty="0" smtClean="0">
                          <a:solidFill>
                            <a:srgbClr val="427824"/>
                          </a:solidFill>
                        </a:rPr>
                        <a:t>Popular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mr-IN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–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en-US" sz="2200" u="none" strike="noStrike" cap="none" dirty="0" smtClean="0">
                          <a:solidFill>
                            <a:srgbClr val="427824"/>
                          </a:solidFill>
                        </a:rPr>
                        <a:t>blogs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mr-IN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–</a:t>
                      </a:r>
                      <a:r>
                        <a:rPr lang="en-US" sz="2200" u="none" strike="noStrike" cap="none" baseline="0" dirty="0" smtClean="0">
                          <a:solidFill>
                            <a:srgbClr val="427824"/>
                          </a:solidFill>
                        </a:rPr>
                        <a:t> t</a:t>
                      </a:r>
                      <a:r>
                        <a:rPr lang="en-US" sz="2200" dirty="0" smtClean="0">
                          <a:solidFill>
                            <a:srgbClr val="427824"/>
                          </a:solidFill>
                        </a:rPr>
                        <a:t>abloids</a:t>
                      </a:r>
                      <a:r>
                        <a:rPr lang="en-US" sz="2200" baseline="0" dirty="0" smtClean="0">
                          <a:solidFill>
                            <a:srgbClr val="427824"/>
                          </a:solidFill>
                        </a:rPr>
                        <a:t> - </a:t>
                      </a:r>
                      <a:r>
                        <a:rPr lang="en-US" sz="2200" dirty="0" smtClean="0">
                          <a:solidFill>
                            <a:srgbClr val="427824"/>
                          </a:solidFill>
                        </a:rPr>
                        <a:t>no author/contents</a:t>
                      </a:r>
                      <a:r>
                        <a:rPr lang="en-US" sz="2200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mr-IN" sz="2200" baseline="0" dirty="0" smtClean="0">
                          <a:solidFill>
                            <a:srgbClr val="427824"/>
                          </a:solidFill>
                        </a:rPr>
                        <a:t>–</a:t>
                      </a:r>
                      <a:r>
                        <a:rPr lang="en-US" sz="2200" baseline="0" dirty="0" smtClean="0">
                          <a:solidFill>
                            <a:srgbClr val="427824"/>
                          </a:solidFill>
                        </a:rPr>
                        <a:t> </a:t>
                      </a:r>
                      <a:r>
                        <a:rPr lang="en-US" sz="2200" dirty="0" smtClean="0">
                          <a:solidFill>
                            <a:srgbClr val="427824"/>
                          </a:solidFill>
                        </a:rPr>
                        <a:t>publisher</a:t>
                      </a:r>
                      <a:r>
                        <a:rPr lang="en-US" sz="2200" baseline="0" dirty="0" smtClean="0">
                          <a:solidFill>
                            <a:srgbClr val="427824"/>
                          </a:solidFill>
                        </a:rPr>
                        <a:t> -</a:t>
                      </a:r>
                      <a:r>
                        <a:rPr lang="en-US" sz="2200" dirty="0" smtClean="0">
                          <a:solidFill>
                            <a:srgbClr val="427824"/>
                          </a:solidFill>
                        </a:rPr>
                        <a:t> date</a:t>
                      </a:r>
                      <a:endParaRPr sz="2200" dirty="0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300" b="1" u="none" strike="noStrike" cap="none" dirty="0" smtClean="0">
                          <a:solidFill>
                            <a:schemeClr val="accent3"/>
                          </a:solidFill>
                        </a:rPr>
                        <a:t>Appropriate</a:t>
                      </a:r>
                      <a:endParaRPr sz="23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chemeClr val="accent3"/>
                          </a:solidFill>
                        </a:rPr>
                        <a:t>Task, audience, advertising (agenda)</a:t>
                      </a:r>
                      <a:endParaRPr sz="22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8650" y="861434"/>
            <a:ext cx="70597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AE67B"/>
                </a:solidFill>
              </a:rPr>
              <a:t>Identifying Scholarly Information?</a:t>
            </a:r>
            <a:endParaRPr lang="en-US" sz="36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01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2/22/17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6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69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52287" y="2596161"/>
            <a:ext cx="8196667" cy="1264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rgbClr val="D8D8D8"/>
                </a:solidFill>
                <a:sym typeface="Arial"/>
              </a:rPr>
              <a:t>Presented </a:t>
            </a:r>
            <a:r>
              <a:rPr lang="en-US" sz="2400" dirty="0">
                <a:solidFill>
                  <a:srgbClr val="D8D8D8"/>
                </a:solidFill>
                <a:sym typeface="Arial"/>
              </a:rPr>
              <a:t>by</a:t>
            </a:r>
            <a:endParaRPr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D8D8D8"/>
                </a:solidFill>
                <a:sym typeface="Arial"/>
              </a:rPr>
              <a:t> the Association of College Research </a:t>
            </a:r>
            <a:r>
              <a:rPr lang="en-US" sz="2400" dirty="0" smtClean="0">
                <a:solidFill>
                  <a:srgbClr val="D8D8D8"/>
                </a:solidFill>
                <a:sym typeface="Arial"/>
              </a:rPr>
              <a:t>Libraries (ACRL)</a:t>
            </a:r>
            <a:endParaRPr sz="2800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444229" y="6150061"/>
            <a:ext cx="230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01707" y="168595"/>
            <a:ext cx="8836466" cy="8775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CAE67B"/>
                </a:solidFill>
                <a:latin typeface="Arial"/>
                <a:ea typeface="Arial"/>
                <a:cs typeface="Arial"/>
                <a:sym typeface="Arial"/>
              </a:rPr>
              <a:t>What is Research/Information Literacy</a:t>
            </a:r>
            <a:r>
              <a:rPr lang="en-US" sz="4000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62;p26"/>
          <p:cNvSpPr txBox="1"/>
          <p:nvPr/>
        </p:nvSpPr>
        <p:spPr>
          <a:xfrm>
            <a:off x="778531" y="1868604"/>
            <a:ext cx="752726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Information Literacy Why Is It </a:t>
            </a:r>
            <a:r>
              <a:rPr lang="en-US" sz="32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Important</a:t>
            </a:r>
            <a:endParaRPr lang="en-US" sz="3200" u="sng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2" name="Google Shape;263;p26"/>
          <p:cNvSpPr txBox="1"/>
          <p:nvPr/>
        </p:nvSpPr>
        <p:spPr>
          <a:xfrm>
            <a:off x="622890" y="4924559"/>
            <a:ext cx="7907986" cy="1594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6600"/>
                </a:solidFill>
              </a:rPr>
              <a:t>QUESTION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D8D8D8"/>
                </a:solidFill>
              </a:rPr>
              <a:t>How is</a:t>
            </a:r>
            <a:r>
              <a:rPr lang="en-US" sz="2400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Information Literacy important to our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US" sz="2400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smtClean="0">
                <a:solidFill>
                  <a:srgbClr val="8D23D9"/>
                </a:solidFill>
                <a:latin typeface="Arial"/>
                <a:ea typeface="Arial"/>
                <a:cs typeface="Arial"/>
                <a:sym typeface="Arial"/>
              </a:rPr>
              <a:t>wellbeing</a:t>
            </a:r>
            <a:r>
              <a:rPr lang="en-US" sz="2400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-US" sz="2400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at work and outside work? </a:t>
            </a:r>
            <a:endParaRPr sz="2800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66;p26" descr="yt-brand-webmi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401" y="1046123"/>
            <a:ext cx="2561305" cy="49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8531" y="3861048"/>
            <a:ext cx="7853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AE67B"/>
                </a:solidFill>
              </a:rPr>
              <a:t>https://</a:t>
            </a:r>
            <a:r>
              <a:rPr lang="en-US" sz="2400" dirty="0" err="1">
                <a:solidFill>
                  <a:srgbClr val="CAE67B"/>
                </a:solidFill>
              </a:rPr>
              <a:t>www.youtube.com</a:t>
            </a:r>
            <a:r>
              <a:rPr lang="en-US" sz="2400" dirty="0">
                <a:solidFill>
                  <a:srgbClr val="CAE67B"/>
                </a:solidFill>
              </a:rPr>
              <a:t>/</a:t>
            </a:r>
            <a:r>
              <a:rPr lang="en-US" sz="2400" dirty="0" err="1">
                <a:solidFill>
                  <a:srgbClr val="CAE67B"/>
                </a:solidFill>
              </a:rPr>
              <a:t>watch?v</a:t>
            </a:r>
            <a:r>
              <a:rPr lang="en-US" sz="2400" dirty="0">
                <a:solidFill>
                  <a:srgbClr val="CAE67B"/>
                </a:solidFill>
              </a:rPr>
              <a:t>=ciSWknQ98o8</a:t>
            </a:r>
          </a:p>
        </p:txBody>
      </p:sp>
    </p:spTree>
    <p:extLst>
      <p:ext uri="{BB962C8B-B14F-4D97-AF65-F5344CB8AC3E}">
        <p14:creationId xmlns:p14="http://schemas.microsoft.com/office/powerpoint/2010/main" val="614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174285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6069" y="395605"/>
            <a:ext cx="4358916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AE67B"/>
                </a:solidFill>
              </a:rPr>
              <a:t>ITU Databases</a:t>
            </a:r>
            <a:endParaRPr lang="en-US" sz="4000" dirty="0">
              <a:solidFill>
                <a:srgbClr val="CAE67B"/>
              </a:solidFill>
            </a:endParaRPr>
          </a:p>
        </p:txBody>
      </p: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8332" y="-145288"/>
            <a:ext cx="20646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07637" y="1404524"/>
            <a:ext cx="6852995" cy="7694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Go to the ITU </a:t>
            </a:r>
            <a:r>
              <a:rPr lang="en-US" sz="2200" dirty="0">
                <a:solidFill>
                  <a:srgbClr val="FFFF00"/>
                </a:solidFill>
              </a:rPr>
              <a:t>Library Website </a:t>
            </a:r>
            <a:r>
              <a:rPr lang="en-US" sz="2200" dirty="0" smtClean="0">
                <a:solidFill>
                  <a:srgbClr val="FFFF00"/>
                </a:solidFill>
              </a:rPr>
              <a:t>-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Scroll down to “Library Catalog &amp; Resources</a:t>
            </a: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4" name="Picture 3" descr="Screenshot 2019-01-17 13.02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4" y="2365144"/>
            <a:ext cx="5700316" cy="36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8_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2313</Words>
  <Application>Microsoft Macintosh PowerPoint</Application>
  <PresentationFormat>On-screen Show (4:3)</PresentationFormat>
  <Paragraphs>384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itu_presentation</vt:lpstr>
      <vt:lpstr>itu_presentation</vt:lpstr>
      <vt:lpstr>itu_presentation</vt:lpstr>
      <vt:lpstr>28_itu_presentation</vt:lpstr>
      <vt:lpstr>itu_presentation</vt:lpstr>
      <vt:lpstr>Surf Like A Pro: Using ITU Databases &amp; OER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Honesty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surf like a pro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 Like A Pro: Using ITU Databases</dc:title>
  <cp:lastModifiedBy>Marion Hayes</cp:lastModifiedBy>
  <cp:revision>28</cp:revision>
  <dcterms:modified xsi:type="dcterms:W3CDTF">2019-01-17T21:55:17Z</dcterms:modified>
</cp:coreProperties>
</file>