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9"/>
  </p:notesMasterIdLst>
  <p:sldIdLst>
    <p:sldId id="256" r:id="rId3"/>
    <p:sldId id="257" r:id="rId4"/>
    <p:sldId id="258" r:id="rId5"/>
    <p:sldId id="299" r:id="rId6"/>
    <p:sldId id="300" r:id="rId7"/>
    <p:sldId id="301" r:id="rId8"/>
    <p:sldId id="259" r:id="rId9"/>
    <p:sldId id="260" r:id="rId10"/>
    <p:sldId id="297" r:id="rId11"/>
    <p:sldId id="29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0E32675-8BCD-4322-A707-301D71ACB660}">
  <a:tblStyle styleId="{40E32675-8BCD-4322-A707-301D71ACB6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9F0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9F0E7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59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107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18" name="Google Shape;4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02" name="Google Shape;6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14" name="Google Shape;6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26" name="Google Shape;6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38" name="Google Shape;6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62" name="Google Shape;6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5" name="Google Shape;25;p2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, Alt.">
  <p:cSld name="Title and Content, Alt.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201706" y="1261984"/>
            <a:ext cx="8658132" cy="78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201706" y="2952722"/>
            <a:ext cx="8661207" cy="31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2"/>
          </p:nvPr>
        </p:nvSpPr>
        <p:spPr>
          <a:xfrm>
            <a:off x="201748" y="2051773"/>
            <a:ext cx="8661164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2 Pictures">
  <p:cSld name="Title Slide with 2 Picture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ctrTitle"/>
          </p:nvPr>
        </p:nvSpPr>
        <p:spPr>
          <a:xfrm>
            <a:off x="4624387" y="4624667"/>
            <a:ext cx="4214812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"/>
          </p:nvPr>
        </p:nvSpPr>
        <p:spPr>
          <a:xfrm>
            <a:off x="4624387" y="5562598"/>
            <a:ext cx="4214812" cy="7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4"/>
          </p:nvPr>
        </p:nvSpPr>
        <p:spPr>
          <a:xfrm>
            <a:off x="282575" y="4624667"/>
            <a:ext cx="4235450" cy="168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62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•"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146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146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Char char="•"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" name="Google Shape;167;p16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59707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658906" y="228600"/>
            <a:ext cx="8200929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2515788" y="3124200"/>
            <a:ext cx="540901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2515788" y="4495800"/>
            <a:ext cx="54090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6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85750" y="228600"/>
            <a:ext cx="304772" cy="634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906" y="440524"/>
            <a:ext cx="4136733" cy="165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201706" y="1244557"/>
            <a:ext cx="8025163" cy="5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75648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2"/>
          </p:nvPr>
        </p:nvSpPr>
        <p:spPr>
          <a:xfrm>
            <a:off x="4473410" y="1985963"/>
            <a:ext cx="3753458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380555" y="3930810"/>
            <a:ext cx="325526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8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4325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body" idx="2"/>
          </p:nvPr>
        </p:nvSpPr>
        <p:spPr>
          <a:xfrm>
            <a:off x="381092" y="5209733"/>
            <a:ext cx="3255264" cy="9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6"/>
          <p:cNvSpPr>
            <a:spLocks noGrp="1"/>
          </p:cNvSpPr>
          <p:nvPr>
            <p:ph type="pic" idx="2"/>
          </p:nvPr>
        </p:nvSpPr>
        <p:spPr>
          <a:xfrm>
            <a:off x="277906" y="1520854"/>
            <a:ext cx="3460657" cy="45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72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dt" idx="10"/>
          </p:nvPr>
        </p:nvSpPr>
        <p:spPr>
          <a:xfrm>
            <a:off x="8067675" y="6423585"/>
            <a:ext cx="8611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ftr" idx="11"/>
          </p:nvPr>
        </p:nvSpPr>
        <p:spPr>
          <a:xfrm>
            <a:off x="3738564" y="6423585"/>
            <a:ext cx="4116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277905" y="453953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27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277905" y="5373250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1E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48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7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282573" y="228600"/>
            <a:ext cx="6387167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380554" y="2903425"/>
            <a:ext cx="6181611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381093" y="4065476"/>
            <a:ext cx="6179565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28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6" name="Google Shape;286;p28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CREST_2013.AI"/>
          <p:cNvPicPr preferRelativeResize="0"/>
          <p:nvPr/>
        </p:nvPicPr>
        <p:blipFill rotWithShape="1">
          <a:blip r:embed="rId2">
            <a:alphaModFix/>
          </a:blip>
          <a:srcRect l="6394" r="56922" b="3223"/>
          <a:stretch/>
        </p:blipFill>
        <p:spPr>
          <a:xfrm>
            <a:off x="6902843" y="266975"/>
            <a:ext cx="1874522" cy="197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rgbClr val="0048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381093" y="3953701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body" idx="1"/>
          </p:nvPr>
        </p:nvSpPr>
        <p:spPr>
          <a:xfrm>
            <a:off x="381634" y="5225912"/>
            <a:ext cx="4015304" cy="128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624387" y="4534726"/>
            <a:ext cx="2057400" cy="2039112"/>
          </a:xfrm>
          <a:prstGeom prst="rect">
            <a:avLst/>
          </a:prstGeom>
          <a:solidFill>
            <a:srgbClr val="1D7E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29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29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7" name="Google Shape;297;p2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 descr="CREST_2013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040" y="440525"/>
            <a:ext cx="2997481" cy="11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, Alt.">
  <p:cSld name="3 Pictures with Caption, Alt.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906838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30"/>
          <p:cNvSpPr>
            <a:spLocks noGrp="1"/>
          </p:cNvSpPr>
          <p:nvPr>
            <p:ph type="pic" idx="2"/>
          </p:nvPr>
        </p:nvSpPr>
        <p:spPr>
          <a:xfrm>
            <a:off x="277905" y="3648432"/>
            <a:ext cx="4204639" cy="24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1"/>
          </p:nvPr>
        </p:nvSpPr>
        <p:spPr>
          <a:xfrm>
            <a:off x="4953000" y="4093360"/>
            <a:ext cx="3906838" cy="205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None/>
              <a:defRPr sz="1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2B2B2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sz="9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dt" idx="10"/>
          </p:nvPr>
        </p:nvSpPr>
        <p:spPr>
          <a:xfrm>
            <a:off x="8145975" y="6423585"/>
            <a:ext cx="7828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3575492" y="6423585"/>
            <a:ext cx="4206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30"/>
          <p:cNvSpPr>
            <a:spLocks noGrp="1"/>
          </p:cNvSpPr>
          <p:nvPr>
            <p:ph type="pic" idx="3"/>
          </p:nvPr>
        </p:nvSpPr>
        <p:spPr>
          <a:xfrm>
            <a:off x="277905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>
            <a:spLocks noGrp="1"/>
          </p:cNvSpPr>
          <p:nvPr>
            <p:ph type="pic" idx="4"/>
          </p:nvPr>
        </p:nvSpPr>
        <p:spPr>
          <a:xfrm>
            <a:off x="2425143" y="151485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body" idx="1"/>
          </p:nvPr>
        </p:nvSpPr>
        <p:spPr>
          <a:xfrm rot="5400000">
            <a:off x="2055763" y="127141"/>
            <a:ext cx="4144963" cy="78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sldNum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 rot="5400000">
            <a:off x="5647779" y="3096852"/>
            <a:ext cx="4912716" cy="114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 rot="5400000">
            <a:off x="1421110" y="249535"/>
            <a:ext cx="493017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3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6810188" y="237744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6810188" y="228600"/>
            <a:ext cx="2057400" cy="203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335" name="Google Shape;335;p33" descr="CREST_2013.AI"/>
          <p:cNvPicPr preferRelativeResize="0"/>
          <p:nvPr/>
        </p:nvPicPr>
        <p:blipFill rotWithShape="1">
          <a:blip r:embed="rId2">
            <a:alphaModFix/>
          </a:blip>
          <a:srcRect l="3271" r="55575"/>
          <a:stretch/>
        </p:blipFill>
        <p:spPr>
          <a:xfrm>
            <a:off x="485360" y="669889"/>
            <a:ext cx="376301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305800" y="242887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0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8376906" y="180025"/>
            <a:ext cx="4830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8226870" y="180023"/>
            <a:ext cx="1182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8376906" y="180025"/>
            <a:ext cx="482932" cy="490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8226870" y="180023"/>
            <a:ext cx="118168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47326" y="6336812"/>
            <a:ext cx="9276122" cy="6152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7853080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785308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B2B2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descr="CREST_2013.AI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12722" y="83960"/>
            <a:ext cx="2463799" cy="9651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/>
        </p:nvSpPr>
        <p:spPr>
          <a:xfrm>
            <a:off x="-47625" y="6337300"/>
            <a:ext cx="9275700" cy="6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5" descr="CREST_2013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12" y="84137"/>
            <a:ext cx="246380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5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8377237" y="179387"/>
            <a:ext cx="482700" cy="4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8226425" y="179387"/>
            <a:ext cx="119100" cy="4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201612" y="1317625"/>
            <a:ext cx="7853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201612" y="1981200"/>
            <a:ext cx="7853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ftr" idx="11"/>
          </p:nvPr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305800" y="242887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tu.edu/student-life/living-in-silicon-valley/inside-itu/student-learning-resourc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hyperlink" Target="http://www.ala.org/acrl/standards/ilframewor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" TargetMode="External"/><Relationship Id="rId6" Type="http://schemas.openxmlformats.org/officeDocument/2006/relationships/hyperlink" Target="https://library.educause.edu/topics/teaching-and-learning/open-educational-resources-o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libguides.mit.edu/database-search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dartmouth.edu/~acskills/success/not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" TargetMode="External"/><Relationship Id="rId6" Type="http://schemas.openxmlformats.org/officeDocument/2006/relationships/hyperlink" Target="http://pvd.library.jwu.edu/apa_manual" TargetMode="External"/><Relationship Id="rId7" Type="http://schemas.openxmlformats.org/officeDocument/2006/relationships/hyperlink" Target="https://owl.purdue.edu/owl/research_and_citation/apa_style/apa_style_introdu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apastyle.org/products/asc-landing-page.aspx" TargetMode="External"/><Relationship Id="rId6" Type="http://schemas.openxmlformats.org/officeDocument/2006/relationships/hyperlink" Target="http://ieeeauthorcenter.ieee.org" TargetMode="External"/><Relationship Id="rId7" Type="http://schemas.openxmlformats.org/officeDocument/2006/relationships/hyperlink" Target="https://m.ieee.org/publications_standards/publications/authors/authors_journals.html" TargetMode="External"/><Relationship Id="rId8" Type="http://schemas.openxmlformats.org/officeDocument/2006/relationships/hyperlink" Target="http://www.acm.org/publications/authors/submissions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apa.org/science/about/psa/2013/12/reference-manager.aspx" TargetMode="External"/><Relationship Id="rId6" Type="http://schemas.openxmlformats.org/officeDocument/2006/relationships/hyperlink" Target="https://en.wikipedia.org/wiki/Comparison_of_reference_management_software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s://en.wikipedia.org/wiki/Comparison_of_reference_management_softwar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copyright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www.caee.utexas.edu/prof/kockelman/public_html/TRB14EnoAV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" TargetMode="External"/><Relationship Id="rId6" Type="http://schemas.openxmlformats.org/officeDocument/2006/relationships/hyperlink" Target="https://ems.it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tu.edu/student-life/living-in-silicon-valley/inside-itu/student-learning-resources/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www.youtube.com/watch?v=dKVL1ehDQB0" TargetMode="External"/><Relationship Id="rId5" Type="http://schemas.openxmlformats.org/officeDocument/2006/relationships/hyperlink" Target="http://itu.edu/student-life/living-in-silicon-valley/inside-itu/student-learning-resources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://www.apastyle.org/learn/quick-guide-on-references.aspx%23YouTub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mailto:library@it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myaccount.nytimes.com/register?URI=https://myaccount.nytimes.com/verification/edupass&amp;OQ=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mailto:library@it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youtube.com/watch?v=KlRHL6PZR8E" TargetMode="External"/><Relationship Id="rId12" Type="http://schemas.openxmlformats.org/officeDocument/2006/relationships/hyperlink" Target="https://www.youtube.com/watch?v=JWzigkpR7yg" TargetMode="External"/><Relationship Id="rId13" Type="http://schemas.openxmlformats.org/officeDocument/2006/relationships/hyperlink" Target="http://www.plagiarism.org/resources/webcasts/" TargetMode="External"/><Relationship Id="rId14" Type="http://schemas.openxmlformats.org/officeDocument/2006/relationships/hyperlink" Target="http://itu.edu/student-life/living-in-silicon-valley/inside-itu/student-learning-resources/" TargetMode="External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youtube.com/watch?v=ciSWknQ98o8" TargetMode="External"/><Relationship Id="rId4" Type="http://schemas.openxmlformats.org/officeDocument/2006/relationships/hyperlink" Target="https://www.youtube.com/watch?v=1ronp6Iue9w" TargetMode="External"/><Relationship Id="rId5" Type="http://schemas.openxmlformats.org/officeDocument/2006/relationships/hyperlink" Target="https://emedia.rmit.edu.au/isearch/why-cant-i-just-google" TargetMode="External"/><Relationship Id="rId6" Type="http://schemas.openxmlformats.org/officeDocument/2006/relationships/hyperlink" Target="https://www.youtube.com/watch?v=LWLYCYeCFak" TargetMode="External"/><Relationship Id="rId7" Type="http://schemas.openxmlformats.org/officeDocument/2006/relationships/hyperlink" Target="https://www.youtube.com/watch?v=QsP5WGv0aQc" TargetMode="External"/><Relationship Id="rId8" Type="http://schemas.openxmlformats.org/officeDocument/2006/relationships/hyperlink" Target="https://www.youtube.com/watch?v=dKVL1ehDQB0" TargetMode="External"/><Relationship Id="rId9" Type="http://schemas.openxmlformats.org/officeDocument/2006/relationships/hyperlink" Target="https://www.youtube.com/watch?v=AFEwwG7rq0E" TargetMode="External"/><Relationship Id="rId10" Type="http://schemas.openxmlformats.org/officeDocument/2006/relationships/hyperlink" Target="http://andyburkhardt.com/2011/09/13/5-best-videos-for-library-instruction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vt.edu/instruct/tutorials/index.html" TargetMode="External"/><Relationship Id="rId4" Type="http://schemas.openxmlformats.org/officeDocument/2006/relationships/hyperlink" Target="http://www.lib.vt.edu/instruct/plagiarism/index.html" TargetMode="External"/><Relationship Id="rId5" Type="http://schemas.openxmlformats.org/officeDocument/2006/relationships/hyperlink" Target="http://den.library.jwu.edu/ld.php?content_id=535082" TargetMode="External"/><Relationship Id="rId6" Type="http://schemas.openxmlformats.org/officeDocument/2006/relationships/hyperlink" Target="http://den.library.jwu.edu/researchprocess/apa" TargetMode="External"/><Relationship Id="rId7" Type="http://schemas.openxmlformats.org/officeDocument/2006/relationships/hyperlink" Target="https://en.wikipedia.org/wiki/Comparison_of_reference_management_software" TargetMode="External"/><Relationship Id="rId8" Type="http://schemas.openxmlformats.org/officeDocument/2006/relationships/hyperlink" Target="http://www.dartmouth.edu/~acskills/videos/" TargetMode="External"/><Relationship Id="rId9" Type="http://schemas.openxmlformats.org/officeDocument/2006/relationships/hyperlink" Target="https://library.sjsu.edu/start-your-research/start-your-research" TargetMode="External"/><Relationship Id="rId10" Type="http://schemas.openxmlformats.org/officeDocument/2006/relationships/hyperlink" Target="http://itu.edu/student-life/living-in-silicon-valley/inside-itu/student-learning-resources/" TargetMode="External"/><Relationship Id="rId11" Type="http://schemas.openxmlformats.org/officeDocument/2006/relationships/hyperlink" Target="http://libguides.gatech.edu/find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hyperlink" Target="http://otm.illinois.edu/sites/all/files/files/students-guide-copyright-revised-final-dec-2008-pr.pdf" TargetMode="External"/><Relationship Id="rId12" Type="http://schemas.openxmlformats.org/officeDocument/2006/relationships/hyperlink" Target="http://library.uoregon.edu/diglib/irg/copyright_grad_students.html" TargetMode="External"/><Relationship Id="rId13" Type="http://schemas.openxmlformats.org/officeDocument/2006/relationships/hyperlink" Target="http://itu.edu/student-life/living-in-silicon-valley/inside-itu/student-learning-resources/" TargetMode="External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eprints.lse.ac.uk/51221/1/__libfile_REPOSITORY_Content_Centre%20for%20Learning%20Technology_Embedding%20digital%20information%20literacy.pdf" TargetMode="External"/><Relationship Id="rId4" Type="http://schemas.openxmlformats.org/officeDocument/2006/relationships/hyperlink" Target="http://www.ala.org/acrl/standards/informationliteracycompetency" TargetMode="External"/><Relationship Id="rId5" Type="http://schemas.openxmlformats.org/officeDocument/2006/relationships/hyperlink" Target="http://libguides.willamette.edu/ld.php?content_id=2041557" TargetMode="External"/><Relationship Id="rId6" Type="http://schemas.openxmlformats.org/officeDocument/2006/relationships/hyperlink" Target="http://guides.library.ucsc.edu/primarysecondary" TargetMode="External"/><Relationship Id="rId7" Type="http://schemas.openxmlformats.org/officeDocument/2006/relationships/hyperlink" Target="http://libguides.gatech.edu/finddata" TargetMode="External"/><Relationship Id="rId8" Type="http://schemas.openxmlformats.org/officeDocument/2006/relationships/hyperlink" Target="https://www.youtube.com/watch?v=A26LQD4T4Ys" TargetMode="External"/><Relationship Id="rId9" Type="http://schemas.openxmlformats.org/officeDocument/2006/relationships/hyperlink" Target="https://www.youtube.com/watch?v=KlRHL6PZR8E" TargetMode="External"/><Relationship Id="rId10" Type="http://schemas.openxmlformats.org/officeDocument/2006/relationships/hyperlink" Target="https://www.uab.edu/graduate/images/acrobat/forms/theses/dissertation_publishing_agreement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://itu.edu/student-life/library" TargetMode="External"/><Relationship Id="rId6" Type="http://schemas.openxmlformats.org/officeDocument/2006/relationships/hyperlink" Target="http://itu.edu/student-life/library%23http://itu.edu/student-life/libr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5" Type="http://schemas.openxmlformats.org/officeDocument/2006/relationships/hyperlink" Target="https://www.youtube.com/watch?v=2IUZWZX4OGI" TargetMode="Externa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itu.edu/student-life/living-in-silicon-valley/inside-itu/student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407824" y="5527739"/>
            <a:ext cx="2516858" cy="4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rPr>
              <a:t>March 14, 2019</a:t>
            </a:r>
            <a:endParaRPr sz="1600" b="0" i="0" u="none" strike="noStrike" cap="none" dirty="0">
              <a:solidFill>
                <a:srgbClr val="8A8A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863247" y="4668487"/>
            <a:ext cx="8027319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"/>
              <a:buFont typeface="Arial"/>
              <a:buNone/>
            </a:pPr>
            <a:r>
              <a:rPr lang="en-US" sz="3400" dirty="0" smtClean="0"/>
              <a:t>THE LITERATURE REVIEW &amp; THE SIX STEPS</a:t>
            </a:r>
            <a:endParaRPr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4321175" y="5932764"/>
            <a:ext cx="4020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Marion Hayes, University Librarian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5842044" y="6334726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722431" y="646435"/>
            <a:ext cx="8137406" cy="1299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ANSWERS (After Webinar)</a:t>
            </a:r>
          </a:p>
          <a:p>
            <a:pPr lvl="0" algn="ctr">
              <a:buClr>
                <a:srgbClr val="91FFBF"/>
              </a:buClr>
              <a:buSzPts val="900"/>
            </a:pPr>
            <a:r>
              <a:rPr lang="en-US" sz="2400" dirty="0">
                <a:solidFill>
                  <a:schemeClr val="bg1"/>
                </a:solidFill>
              </a:rPr>
              <a:t>Watch </a:t>
            </a:r>
            <a:r>
              <a:rPr lang="en-US" sz="2400" dirty="0" smtClean="0">
                <a:solidFill>
                  <a:schemeClr val="bg1"/>
                </a:solidFill>
              </a:rPr>
              <a:t>Parts 1 &amp; 2 </a:t>
            </a:r>
            <a:r>
              <a:rPr lang="en-US" sz="2400" dirty="0">
                <a:solidFill>
                  <a:schemeClr val="bg1"/>
                </a:solidFill>
              </a:rPr>
              <a:t>of the </a:t>
            </a:r>
            <a:r>
              <a:rPr lang="en-US" sz="2400" dirty="0" err="1">
                <a:solidFill>
                  <a:schemeClr val="bg1"/>
                </a:solidFill>
              </a:rPr>
              <a:t>Uni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dirty="0" smtClean="0">
                <a:solidFill>
                  <a:schemeClr val="bg1"/>
                </a:solidFill>
              </a:rPr>
              <a:t>Maryland tutorial</a:t>
            </a:r>
            <a:endParaRPr sz="36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757387" y="2634531"/>
            <a:ext cx="8214743" cy="39948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620"/>
              <a:buNone/>
            </a:pP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Review Questions</a:t>
            </a:r>
            <a:endParaRPr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sz="2200" dirty="0" smtClean="0">
                <a:solidFill>
                  <a:srgbClr val="FF6600"/>
                </a:solidFill>
              </a:rPr>
              <a:t>Not a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Research paper, essay or prove an argument</a:t>
            </a: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Part of</a:t>
            </a:r>
            <a:r>
              <a:rPr lang="en-US" dirty="0" smtClean="0">
                <a:solidFill>
                  <a:schemeClr val="bg1"/>
                </a:solidFill>
              </a:rPr>
              <a:t> the paper, essay or argument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main, selected,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uality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A1E1EC"/>
                </a:solidFill>
              </a:rPr>
              <a:t>organized</a:t>
            </a:r>
            <a:r>
              <a:rPr lang="en-US" dirty="0" smtClean="0">
                <a:solidFill>
                  <a:schemeClr val="bg1"/>
                </a:solidFill>
              </a:rPr>
              <a:t> (see 3) peer-reviewed academic sources about your ‘narrow’ topic (not everything that was ever written)</a:t>
            </a: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Organized in these ways:</a:t>
            </a:r>
            <a:r>
              <a:rPr lang="en-US" dirty="0" smtClean="0">
                <a:solidFill>
                  <a:schemeClr val="bg1"/>
                </a:solidFill>
              </a:rPr>
              <a:t> Chronological, Advancements, Geographical, Questions</a:t>
            </a: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How to do a LR</a:t>
            </a:r>
            <a:r>
              <a:rPr lang="en-US" dirty="0" smtClean="0">
                <a:solidFill>
                  <a:schemeClr val="bg1"/>
                </a:solidFill>
              </a:rPr>
              <a:t>: Collect sources, Analyze (skim, select, reject), Arrange (patterns, </a:t>
            </a:r>
            <a:r>
              <a:rPr lang="en-US" dirty="0" err="1" smtClean="0">
                <a:solidFill>
                  <a:schemeClr val="bg1"/>
                </a:solidFill>
              </a:rPr>
              <a:t>chronolog</a:t>
            </a:r>
            <a:r>
              <a:rPr lang="en-US" dirty="0" smtClean="0">
                <a:solidFill>
                  <a:schemeClr val="bg1"/>
                </a:solidFill>
              </a:rPr>
              <a:t>, Qs), Summarize, (integrate/bring together in some way), </a:t>
            </a:r>
            <a:r>
              <a:rPr lang="en-US" dirty="0" err="1" smtClean="0">
                <a:solidFill>
                  <a:schemeClr val="bg1"/>
                </a:solidFill>
              </a:rPr>
              <a:t>write+cite</a:t>
            </a:r>
            <a:r>
              <a:rPr lang="en-US" dirty="0" smtClean="0">
                <a:solidFill>
                  <a:schemeClr val="bg1"/>
                </a:solidFill>
              </a:rPr>
              <a:t> sources (in-text &amp; at end)</a:t>
            </a:r>
          </a:p>
          <a:p>
            <a:pPr marL="119062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01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2"/>
          <p:cNvGrpSpPr/>
          <p:nvPr/>
        </p:nvGrpSpPr>
        <p:grpSpPr>
          <a:xfrm>
            <a:off x="293316" y="1504100"/>
            <a:ext cx="4728013" cy="4042391"/>
            <a:chOff x="581228" y="967"/>
            <a:chExt cx="4728013" cy="4042391"/>
          </a:xfrm>
        </p:grpSpPr>
        <p:sp>
          <p:nvSpPr>
            <p:cNvPr id="421" name="Google Shape;421;p42"/>
            <p:cNvSpPr/>
            <p:nvPr/>
          </p:nvSpPr>
          <p:spPr>
            <a:xfrm>
              <a:off x="955986" y="20564"/>
              <a:ext cx="4022794" cy="40227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437" y="5026"/>
                  </a:moveTo>
                  <a:lnTo>
                    <a:pt x="73437" y="5026"/>
                  </a:lnTo>
                  <a:cubicBezTo>
                    <a:pt x="99812" y="11473"/>
                    <a:pt x="117892" y="35743"/>
                    <a:pt x="116520" y="62859"/>
                  </a:cubicBezTo>
                  <a:cubicBezTo>
                    <a:pt x="115148" y="89976"/>
                    <a:pt x="94711" y="112297"/>
                    <a:pt x="67820" y="116049"/>
                  </a:cubicBezTo>
                  <a:cubicBezTo>
                    <a:pt x="40929" y="119801"/>
                    <a:pt x="15163" y="103926"/>
                    <a:pt x="6421" y="78221"/>
                  </a:cubicBezTo>
                  <a:cubicBezTo>
                    <a:pt x="-2320" y="52515"/>
                    <a:pt x="8426" y="24224"/>
                    <a:pt x="32029" y="10804"/>
                  </a:cubicBezTo>
                  <a:lnTo>
                    <a:pt x="30610" y="7719"/>
                  </a:lnTo>
                  <a:lnTo>
                    <a:pt x="37672" y="11462"/>
                  </a:lnTo>
                  <a:lnTo>
                    <a:pt x="36103" y="19661"/>
                  </a:lnTo>
                  <a:lnTo>
                    <a:pt x="34685" y="16577"/>
                  </a:lnTo>
                  <a:lnTo>
                    <a:pt x="34685" y="16577"/>
                  </a:lnTo>
                  <a:cubicBezTo>
                    <a:pt x="13896" y="28697"/>
                    <a:pt x="4614" y="53851"/>
                    <a:pt x="12546" y="76569"/>
                  </a:cubicBezTo>
                  <a:cubicBezTo>
                    <a:pt x="20479" y="99288"/>
                    <a:pt x="43401" y="113197"/>
                    <a:pt x="67215" y="109743"/>
                  </a:cubicBezTo>
                  <a:cubicBezTo>
                    <a:pt x="91030" y="106288"/>
                    <a:pt x="109055" y="86440"/>
                    <a:pt x="110206" y="62404"/>
                  </a:cubicBezTo>
                  <a:cubicBezTo>
                    <a:pt x="111356" y="38368"/>
                    <a:pt x="95310" y="16888"/>
                    <a:pt x="71934" y="11174"/>
                  </a:cubicBezTo>
                  <a:close/>
                </a:path>
              </a:pathLst>
            </a:custGeom>
            <a:solidFill>
              <a:srgbClr val="D0DF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280139" y="967"/>
              <a:ext cx="1374490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3B01E"/>
                </a:gs>
                <a:gs pos="100000">
                  <a:srgbClr val="B0F69B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 txBox="1"/>
            <p:nvPr/>
          </p:nvSpPr>
          <p:spPr>
            <a:xfrm>
              <a:off x="2316516" y="37344"/>
              <a:ext cx="1301736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Define Purpose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975498" y="930372"/>
              <a:ext cx="1333743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8A05"/>
                </a:gs>
                <a:gs pos="100000">
                  <a:srgbClr val="FFB77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2"/>
            <p:cNvSpPr txBox="1"/>
            <p:nvPr/>
          </p:nvSpPr>
          <p:spPr>
            <a:xfrm>
              <a:off x="4011875" y="966749"/>
              <a:ext cx="1260989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953363" y="2435504"/>
              <a:ext cx="1178849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1E90B"/>
                </a:gs>
                <a:gs pos="100000">
                  <a:srgbClr val="E6FF8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2"/>
            <p:cNvSpPr txBox="1"/>
            <p:nvPr/>
          </p:nvSpPr>
          <p:spPr>
            <a:xfrm>
              <a:off x="3989740" y="2471881"/>
              <a:ext cx="1106095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 Select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2450770" y="3265865"/>
              <a:ext cx="1062228" cy="74518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5"/>
                </a:gs>
                <a:gs pos="100000">
                  <a:srgbClr val="CCCCC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 txBox="1"/>
            <p:nvPr/>
          </p:nvSpPr>
          <p:spPr>
            <a:xfrm>
              <a:off x="2487147" y="3302242"/>
              <a:ext cx="989474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 Apply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581228" y="2138147"/>
              <a:ext cx="1641653" cy="1018441"/>
            </a:xfrm>
            <a:prstGeom prst="roundRect">
              <a:avLst>
                <a:gd name="adj" fmla="val 16667"/>
              </a:avLst>
            </a:prstGeom>
            <a:solidFill>
              <a:srgbClr val="000090">
                <a:alpha val="48235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2"/>
            <p:cNvSpPr txBox="1"/>
            <p:nvPr/>
          </p:nvSpPr>
          <p:spPr>
            <a:xfrm>
              <a:off x="630944" y="2187863"/>
              <a:ext cx="1542221" cy="919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Acknowledge, Cite, Ethical Use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779120" y="886756"/>
              <a:ext cx="1178283" cy="745183"/>
            </a:xfrm>
            <a:prstGeom prst="roundRect">
              <a:avLst>
                <a:gd name="adj" fmla="val 16667"/>
              </a:avLst>
            </a:prstGeom>
            <a:solidFill>
              <a:srgbClr val="6E2799">
                <a:alpha val="6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2"/>
            <p:cNvSpPr txBox="1"/>
            <p:nvPr/>
          </p:nvSpPr>
          <p:spPr>
            <a:xfrm>
              <a:off x="815497" y="923133"/>
              <a:ext cx="1105529" cy="672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Reflect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4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11/9/17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5911369" y="1503133"/>
            <a:ext cx="1478380" cy="230832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6521788" y="2926445"/>
            <a:ext cx="431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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443759" y="1796891"/>
            <a:ext cx="1416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←←←←←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4914901" y="4590852"/>
            <a:ext cx="3390899" cy="1077218"/>
          </a:xfrm>
          <a:prstGeom prst="rect">
            <a:avLst/>
          </a:prstGeom>
          <a:solidFill>
            <a:schemeClr val="accent3">
              <a:alpha val="35294"/>
            </a:scheme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    Question     Search Select     Review      Summarize    Cite     Write    Cite     Re-write    Final Review      Bibliography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1531523" y="2590039"/>
            <a:ext cx="2502732" cy="2067741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rgbClr val="660066">
              <a:alpha val="29411"/>
            </a:srgbClr>
          </a:solidFill>
          <a:ln w="9525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Cite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Honesty</a:t>
            </a:r>
            <a:endParaRPr sz="1400" b="1" i="0" u="none" strike="noStrike" cap="none">
              <a:solidFill>
                <a:srgbClr val="6E27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2744313" y="235548"/>
            <a:ext cx="54971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F6A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677F6A"/>
                </a:solidFill>
                <a:latin typeface="Arial"/>
                <a:ea typeface="Arial"/>
                <a:cs typeface="Arial"/>
                <a:sym typeface="Arial"/>
              </a:rPr>
              <a:t>Information / Research Cycle</a:t>
            </a:r>
            <a:endParaRPr sz="3600" b="1" i="0" u="none" strike="noStrike" cap="none">
              <a:solidFill>
                <a:srgbClr val="677F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5644932" y="6425392"/>
            <a:ext cx="230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75721" y="5777254"/>
            <a:ext cx="8384118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799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Based on: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Framework for Information Literacy for Higher Education</a:t>
            </a:r>
            <a:r>
              <a:rPr lang="en-US" sz="1400" b="0" i="0" u="sng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,. </a:t>
            </a:r>
            <a:r>
              <a:rPr lang="en-US" sz="1400" b="0" i="0" u="none" strike="noStrike" cap="none">
                <a:solidFill>
                  <a:srgbClr val="6E2799"/>
                </a:solidFill>
                <a:latin typeface="Arial"/>
                <a:ea typeface="Arial"/>
                <a:cs typeface="Arial"/>
                <a:sym typeface="Arial"/>
              </a:rPr>
              <a:t>Association of College &amp; Research Libraries (ACRL) 2000.</a:t>
            </a:r>
            <a:endParaRPr sz="1400" b="0" i="0" u="none" strike="noStrike" cap="none">
              <a:solidFill>
                <a:srgbClr val="6E27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4384858" y="3275112"/>
            <a:ext cx="374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**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4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THE SIX STEPS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2638778" y="1535180"/>
            <a:ext cx="6221059" cy="39777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your </a:t>
            </a:r>
            <a:r>
              <a:rPr lang="en-US" sz="26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sz="26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Information </a:t>
            </a:r>
            <a:r>
              <a:rPr lang="en-US" sz="2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(scholarly)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your thesis </a:t>
            </a:r>
            <a:r>
              <a:rPr lang="en-US" sz="2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(hunch or guess)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#4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Organize notes &amp; draft </a:t>
            </a:r>
            <a:r>
              <a:rPr lang="en-US" sz="2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#5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Citations &amp; </a:t>
            </a:r>
            <a:r>
              <a:rPr lang="en-US" sz="2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#6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Write &amp; review several drafts &amp;  bibliography </a:t>
            </a:r>
            <a:r>
              <a:rPr lang="en-US" sz="2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(plagiarism checker!) </a:t>
            </a:r>
            <a:endParaRPr sz="18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201706" y="2035931"/>
            <a:ext cx="2278226" cy="25545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A good paper will be a back-and-forth process among the six steps until you are satisfied you have written an honest scholarly paper.</a:t>
            </a:r>
            <a:endParaRPr sz="20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4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1: Topic</a:t>
            </a:r>
            <a:endParaRPr sz="3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2400300" y="1800705"/>
            <a:ext cx="6528545" cy="4053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or given</a:t>
            </a:r>
            <a:endParaRPr sz="26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Simplify &amp; limit – keywords, phrases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Manageable – time avail., scope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#4</a:t>
            </a:r>
            <a:r>
              <a:rPr lang="en-US" sz="2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in one sentence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#5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Original research or </a:t>
            </a: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650"/>
              <a:buFont typeface="Arial"/>
              <a:buNone/>
            </a:pPr>
            <a:r>
              <a:rPr lang="en-US" sz="26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#6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 paper is a </a:t>
            </a:r>
            <a:r>
              <a:rPr lang="en-US" sz="26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formal written report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includes research findings student’s ideas.</a:t>
            </a:r>
            <a:r>
              <a:rPr lang="en-US" sz="26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/>
          <p:nvPr/>
        </p:nvSpPr>
        <p:spPr>
          <a:xfrm>
            <a:off x="95888" y="2558246"/>
            <a:ext cx="2304412" cy="14773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Your topic depends on : time available, type of paper, scope &amp; information available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478" name="Google Shape;478;p4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266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5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1…continued</a:t>
            </a:r>
            <a:endParaRPr sz="3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201707" y="1848814"/>
            <a:ext cx="8658130" cy="50091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22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Step 1: Develop your topic:</a:t>
            </a:r>
            <a:endParaRPr sz="28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B2B2B2"/>
              </a:buClr>
              <a:buSzPts val="212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Select, narrow down &amp; develop topic 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––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Keywords, synonyms , wildcards (* #) background info, Boolean (and, or, not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1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B2B2B2"/>
              </a:buClr>
              <a:buSzPts val="2231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Useful reference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Start Your Research, Martin Luther King, Jr.</a:t>
            </a:r>
            <a:endParaRPr dirty="0"/>
          </a:p>
          <a:p>
            <a:pPr marL="228600" marR="0" lvl="3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28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library.sjsu.edu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/start-your-research/start-your-research</a:t>
            </a:r>
            <a:endParaRPr sz="28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46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77969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6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6"/>
          <p:cNvSpPr txBox="1"/>
          <p:nvPr/>
        </p:nvSpPr>
        <p:spPr>
          <a:xfrm>
            <a:off x="242944" y="2422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2: Scholarly Information</a:t>
            </a:r>
            <a:endParaRPr sz="3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0" y="1783967"/>
            <a:ext cx="1766428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Reliable Accurate Honest Unbiased, Timely Relevant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Authoritative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Domain 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 txBox="1">
            <a:spLocks noGrp="1"/>
          </p:cNvSpPr>
          <p:nvPr>
            <p:ph type="body" idx="1"/>
          </p:nvPr>
        </p:nvSpPr>
        <p:spPr>
          <a:xfrm>
            <a:off x="1766425" y="1136825"/>
            <a:ext cx="7273500" cy="56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71"/>
              <a:buFont typeface="Arial"/>
              <a:buChar char="•"/>
            </a:pPr>
            <a:r>
              <a:rPr lang="en-US" sz="3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Locate </a:t>
            </a:r>
            <a:r>
              <a:rPr lang="en-US" sz="30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“scholarly” </a:t>
            </a:r>
            <a:r>
              <a:rPr lang="en-US" sz="3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information: </a:t>
            </a:r>
            <a:endParaRPr dirty="0"/>
          </a:p>
          <a:p>
            <a:pPr marL="4572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Search engines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Dogpile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Bing, Google Scholar</a:t>
            </a:r>
            <a:endParaRPr dirty="0"/>
          </a:p>
          <a:p>
            <a:pPr marL="4572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“Settings&gt;Advanced Search&gt;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sng" strike="noStrike" cap="none" dirty="0">
                <a:solidFill>
                  <a:srgbClr val="73D2E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Subscription databases</a:t>
            </a:r>
            <a:r>
              <a:rPr lang="en-US" sz="2400" b="0" i="0" u="none" strike="noStrike" cap="none" dirty="0">
                <a:solidFill>
                  <a:srgbClr val="73D2E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ITU Library Catalog, ACM,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Ebsco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NYTimes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data, news report;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Books, e-books, articles, videos, images, websites - .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.org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66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Open Educational Resources (OER)</a:t>
            </a:r>
            <a:r>
              <a:rPr lang="en-US" sz="2400" dirty="0">
                <a:solidFill>
                  <a:schemeClr val="lt1"/>
                </a:solidFill>
              </a:rPr>
              <a:t>: </a:t>
            </a:r>
            <a:r>
              <a:rPr lang="en-US" sz="2400" u="sng" dirty="0">
                <a:solidFill>
                  <a:schemeClr val="hlink"/>
                </a:solidFill>
                <a:hlinkClick r:id="rId6"/>
              </a:rPr>
              <a:t>Educause OER</a:t>
            </a:r>
            <a:endParaRPr sz="2400" dirty="0">
              <a:solidFill>
                <a:schemeClr val="lt1"/>
              </a:solidFill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Citation tools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 Managers (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Mendeley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Zotero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Citation Styles (APA)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Other style guid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IEE, MLA, Harvard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47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24483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7"/>
          <p:cNvSpPr txBox="1"/>
          <p:nvPr/>
        </p:nvSpPr>
        <p:spPr>
          <a:xfrm>
            <a:off x="243006" y="3274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LIBRARY DATABASES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7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-98849" y="2336475"/>
            <a:ext cx="1997700" cy="25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Library Databases</a:t>
            </a: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2254125" y="1128425"/>
            <a:ext cx="6674700" cy="56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library databases does ITU have</a:t>
            </a:r>
            <a:endParaRPr sz="22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eLibrary tab in the EMS (onsite no passwords; login for off-site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ITU Online Library Catalog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ACM Digital Library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EBSCO Business Source Elite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NYTimes Academic Pass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Proquest Wall Street Journal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are the best local libraries for research?</a:t>
            </a:r>
            <a:endParaRPr sz="22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Joint SJPL &amp; SSJU library (e.g. see LibGuides – 100s of databases)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Santa Clara University (e.g. see LibGuides – 100s of databases)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 Public Libraries (e.g. Safari Books, Ebsco Source Elite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15" name="Google Shape;515;p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16" name="Google Shape;516;p4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4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607175" y="441835"/>
            <a:ext cx="8252725" cy="113597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 ACCESS (OA)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 EDUCATIONAL RESOURCES (OER)</a:t>
            </a:r>
            <a:endParaRPr sz="30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8"/>
          <p:cNvSpPr txBox="1"/>
          <p:nvPr/>
        </p:nvSpPr>
        <p:spPr>
          <a:xfrm>
            <a:off x="89804" y="4306574"/>
            <a:ext cx="9054196" cy="255142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BE678"/>
                </a:solidFill>
                <a:latin typeface="Arial"/>
                <a:ea typeface="Arial"/>
                <a:cs typeface="Arial"/>
                <a:sym typeface="Arial"/>
              </a:rPr>
              <a:t>ITU Electronic Information Resources (.xls) on the library website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Directory of Open Access Journals (DOAJ)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Arxiv.org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 Open Courseware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MSU Open Courseware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8"/>
          <p:cNvSpPr/>
          <p:nvPr/>
        </p:nvSpPr>
        <p:spPr>
          <a:xfrm>
            <a:off x="89804" y="1911955"/>
            <a:ext cx="9054196" cy="2026144"/>
          </a:xfrm>
          <a:prstGeom prst="rect">
            <a:avLst/>
          </a:prstGeom>
          <a:solidFill>
            <a:srgbClr val="A0E1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online research outputs free of all restrictions on access and use (Wikipedia: https://en.wikipedia.org/wiki/Open_access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free and openly licensed educational materials that can be used for teaching, learning, research, and other purposes (Creative Commons,https://wiki.creativecommons.org/wiki/What_is_OER%3F)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28" name="Google Shape;528;p4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49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9"/>
          <p:cNvSpPr txBox="1"/>
          <p:nvPr/>
        </p:nvSpPr>
        <p:spPr>
          <a:xfrm>
            <a:off x="5444228" y="615006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607175" y="242234"/>
            <a:ext cx="8252725" cy="113597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 ACCESS (OA)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 EDUCATIONAL RESOURCES (OER)</a:t>
            </a:r>
            <a:endParaRPr sz="30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9"/>
          <p:cNvSpPr txBox="1"/>
          <p:nvPr/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9"/>
          <p:cNvSpPr txBox="1"/>
          <p:nvPr/>
        </p:nvSpPr>
        <p:spPr>
          <a:xfrm>
            <a:off x="201706" y="3792064"/>
            <a:ext cx="9054196" cy="290145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BE678"/>
                </a:solidFill>
                <a:latin typeface="Arial"/>
                <a:ea typeface="Arial"/>
                <a:cs typeface="Arial"/>
                <a:sym typeface="Arial"/>
              </a:rPr>
              <a:t>ITU Electronic Information Resources (.xls) on the library website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Directory of Open Access Journals (DOAJ)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Arxiv.org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 Open Courseware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MSU Open Courseware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Trove, WorldCat – World libraries holdings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Databases - Medline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9"/>
          <p:cNvSpPr/>
          <p:nvPr/>
        </p:nvSpPr>
        <p:spPr>
          <a:xfrm>
            <a:off x="357674" y="1559812"/>
            <a:ext cx="4493194" cy="2044392"/>
          </a:xfrm>
          <a:prstGeom prst="rect">
            <a:avLst/>
          </a:prstGeom>
          <a:solidFill>
            <a:srgbClr val="A0E1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or National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Libraries (Internet Archive, Open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Preprints &amp; Repositories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9"/>
          <p:cNvSpPr/>
          <p:nvPr/>
        </p:nvSpPr>
        <p:spPr>
          <a:xfrm>
            <a:off x="5159767" y="1559811"/>
            <a:ext cx="3882076" cy="2044393"/>
          </a:xfrm>
          <a:prstGeom prst="rect">
            <a:avLst/>
          </a:prstGeom>
          <a:solidFill>
            <a:srgbClr val="A0E1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Repositories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Libraries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Repositories (Openly Published – Medline)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Scholar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Pay-per-view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ftr" idx="11"/>
          </p:nvPr>
        </p:nvSpPr>
        <p:spPr>
          <a:xfrm>
            <a:off x="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42" name="Google Shape;542;p5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 txBox="1"/>
          <p:nvPr/>
        </p:nvSpPr>
        <p:spPr>
          <a:xfrm>
            <a:off x="4494617" y="6419378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0"/>
          <p:cNvSpPr/>
          <p:nvPr/>
        </p:nvSpPr>
        <p:spPr>
          <a:xfrm>
            <a:off x="2394700" y="242225"/>
            <a:ext cx="4245300" cy="6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E8D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D7E8D"/>
                </a:solidFill>
                <a:latin typeface="Arial"/>
                <a:ea typeface="Arial"/>
                <a:cs typeface="Arial"/>
                <a:sym typeface="Arial"/>
              </a:rPr>
              <a:t>Scholarly Surfing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701" y="1150925"/>
            <a:ext cx="8393600" cy="4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0"/>
          <p:cNvSpPr txBox="1"/>
          <p:nvPr/>
        </p:nvSpPr>
        <p:spPr>
          <a:xfrm>
            <a:off x="2761325" y="5642150"/>
            <a:ext cx="6013200" cy="107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Highly Recommended Source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MIT Libraries,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https://libguides.mit.edu/database-search</a:t>
            </a: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Accessed 18 January, 2018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01612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8305800" y="242887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5443537" y="6149975"/>
            <a:ext cx="2301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819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861300" y="6437312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0650" y="-125412"/>
            <a:ext cx="9385301" cy="71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5929850" y="6302288"/>
            <a:ext cx="3334800" cy="60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library@itu.edu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53" name="Google Shape;553;p5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54" name="Google Shape;554;p5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51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7582" y="-70789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243006" y="242219"/>
            <a:ext cx="86580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SEARCH TIPS</a:t>
            </a:r>
            <a:endParaRPr sz="3600" b="1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7860632" y="6436953"/>
            <a:ext cx="1068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-98850" y="1857950"/>
            <a:ext cx="1956900" cy="348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Sub topics</a:t>
            </a: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Scholarly?</a:t>
            </a: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Limit?</a:t>
            </a:r>
            <a:endParaRPr sz="24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83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1"/>
          <p:cNvSpPr txBox="1"/>
          <p:nvPr/>
        </p:nvSpPr>
        <p:spPr>
          <a:xfrm>
            <a:off x="2185200" y="1175062"/>
            <a:ext cx="6674700" cy="441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common search tips and tools are used in most databases?</a:t>
            </a:r>
            <a:endParaRPr sz="2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MIT Search Tips Guide</a:t>
            </a:r>
            <a:r>
              <a:rPr lang="en-US" sz="24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(Excellent)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 / question in one sentence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info (e.g. Wikipedia or Google)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Keywords or synonyms (similar)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strings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Operators AND, OR, NOT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Wildcards,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truncation ? # book?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Stop word (e.g. ‘NOT’)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1"/>
          <p:cNvSpPr txBox="1"/>
          <p:nvPr/>
        </p:nvSpPr>
        <p:spPr>
          <a:xfrm>
            <a:off x="243000" y="5592250"/>
            <a:ext cx="8658000" cy="121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lang="en-US" sz="2000" b="1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Highly Recommended Source</a:t>
            </a:r>
            <a:r>
              <a:rPr lang="en-US" sz="2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MIT Libraries Search Tips,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https://libguides.mit.edu/database-search</a:t>
            </a: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Accessed 18 Jan, 2018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66" name="Google Shape;566;p5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67" name="Google Shape;567;p5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2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2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2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2 … continued</a:t>
            </a:r>
            <a:endParaRPr sz="3600" b="0" i="0" u="none" strike="noStrike" cap="none">
              <a:solidFill>
                <a:srgbClr val="91F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2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2"/>
          <p:cNvSpPr/>
          <p:nvPr/>
        </p:nvSpPr>
        <p:spPr>
          <a:xfrm>
            <a:off x="201706" y="2137506"/>
            <a:ext cx="1766428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Reliable Accurate Honest Unbiased, Timely Relevant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Authoritative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Domain 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2"/>
          <p:cNvSpPr txBox="1">
            <a:spLocks noGrp="1"/>
          </p:cNvSpPr>
          <p:nvPr>
            <p:ph type="body" idx="1"/>
          </p:nvPr>
        </p:nvSpPr>
        <p:spPr>
          <a:xfrm>
            <a:off x="1956396" y="1676390"/>
            <a:ext cx="6975664" cy="473015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438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71"/>
              <a:buFont typeface="Arial"/>
              <a:buNone/>
            </a:pP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Revisit your purpose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/audience – Evaluate for relevance, appropriateness, authorship, reputation, scope/coverage, accuracy, objectivity/bias, currency,</a:t>
            </a:r>
            <a:endParaRPr/>
          </a:p>
          <a:p>
            <a:pPr marL="4572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Scholarly?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Periodical or popular magazine? Blog? Tweet? Audience/purpose?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79" name="Google Shape;579;p5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80" name="Google Shape;580;p5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5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3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201706" y="269731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STEP 3 &amp; 4: Organize &amp; Draft</a:t>
            </a:r>
            <a:endParaRPr sz="36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0" y="1718496"/>
            <a:ext cx="1766428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Reliable Accurate Honest Unbiased, Timely Relevant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Authoritative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Domain 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3"/>
          <p:cNvSpPr txBox="1">
            <a:spLocks noGrp="1"/>
          </p:cNvSpPr>
          <p:nvPr>
            <p:ph type="body" idx="1"/>
          </p:nvPr>
        </p:nvSpPr>
        <p:spPr>
          <a:xfrm>
            <a:off x="1721556" y="1263066"/>
            <a:ext cx="7422444" cy="55256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Plan/outline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Outline your paper, purpose, goal/objectives, audience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Intro: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thesis &amp; purpose clearly - chief reason for the paper?  Why should the reader be interested?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Body: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Clearly stated arguments to support your thesis statement.– three supporting arguments for each position (use evidence)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Concl.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Restate your thesis, critically compare, contrast, synthesize &amp; summarize your arguments. Why have come to this particular conclusion. Is it objectively supported?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Grammar: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Sentence structure, punctuation!! Use a spell-checker</a:t>
            </a:r>
            <a:endParaRPr/>
          </a:p>
          <a:p>
            <a:pPr marL="2286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Arial"/>
              <a:buNone/>
            </a:pPr>
            <a:endParaRPr sz="2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54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4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5: Citations &amp; Acknowledgement</a:t>
            </a:r>
            <a:r>
              <a:rPr lang="en-US" sz="3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4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4"/>
          <p:cNvSpPr/>
          <p:nvPr/>
        </p:nvSpPr>
        <p:spPr>
          <a:xfrm>
            <a:off x="-214207" y="2137506"/>
            <a:ext cx="1935762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Bib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Bibliog sw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Paraphrase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Quote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Acknowedge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Cite APA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Style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Fair Use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4"/>
          <p:cNvSpPr txBox="1">
            <a:spLocks noGrp="1"/>
          </p:cNvSpPr>
          <p:nvPr>
            <p:ph type="body" idx="1"/>
          </p:nvPr>
        </p:nvSpPr>
        <p:spPr>
          <a:xfrm>
            <a:off x="1839970" y="1494096"/>
            <a:ext cx="6910771" cy="4273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hlinkClick r:id="rId5"/>
              </a:rPr>
              <a:t>1. ITU</a:t>
            </a:r>
            <a:r>
              <a:rPr lang="en-US" sz="2800" b="0" i="0" u="none" strike="noStrike" cap="none">
                <a:solidFill>
                  <a:schemeClr val="lt1"/>
                </a:solidFill>
              </a:rPr>
              <a:t> Style Guides – </a:t>
            </a:r>
            <a:r>
              <a:rPr lang="en-US" sz="2800" b="0" i="0" u="none" strike="noStrike" cap="none">
                <a:solidFill>
                  <a:srgbClr val="FFFF00"/>
                </a:solidFill>
              </a:rPr>
              <a:t>APA</a:t>
            </a:r>
            <a:r>
              <a:rPr lang="en-US" sz="2800" b="0" i="0" u="none" strike="noStrike" cap="none">
                <a:solidFill>
                  <a:schemeClr val="lt1"/>
                </a:solidFill>
              </a:rPr>
              <a:t>, ACM, IEEE</a:t>
            </a:r>
            <a:endParaRPr sz="2800"/>
          </a:p>
          <a:p>
            <a:pPr marL="2286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</a:rPr>
              <a:t>2. APA Tutorial, Johnson &amp; Wales Univ.</a:t>
            </a:r>
            <a:endParaRPr/>
          </a:p>
          <a:p>
            <a:pPr marL="2286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http://pvd.library.jwu.edu/apa_manual</a:t>
            </a:r>
            <a:r>
              <a:rPr lang="en-US" sz="2800" b="0" i="0" u="none" strike="noStrike" cap="none">
                <a:solidFill>
                  <a:schemeClr val="lt1"/>
                </a:solidFill>
              </a:rPr>
              <a:t> </a:t>
            </a:r>
            <a:endParaRPr/>
          </a:p>
          <a:p>
            <a:pPr marL="2286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3. Owl Purdue Online Writing Lab</a:t>
            </a:r>
            <a:endParaRPr sz="2800">
              <a:solidFill>
                <a:schemeClr val="lt1"/>
              </a:solidFill>
            </a:endParaRPr>
          </a:p>
          <a:p>
            <a:pPr marL="2286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https://owl.purdue.edu/owl/research_and_citation/apa_style/apa_style_introduction.html</a:t>
            </a:r>
            <a:endParaRPr sz="2800">
              <a:solidFill>
                <a:schemeClr val="lt1"/>
              </a:solidFill>
            </a:endParaRPr>
          </a:p>
          <a:p>
            <a:pPr marL="685800" marR="0" lvl="1" indent="-3333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950"/>
              <a:buFont typeface="Arial"/>
              <a:buNone/>
            </a:pPr>
            <a:endParaRPr sz="26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05" name="Google Shape;605;p5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06" name="Google Shape;606;p5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5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6946" y="-154351"/>
            <a:ext cx="9371262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5"/>
          <p:cNvSpPr txBox="1"/>
          <p:nvPr/>
        </p:nvSpPr>
        <p:spPr>
          <a:xfrm>
            <a:off x="5644931" y="6419378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09" name="Google Shape;609;p55"/>
          <p:cNvSpPr/>
          <p:nvPr/>
        </p:nvSpPr>
        <p:spPr>
          <a:xfrm>
            <a:off x="917222" y="464670"/>
            <a:ext cx="79426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Citations &amp; Reference Managers</a:t>
            </a:r>
            <a:endParaRPr sz="40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5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5"/>
          <p:cNvSpPr/>
          <p:nvPr/>
        </p:nvSpPr>
        <p:spPr>
          <a:xfrm>
            <a:off x="399582" y="1481856"/>
            <a:ext cx="8460255" cy="52629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Citation: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Reference to or quote from a source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 idea, opinion or excerpt from a source that is not your own.  It is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Support your idea 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build argument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Avoid accusations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plagiarism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5CE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Reference Manager (Demonstration by Janani)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Search, collect, manage and cite sources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Zotero, Endnote, Mendeley, ReadCube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 bibliography – save time &amp; grief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17" name="Google Shape;617;p5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18" name="Google Shape;618;p5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56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9926" y="14111"/>
            <a:ext cx="9371262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6"/>
          <p:cNvSpPr txBox="1"/>
          <p:nvPr/>
        </p:nvSpPr>
        <p:spPr>
          <a:xfrm>
            <a:off x="5644931" y="6419378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21" name="Google Shape;621;p56"/>
          <p:cNvSpPr/>
          <p:nvPr/>
        </p:nvSpPr>
        <p:spPr>
          <a:xfrm>
            <a:off x="201706" y="835576"/>
            <a:ext cx="85751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When to Cite?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Permission Recommended * </a:t>
            </a:r>
            <a:endParaRPr sz="30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6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273789" y="1955149"/>
            <a:ext cx="8503068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Paraphrase text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Quote text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Image, illustration, graphic, video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Code,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 ‘Open Source’ (etiquette)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of References used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Bibliography (summative)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Annotated bibliography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2800" b="0" i="0" u="none" strike="noStrike" cap="none">
              <a:solidFill>
                <a:srgbClr val="F5CE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29" name="Google Shape;629;p5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30" name="Google Shape;630;p5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57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84474" y="-112132"/>
            <a:ext cx="1017589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7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33" name="Google Shape;633;p57"/>
          <p:cNvSpPr/>
          <p:nvPr/>
        </p:nvSpPr>
        <p:spPr>
          <a:xfrm>
            <a:off x="201706" y="241896"/>
            <a:ext cx="82723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ITU Citation Tools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7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7"/>
          <p:cNvSpPr/>
          <p:nvPr/>
        </p:nvSpPr>
        <p:spPr>
          <a:xfrm>
            <a:off x="385311" y="1293733"/>
            <a:ext cx="8272820" cy="4078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APA Style Guide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Publication of the American Psychological Association. Call: BF76.7 .P83 2010</a:t>
            </a:r>
            <a:endParaRPr sz="2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dissertation journey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 Call #: LB1742 .R63 2010</a:t>
            </a:r>
            <a:endParaRPr sz="2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 Referencing Methods</a:t>
            </a: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APA Style Guide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(ITU recommended link)</a:t>
            </a:r>
            <a:endParaRPr sz="26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IEEE Author Digital Tools</a:t>
            </a:r>
            <a:endParaRPr sz="26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ACM Publishing Guidelines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MLA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Harvard Style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41" name="Google Shape;641;p5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42" name="Google Shape;642;p5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58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69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8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45" name="Google Shape;645;p58"/>
          <p:cNvSpPr/>
          <p:nvPr/>
        </p:nvSpPr>
        <p:spPr>
          <a:xfrm>
            <a:off x="587439" y="253416"/>
            <a:ext cx="82723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What is a Reference Manager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/>
          <p:nvPr/>
        </p:nvSpPr>
        <p:spPr>
          <a:xfrm>
            <a:off x="313957" y="1625745"/>
            <a:ext cx="8545880" cy="45243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B549"/>
                </a:solidFill>
                <a:latin typeface="Arial"/>
                <a:ea typeface="Arial"/>
                <a:cs typeface="Arial"/>
                <a:sym typeface="Arial"/>
              </a:rPr>
              <a:t>“graduate student’s best friend”</a:t>
            </a:r>
            <a:r>
              <a:rPr lang="en-US" sz="2400" b="0" i="0" u="none" strike="noStrike" cap="none">
                <a:solidFill>
                  <a:srgbClr val="00B5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American Psychological Association (APA)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your personal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“library” of references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citations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Field structure for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most library database structures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 EBSCO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 strike="noStrike" cap="none">
                <a:solidFill>
                  <a:srgbClr val="C1414A"/>
                </a:solidFill>
                <a:latin typeface="Arial"/>
                <a:ea typeface="Arial"/>
                <a:cs typeface="Arial"/>
                <a:sym typeface="Arial"/>
              </a:rPr>
              <a:t>DO NOT download full text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unless “open source”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Common: Zotero Mendeley ReadCube </a:t>
            </a:r>
            <a:r>
              <a:rPr lang="en-US" sz="2400" b="0" i="0" u="none" strike="noStrike" cap="none">
                <a:solidFill>
                  <a:srgbClr val="00B549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Endnote, RefWorks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Free or subscription-based; choose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best fit for needs</a:t>
            </a: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53" name="Google Shape;653;p5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54" name="Google Shape;654;p5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59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69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9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57" name="Google Shape;657;p59"/>
          <p:cNvSpPr/>
          <p:nvPr/>
        </p:nvSpPr>
        <p:spPr>
          <a:xfrm>
            <a:off x="656447" y="607359"/>
            <a:ext cx="827239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Criteria: Choosing a Reference Manager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9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9"/>
          <p:cNvSpPr/>
          <p:nvPr/>
        </p:nvSpPr>
        <p:spPr>
          <a:xfrm>
            <a:off x="762649" y="2092793"/>
            <a:ext cx="7543151" cy="36625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 or Mac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 guides supported – APA, MLA, Harvard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APA Review of three commonly used &amp; FREE</a:t>
            </a: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formats – Ebsco, Proquest, Pubmed</a:t>
            </a: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or $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 like Endnote - $$)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 Processor Integration –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Note!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Comparison of Reference Managers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Note!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APA-Compatible Managers</a:t>
            </a: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Note!!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65" name="Google Shape;665;p6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66" name="Google Shape;666;p6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6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69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0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/>
          </a:p>
        </p:txBody>
      </p:sp>
      <p:sp>
        <p:nvSpPr>
          <p:cNvPr id="669" name="Google Shape;669;p60"/>
          <p:cNvSpPr/>
          <p:nvPr/>
        </p:nvSpPr>
        <p:spPr>
          <a:xfrm>
            <a:off x="326259" y="607359"/>
            <a:ext cx="8602586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71D2E2"/>
                </a:solidFill>
                <a:latin typeface="Arial"/>
                <a:ea typeface="Arial"/>
                <a:cs typeface="Arial"/>
                <a:sym typeface="Arial"/>
              </a:rPr>
              <a:t>How to Set Up Your Reference Manager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By Janani</a:t>
            </a:r>
            <a:endParaRPr sz="3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0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0"/>
          <p:cNvSpPr/>
          <p:nvPr/>
        </p:nvSpPr>
        <p:spPr>
          <a:xfrm>
            <a:off x="1032985" y="2883448"/>
            <a:ext cx="7543151" cy="3262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Comparison of Reference Managers</a:t>
            </a: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 up your [database] structure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Populating your database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Importing from databases (ACM, EBSCO Bus Source, Promed, IEEE)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Manually entering a reference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your bibliography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9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201706" y="597118"/>
            <a:ext cx="8658131" cy="6554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THIS WORKSHOP WILL HELP YOU:</a:t>
            </a:r>
            <a:endParaRPr sz="30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457200" y="1864699"/>
            <a:ext cx="8530419" cy="37441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E78923"/>
              </a:buClr>
              <a:buSzPts val="750"/>
            </a:pPr>
            <a:r>
              <a:rPr lang="en-US" sz="3000" b="0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30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the </a:t>
            </a:r>
            <a:r>
              <a:rPr lang="en-US" sz="3000" dirty="0">
                <a:solidFill>
                  <a:schemeClr val="lt1"/>
                </a:solidFill>
              </a:rPr>
              <a:t>6-step formula to </a:t>
            </a:r>
            <a:r>
              <a:rPr lang="en-US" sz="3000" dirty="0" smtClean="0">
                <a:solidFill>
                  <a:schemeClr val="lt1"/>
                </a:solidFill>
              </a:rPr>
              <a:t>plan, </a:t>
            </a:r>
            <a:r>
              <a:rPr lang="en-US" sz="3000" dirty="0" smtClean="0">
                <a:solidFill>
                  <a:srgbClr val="FFF58B"/>
                </a:solidFill>
              </a:rPr>
              <a:t>search sources, write and cite your </a:t>
            </a:r>
            <a:r>
              <a:rPr lang="en-US" sz="3000" dirty="0" smtClean="0">
                <a:solidFill>
                  <a:srgbClr val="91FFBF"/>
                </a:solidFill>
              </a:rPr>
              <a:t>research paper</a:t>
            </a:r>
            <a:endParaRPr sz="3000" b="0" i="0" u="none" strike="noStrike" cap="none" dirty="0">
              <a:solidFill>
                <a:srgbClr val="91FFBF"/>
              </a:solidFill>
              <a:sym typeface="Arial"/>
            </a:endParaRPr>
          </a:p>
          <a:p>
            <a:pPr lvl="0">
              <a:spcBef>
                <a:spcPts val="2200"/>
              </a:spcBef>
              <a:buClr>
                <a:srgbClr val="E78923"/>
              </a:buClr>
              <a:buSzPts val="750"/>
            </a:pPr>
            <a:r>
              <a:rPr lang="en-US" sz="3000" b="0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30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sym typeface="Arial"/>
              </a:rPr>
              <a:t>: Know the </a:t>
            </a:r>
            <a:r>
              <a:rPr lang="en-US" sz="3000" b="0" i="0" u="none" strike="noStrike" cap="none" dirty="0" smtClean="0">
                <a:solidFill>
                  <a:schemeClr val="bg2">
                    <a:lumMod val="25000"/>
                    <a:lumOff val="75000"/>
                  </a:schemeClr>
                </a:solidFill>
                <a:sym typeface="Arial"/>
              </a:rPr>
              <a:t>difference between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sym typeface="Arial"/>
              </a:rPr>
              <a:t> a literature </a:t>
            </a:r>
            <a:r>
              <a:rPr lang="en-US" sz="3000" b="0" i="0" u="none" strike="noStrike" cap="none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Arial"/>
              </a:rPr>
              <a:t>search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sym typeface="Arial"/>
              </a:rPr>
              <a:t>, literature </a:t>
            </a:r>
            <a:r>
              <a:rPr lang="en-US" sz="3000" b="0" i="0" u="none" strike="noStrike" cap="none" dirty="0" smtClean="0">
                <a:solidFill>
                  <a:srgbClr val="DCEEA7"/>
                </a:solidFill>
                <a:sym typeface="Arial"/>
              </a:rPr>
              <a:t>review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sym typeface="Arial"/>
              </a:rPr>
              <a:t> and the research </a:t>
            </a:r>
            <a:r>
              <a:rPr lang="en-US" sz="3000" b="0" i="0" u="none" strike="noStrike" cap="none" dirty="0" smtClean="0">
                <a:solidFill>
                  <a:srgbClr val="DCEEA7"/>
                </a:solidFill>
                <a:sym typeface="Arial"/>
              </a:rPr>
              <a:t>paper</a:t>
            </a:r>
            <a:endParaRPr sz="3000" b="0" i="0" u="none" strike="noStrike" cap="none" dirty="0">
              <a:solidFill>
                <a:srgbClr val="DCEEA7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8923"/>
              </a:buClr>
              <a:buSzPts val="75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Write a research paper </a:t>
            </a:r>
            <a:r>
              <a:rPr lang="en-US" sz="3000" b="0" i="0" u="none" strike="noStrike" cap="none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supported by</a:t>
            </a:r>
            <a:r>
              <a:rPr lang="en-US" sz="3000" b="0" i="0" u="none" strike="noStrike" cap="none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a scholarly review of relevant literature</a:t>
            </a:r>
            <a:endParaRPr sz="3000" b="0" i="0" u="none" strike="noStrike" cap="none" dirty="0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77" name="Google Shape;677;p6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61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1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6: Write &amp; Review …</a:t>
            </a:r>
            <a:r>
              <a:rPr lang="en-US" sz="3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1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1"/>
          <p:cNvSpPr/>
          <p:nvPr/>
        </p:nvSpPr>
        <p:spPr>
          <a:xfrm>
            <a:off x="201706" y="2101401"/>
            <a:ext cx="2225260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58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Draft and re-draft as you critically review, synthesize, paraphrase &amp; cite to form your main ‘body’ or argument. Conclude with Qs for further research or discussion.</a:t>
            </a:r>
            <a:endParaRPr sz="1800" b="0" i="0" u="none" strike="noStrike" cap="none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1"/>
          <p:cNvSpPr txBox="1">
            <a:spLocks noGrp="1"/>
          </p:cNvSpPr>
          <p:nvPr>
            <p:ph type="body" idx="1"/>
          </p:nvPr>
        </p:nvSpPr>
        <p:spPr>
          <a:xfrm>
            <a:off x="2360126" y="1505814"/>
            <a:ext cx="6499711" cy="4792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Review outline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intro, body, conclusion; re-write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 </a:t>
            </a:r>
            <a:r>
              <a:rPr lang="en-US" sz="22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copies of reviewed articles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Choose style guide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other formats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you write,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use in-text referencing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Adhere to </a:t>
            </a:r>
            <a:r>
              <a:rPr lang="en-US" sz="22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“fair use”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when quoting &amp; paraphrasing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for plagiarism, </a:t>
            </a:r>
            <a:r>
              <a:rPr lang="en-US" sz="22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honesty (bias)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objectivity, copyright</a:t>
            </a:r>
            <a:endParaRPr/>
          </a:p>
          <a:p>
            <a:pPr marL="5715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165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grammar, spell check, plagiarism checker</a:t>
            </a:r>
            <a:endParaRPr sz="2200" b="0" i="0" u="none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2284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2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2286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2B2B2"/>
              </a:buClr>
              <a:buSzPts val="195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690" name="Google Shape;690;p6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691" name="Google Shape;691;p6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62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2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2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STEP 6: Write &amp; Review …</a:t>
            </a:r>
            <a:r>
              <a:rPr lang="en-US" sz="36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2"/>
          <p:cNvSpPr txBox="1">
            <a:spLocks noGrp="1"/>
          </p:cNvSpPr>
          <p:nvPr>
            <p:ph type="body" idx="1"/>
          </p:nvPr>
        </p:nvSpPr>
        <p:spPr>
          <a:xfrm>
            <a:off x="558800" y="1432568"/>
            <a:ext cx="7849346" cy="50868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Organize, analyze, synthesize, sort and digest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Effectively communicate 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thoughts, ideas, insights and research findings - </a:t>
            </a:r>
            <a:r>
              <a:rPr lang="en-US" sz="22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most important stage 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relevant and understandable information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Write in your own words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paraphrase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Acknowledge, cite; </a:t>
            </a:r>
            <a:r>
              <a:rPr lang="en-US" sz="22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reference all ideas borrowed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 quote. Include accurate bibliography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Avoid plagiarism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CHECKLIST #1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1092201" y="1784018"/>
            <a:ext cx="7887446" cy="46148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2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my thesis statement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concise and clear?</a:t>
            </a:r>
            <a:endParaRPr/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Did I follow my outline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Did I miss anything?</a:t>
            </a:r>
            <a:endParaRPr/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there a </a:t>
            </a:r>
            <a:r>
              <a:rPr lang="en-US" sz="22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logical sequence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my argument?</a:t>
            </a:r>
            <a:endParaRPr sz="22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my sources scholarly –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factual, reliable, relevant</a:t>
            </a:r>
            <a:endParaRPr/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all </a:t>
            </a:r>
            <a:r>
              <a:rPr lang="en-US" sz="22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sources properly cited 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ensure that I am not plagiarizing?</a:t>
            </a:r>
            <a:endParaRPr/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Have I proved my thesis</a:t>
            </a: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strong supporting arguments and evidence?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I </a:t>
            </a:r>
            <a:r>
              <a:rPr lang="en-US" sz="22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expressed my case clearly? </a:t>
            </a:r>
            <a:endParaRPr/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my style </a:t>
            </a:r>
            <a:r>
              <a:rPr lang="en-US" sz="2200" b="0" i="0" u="none" strike="noStrike" cap="none">
                <a:solidFill>
                  <a:srgbClr val="FF9383"/>
                </a:solidFill>
                <a:latin typeface="Arial"/>
                <a:ea typeface="Arial"/>
                <a:cs typeface="Arial"/>
                <a:sym typeface="Arial"/>
              </a:rPr>
              <a:t>suit my audience?</a:t>
            </a:r>
            <a:endParaRPr sz="2200" b="0" i="0" u="none" strike="noStrike" cap="none">
              <a:solidFill>
                <a:srgbClr val="FF938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14" name="Google Shape;714;p6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15" name="Google Shape;715;p6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64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4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GRAMMAR &amp; SPELL CHECK</a:t>
            </a:r>
            <a:endParaRPr sz="36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4"/>
          <p:cNvSpPr txBox="1">
            <a:spLocks noGrp="1"/>
          </p:cNvSpPr>
          <p:nvPr>
            <p:ph type="body" idx="1"/>
          </p:nvPr>
        </p:nvSpPr>
        <p:spPr>
          <a:xfrm>
            <a:off x="-214207" y="1535181"/>
            <a:ext cx="9193854" cy="53228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1. Did I begin each paragraph with a proper topic sentence?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Have I supported my arguments with documented proof or examples?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3. Any unfinished sentences?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Any unnecessary or repetitious words?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5. Varying lengths of sentences?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Does one paragraph or idea flow smoothly into the next?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7. Any spelling or grammatical errors?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 Quotes accurate in source, spelling, and punctuation? 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9. Are all my citations accurate and in correct format?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Did I avoid using contractions? Use "cannot" instead of "can't”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11. Did I use third person? Avoid using "I think", "I guess", "I suppose“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12. Have I made my points clear and interesting but remained objective?</a:t>
            </a:r>
            <a:endParaRPr/>
          </a:p>
          <a:p>
            <a:pPr marL="119062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2000" b="0" i="0" u="none" strike="noStrike" cap="none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13. Did I leave a sense of completion for my reader(s) at the end of the paper?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27" name="Google Shape;727;p6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65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5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5"/>
          <p:cNvSpPr txBox="1"/>
          <p:nvPr/>
        </p:nvSpPr>
        <p:spPr>
          <a:xfrm>
            <a:off x="201706" y="436719"/>
            <a:ext cx="8658131" cy="8010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30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5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 txBox="1">
            <a:spLocks noGrp="1"/>
          </p:cNvSpPr>
          <p:nvPr>
            <p:ph type="body" idx="1"/>
          </p:nvPr>
        </p:nvSpPr>
        <p:spPr>
          <a:xfrm>
            <a:off x="59407" y="1531333"/>
            <a:ext cx="8727140" cy="48599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864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“While potential benefits [to</a:t>
            </a:r>
            <a:r>
              <a:rPr lang="en-US" sz="2000" b="0" i="1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 autonomous vehicles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) are substantial, significant implementation and mass-market penetration</a:t>
            </a:r>
            <a:r>
              <a:rPr lang="en-US" sz="2000" b="0" i="1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 barriers </a:t>
            </a:r>
            <a:r>
              <a:rPr lang="en-US" sz="2000" b="0" i="1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remain” 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(Daniel J. Fagnant, 2015.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http://www.caee.utexas.edu/prof/kockelman/public_html/TRB14EnoAVs.pdf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accessed Nov 8, 2017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In 1000 words, use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scholarly literature</a:t>
            </a:r>
            <a:r>
              <a:rPr lang="en-US" sz="2000" b="0" i="0" u="none" strike="noStrike" cap="none">
                <a:solidFill>
                  <a:srgbClr val="D3FFE5"/>
                </a:solidFill>
                <a:latin typeface="Arial"/>
                <a:ea typeface="Arial"/>
                <a:cs typeface="Arial"/>
                <a:sym typeface="Arial"/>
              </a:rPr>
              <a:t> to respond to this statement.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 (in own words)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barriers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widespread uptake of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autonomous cars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2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U.S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.?</a:t>
            </a:r>
            <a:endParaRPr/>
          </a:p>
          <a:p>
            <a:pPr marL="548640" marR="0" lvl="0" indent="-1333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2-3</a:t>
            </a: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Searching, selecting and saving citations (next page)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6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38" name="Google Shape;738;p6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39" name="Google Shape;739;p6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66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6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6"/>
          <p:cNvSpPr txBox="1"/>
          <p:nvPr/>
        </p:nvSpPr>
        <p:spPr>
          <a:xfrm>
            <a:off x="69008" y="219925"/>
            <a:ext cx="8658131" cy="6704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30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6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6"/>
          <p:cNvSpPr/>
          <p:nvPr/>
        </p:nvSpPr>
        <p:spPr>
          <a:xfrm>
            <a:off x="0" y="989870"/>
            <a:ext cx="8536800" cy="6170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Topic in one sentence.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What are the barriers to the widespread uptake of autonomous cars in the U.S.?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None/>
            </a:pPr>
            <a:r>
              <a:rPr lang="en-US" sz="2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sz="2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 Find scholarly information and strategy</a:t>
            </a:r>
            <a:endParaRPr sz="22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Keywords/phrases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Autonomous  (vehicle* or car*)		OR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Driverless / selfdriving / self-driving  (vehicle* or car*)  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penetration or market barriers	AND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Uptake or adoption or acceptance or ….	AND 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U.S.. or united states or north America	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Databases: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Google: “Setting&gt;Advanced Search”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ITU Library Catalog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Ebsco Business Source Elite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EB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Search, Select, Download (Zotero, Mendeley) </a:t>
            </a:r>
            <a:endParaRPr sz="18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help with Zotero or Mendeley? Submit a Library Inquiry or drop into the library.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6"/>
          <p:cNvSpPr txBox="1"/>
          <p:nvPr/>
        </p:nvSpPr>
        <p:spPr>
          <a:xfrm>
            <a:off x="6057900" y="736600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52" name="Google Shape;752;p6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53" name="Google Shape;753;p6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p67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-164470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7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7"/>
          <p:cNvSpPr txBox="1"/>
          <p:nvPr/>
        </p:nvSpPr>
        <p:spPr>
          <a:xfrm>
            <a:off x="69008" y="206831"/>
            <a:ext cx="8658131" cy="5551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7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7"/>
          <p:cNvSpPr/>
          <p:nvPr/>
        </p:nvSpPr>
        <p:spPr>
          <a:xfrm>
            <a:off x="1498519" y="801101"/>
            <a:ext cx="7357246" cy="66941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 Read, Summarize in own 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Read, highlight, </a:t>
            </a:r>
            <a:r>
              <a:rPr lang="en-US" sz="1900" b="0" i="0" u="none" strike="noStrike" cap="none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summarize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key points (paraphrase)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 (cite) as you go </a:t>
            </a:r>
            <a:r>
              <a:rPr lang="en-US" sz="19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( in-text citation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Import complete citation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into Zotero or Reference Manager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drafting </a:t>
            </a:r>
            <a:r>
              <a:rPr lang="en-US" sz="19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 outline; review question/topic; is more info needed?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Introduction, argument / discussion, conclusion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avoid plagiarism, </a:t>
            </a:r>
            <a:r>
              <a:rPr lang="en-US" sz="19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cite reputable scholars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‘build’ your ideas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Summarize, conclusions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or ideas for further research /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bibliography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 in </a:t>
            </a:r>
            <a:r>
              <a:rPr lang="en-US" sz="19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turniitn</a:t>
            </a:r>
            <a:r>
              <a:rPr lang="en-US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(ITU’s required) plagiarism checker </a:t>
            </a:r>
            <a:r>
              <a:rPr lang="en-US" sz="19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(email your professor)</a:t>
            </a:r>
            <a:r>
              <a:rPr lang="en-US" sz="1700" b="0" i="0" u="none" strike="noStrike" cap="none">
                <a:solidFill>
                  <a:srgbClr val="B18A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91FEB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7"/>
          <p:cNvSpPr/>
          <p:nvPr/>
        </p:nvSpPr>
        <p:spPr>
          <a:xfrm>
            <a:off x="69008" y="2690912"/>
            <a:ext cx="1543892" cy="1938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Write, Cite, Rewrite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65" name="Google Shape;765;p6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66" name="Google Shape;766;p6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68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68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68" descr="Slide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6200" y="0"/>
            <a:ext cx="9390281" cy="704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9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75" name="Google Shape;775;p6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76" name="Google Shape;776;p6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69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69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9"/>
          <p:cNvSpPr txBox="1"/>
          <p:nvPr/>
        </p:nvSpPr>
        <p:spPr>
          <a:xfrm>
            <a:off x="201706" y="1156385"/>
            <a:ext cx="8658131" cy="29217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1750"/>
              <a:buFont typeface="Arial"/>
              <a:buNone/>
            </a:pPr>
            <a:r>
              <a:rPr lang="en-US" sz="7000" b="0" i="0" u="none" strike="noStrike" cap="none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ADDITIONAL RESOURCES</a:t>
            </a:r>
            <a:endParaRPr sz="7000" b="0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9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0"/>
          <p:cNvSpPr txBox="1">
            <a:spLocks noGrp="1"/>
          </p:cNvSpPr>
          <p:nvPr>
            <p:ph type="title"/>
          </p:nvPr>
        </p:nvSpPr>
        <p:spPr>
          <a:xfrm>
            <a:off x="2456330" y="264367"/>
            <a:ext cx="5018585" cy="66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 sz="4000" b="1" i="0" u="none" strike="noStrike" cap="none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87" name="Google Shape;787;p7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8" name="Google Shape;788;p70"/>
          <p:cNvGraphicFramePr/>
          <p:nvPr/>
        </p:nvGraphicFramePr>
        <p:xfrm>
          <a:off x="451210" y="1144950"/>
          <a:ext cx="8408625" cy="4846410"/>
        </p:xfrm>
        <a:graphic>
          <a:graphicData uri="http://schemas.openxmlformats.org/drawingml/2006/table">
            <a:tbl>
              <a:tblPr firstRow="1" bandRow="1">
                <a:noFill/>
                <a:tableStyleId>{40E32675-8BCD-4322-A707-301D71ACB660}</a:tableStyleId>
              </a:tblPr>
              <a:tblGrid>
                <a:gridCol w="2791825"/>
                <a:gridCol w="5616800"/>
              </a:tblGrid>
              <a:tr h="26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/>
                        <a:t>Criteria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/>
                        <a:t>Tips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Authority / Publisher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contact details, expert? Opinionated? Credibility? Bias? No author? </a:t>
                      </a:r>
                      <a:r>
                        <a:rPr lang="en-US" sz="2200" u="none" strike="noStrike" cap="none">
                          <a:solidFill>
                            <a:srgbClr val="FF6600"/>
                          </a:solidFill>
                        </a:rPr>
                        <a:t>Red flag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Organization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.gov .edu .org .com .net; Contents,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7330"/>
                          </a:solidFill>
                        </a:rPr>
                        <a:t>Currency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330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7330"/>
                          </a:solidFill>
                        </a:rPr>
                        <a:t>Last updated? Active links? Evidence? Academic scholarly sources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Sources? Citations, Verified?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Coverage  /Scope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3671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B36713"/>
                          </a:solidFill>
                        </a:rPr>
                        <a:t>Relevance, sufficient details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Objectivity / Bias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Opinion or fact?  propaganda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427824"/>
                          </a:solidFill>
                        </a:rPr>
                        <a:t>Type of Information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7824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427824"/>
                          </a:solidFill>
                        </a:rPr>
                        <a:t>Book, newspaper, image, blog, journal, website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Appropriateness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55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chemeClr val="accent3"/>
                          </a:solidFill>
                        </a:rPr>
                        <a:t>Task, audience, advertising (agenda)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789" name="Google Shape;78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10" y="104584"/>
            <a:ext cx="2064591" cy="133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0"/>
          <p:cNvSpPr txBox="1"/>
          <p:nvPr/>
        </p:nvSpPr>
        <p:spPr>
          <a:xfrm>
            <a:off x="5174285" y="6419378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0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201706" y="646435"/>
            <a:ext cx="8658131" cy="1299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</a:p>
          <a:p>
            <a:pPr lvl="0" algn="ctr">
              <a:buClr>
                <a:srgbClr val="91FFBF"/>
              </a:buClr>
              <a:buSzPts val="900"/>
            </a:pPr>
            <a:r>
              <a:rPr lang="en-US" sz="36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With the word “Review”</a:t>
            </a:r>
            <a:endParaRPr sz="36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672724" y="2295224"/>
            <a:ext cx="7887446" cy="3693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indent="0">
              <a:spcBef>
                <a:spcPts val="1500"/>
              </a:spcBef>
              <a:buClr>
                <a:srgbClr val="FFFF00"/>
              </a:buClr>
              <a:buSzPts val="4620"/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Look at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bring someone up-to-date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Snapshot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Extract major sources and from them major concepts or common themes or relationships between the concepts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Not a detailed or in-depth write up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1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97" name="Google Shape;797;p7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98" name="Google Shape;798;p7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71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51768" cy="69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1"/>
          <p:cNvSpPr txBox="1"/>
          <p:nvPr/>
        </p:nvSpPr>
        <p:spPr>
          <a:xfrm>
            <a:off x="1522102" y="1228469"/>
            <a:ext cx="6242631" cy="78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00"/>
              <a:buFont typeface="Overlock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4"/>
              </a:rPr>
              <a:t>Determine Website Credibility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1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1"/>
          <p:cNvSpPr txBox="1"/>
          <p:nvPr/>
        </p:nvSpPr>
        <p:spPr>
          <a:xfrm>
            <a:off x="343567" y="314971"/>
            <a:ext cx="8800432" cy="5847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evaluate websites &amp; sources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1"/>
          <p:cNvSpPr/>
          <p:nvPr/>
        </p:nvSpPr>
        <p:spPr>
          <a:xfrm>
            <a:off x="2412530" y="2427072"/>
            <a:ext cx="6732522" cy="209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makes sources lack credibility?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‘checklist’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information credibility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What is a good way to 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narrow search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results for more </a:t>
            </a: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scholarly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1"/>
          <p:cNvSpPr txBox="1"/>
          <p:nvPr/>
        </p:nvSpPr>
        <p:spPr>
          <a:xfrm>
            <a:off x="631674" y="2949011"/>
            <a:ext cx="1780856" cy="5232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1"/>
          <p:cNvSpPr/>
          <p:nvPr/>
        </p:nvSpPr>
        <p:spPr>
          <a:xfrm>
            <a:off x="767525" y="1915952"/>
            <a:ext cx="3809070" cy="461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Xtranormal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71" descr="yt-brand-webmi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6678" y="1993904"/>
            <a:ext cx="1435100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1"/>
          <p:cNvSpPr/>
          <p:nvPr/>
        </p:nvSpPr>
        <p:spPr>
          <a:xfrm>
            <a:off x="495967" y="4981075"/>
            <a:ext cx="5828632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cite YouTube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APA style: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[Auhor]. [Screen name]. (Year, Month Day). Title [Video file]. Retrieved from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815" name="Google Shape;815;p7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816" name="Google Shape;816;p7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72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26" y="937094"/>
            <a:ext cx="9251769" cy="60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72"/>
          <p:cNvSpPr txBox="1"/>
          <p:nvPr/>
        </p:nvSpPr>
        <p:spPr>
          <a:xfrm>
            <a:off x="0" y="0"/>
            <a:ext cx="9239243" cy="9541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Activity:</a:t>
            </a:r>
            <a:r>
              <a:rPr lang="en-US" sz="2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ITU Library Subscriptions: Business Source Elite (EBSCO)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72"/>
          <p:cNvSpPr/>
          <p:nvPr/>
        </p:nvSpPr>
        <p:spPr>
          <a:xfrm>
            <a:off x="2414212" y="2568043"/>
            <a:ext cx="6989383" cy="31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to the EMS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E-Library tab in EMS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Offsite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Type in the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 and password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Don’t have a login: email: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library@itu.edu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‘Advanced Search”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feature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your “strategy” by selecting and combining keywords and synonyms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2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72"/>
          <p:cNvSpPr/>
          <p:nvPr/>
        </p:nvSpPr>
        <p:spPr>
          <a:xfrm>
            <a:off x="1419991" y="1290363"/>
            <a:ext cx="695475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414A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rgbClr val="C1414A"/>
                </a:solidFill>
                <a:latin typeface="Arial"/>
                <a:ea typeface="Arial"/>
                <a:cs typeface="Arial"/>
                <a:sym typeface="Arial"/>
              </a:rPr>
              <a:t>What is Business Source Elite?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414A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rgbClr val="C1414A"/>
                </a:solidFill>
                <a:latin typeface="Arial"/>
                <a:ea typeface="Arial"/>
                <a:cs typeface="Arial"/>
                <a:sym typeface="Arial"/>
              </a:rPr>
              <a:t>How do I access Business Source Elite?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828" name="Google Shape;828;p7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829" name="Google Shape;829;p7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0" name="Google Shape;830;p7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2234"/>
            <a:ext cx="9251769" cy="60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73"/>
          <p:cNvSpPr txBox="1"/>
          <p:nvPr/>
        </p:nvSpPr>
        <p:spPr>
          <a:xfrm>
            <a:off x="0" y="0"/>
            <a:ext cx="9239241" cy="9211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850"/>
              <a:buFont typeface="Arial"/>
              <a:buNone/>
            </a:pPr>
            <a:r>
              <a:rPr lang="en-US" sz="34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Activity:</a:t>
            </a:r>
            <a:r>
              <a:rPr lang="en-US" sz="3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ITU Library Subscriptions: NYTimes</a:t>
            </a:r>
            <a:endParaRPr sz="34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3"/>
          <p:cNvSpPr/>
          <p:nvPr/>
        </p:nvSpPr>
        <p:spPr>
          <a:xfrm>
            <a:off x="573182" y="1201275"/>
            <a:ext cx="8678587" cy="42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NYTimes Academic Pass?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access NYTimes Academic Pass?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access NYTimes register go to the following website.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your Student Email ID so that the NYTimes website can authenticate your credentials.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through the 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E-library tab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https://myaccount.nytimes.com/register?URI=https%3A%2F%2Fmyaccount.nytimes.com%2Fverification%2Fedupass&amp;OQ=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73"/>
          <p:cNvSpPr txBox="1"/>
          <p:nvPr/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840" name="Google Shape;840;p7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841" name="Google Shape;841;p7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p74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26" y="937094"/>
            <a:ext cx="9251769" cy="60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74"/>
          <p:cNvSpPr txBox="1"/>
          <p:nvPr/>
        </p:nvSpPr>
        <p:spPr>
          <a:xfrm>
            <a:off x="0" y="-1"/>
            <a:ext cx="9251769" cy="1046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ITU Library Subscriptions: ACM Digital 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4"/>
          <p:cNvSpPr/>
          <p:nvPr/>
        </p:nvSpPr>
        <p:spPr>
          <a:xfrm>
            <a:off x="2278688" y="2464291"/>
            <a:ext cx="6865312" cy="541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 using the EMS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Offsite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Select E-library then “ACM Digital Library”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 in ID [Fname] + Pswd [Lname]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Don’t have login? email: Email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library@itu.edu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“Advanced Search” feature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your strategy by combining keywords (with Boolean operators)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74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4"/>
          <p:cNvSpPr/>
          <p:nvPr/>
        </p:nvSpPr>
        <p:spPr>
          <a:xfrm>
            <a:off x="1130353" y="1321166"/>
            <a:ext cx="707517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ACM Digital Library?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access ACM Digital Library?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5"/>
          <p:cNvSpPr txBox="1">
            <a:spLocks noGrp="1"/>
          </p:cNvSpPr>
          <p:nvPr>
            <p:ph type="title"/>
          </p:nvPr>
        </p:nvSpPr>
        <p:spPr>
          <a:xfrm>
            <a:off x="596720" y="1158378"/>
            <a:ext cx="8332125" cy="5722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 FOR SELF STUDY</a:t>
            </a:r>
            <a:endParaRPr sz="3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5"/>
          <p:cNvSpPr/>
          <p:nvPr/>
        </p:nvSpPr>
        <p:spPr>
          <a:xfrm>
            <a:off x="596720" y="2037941"/>
            <a:ext cx="8263117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Information Literacy Why Is It Important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(ACRL)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5 Components of Information Literacy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Why can’t I just Google?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Developing a Research Question</a:t>
            </a:r>
            <a:r>
              <a:rPr lang="en-US" sz="2000" b="0" i="0" u="none" strike="noStrike" cap="none">
                <a:solidFill>
                  <a:srgbClr val="4278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Data Information and Knowledge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Charlie Broomfield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lock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8"/>
              </a:rPr>
              <a:t>Determine Website Credibility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(“The Hood”)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Credible websites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(Detailed)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Eli Pariser: Beware online “filter bubbles”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(Ethics)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LIS 665 Information Literacy Copyright Fair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lock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12"/>
              </a:rPr>
              <a:t>What is information literacy? [Video]. ACRL, 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What is plagiarism anyway?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75"/>
          <p:cNvSpPr txBox="1"/>
          <p:nvPr/>
        </p:nvSpPr>
        <p:spPr>
          <a:xfrm>
            <a:off x="5444228" y="6461008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Google Shape;855;p75" descr="yt-brand-webmin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09758" y="2660780"/>
            <a:ext cx="1435100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5"/>
          <p:cNvSpPr txBox="1"/>
          <p:nvPr/>
        </p:nvSpPr>
        <p:spPr>
          <a:xfrm>
            <a:off x="683891" y="6482537"/>
            <a:ext cx="4529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APA Style Guide for correct formatting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75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6"/>
          <p:cNvSpPr txBox="1">
            <a:spLocks noGrp="1"/>
          </p:cNvSpPr>
          <p:nvPr>
            <p:ph type="title"/>
          </p:nvPr>
        </p:nvSpPr>
        <p:spPr>
          <a:xfrm>
            <a:off x="596720" y="977892"/>
            <a:ext cx="8332125" cy="599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 FOR SELF STUDY</a:t>
            </a:r>
            <a:endParaRPr sz="3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6"/>
          <p:cNvSpPr/>
          <p:nvPr/>
        </p:nvSpPr>
        <p:spPr>
          <a:xfrm>
            <a:off x="596720" y="1902350"/>
            <a:ext cx="798689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verlock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3"/>
              </a:rPr>
              <a:t>Virginia Tech Library [Research] Tutorials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Virginia Tech Library: Plagiarism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Johnson &amp; Wales University APA Style Guide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J&amp;W APA Examples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33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Wikipedia's comprehensive comparison of reference management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33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Dartmouth College Videos [for] Student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33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Dr. Martin Luther King, Jr. Library. Start your research</a:t>
            </a:r>
            <a:r>
              <a:rPr lang="en-US" sz="2400" b="0" i="0" u="none" strike="noStrike" cap="none">
                <a:solidFill>
                  <a:srgbClr val="0073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33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33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Georgia Tech: Finding raw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 txBox="1"/>
          <p:nvPr/>
        </p:nvSpPr>
        <p:spPr>
          <a:xfrm>
            <a:off x="5444228" y="6423585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76"/>
          <p:cNvSpPr txBox="1"/>
          <p:nvPr/>
        </p:nvSpPr>
        <p:spPr>
          <a:xfrm>
            <a:off x="683891" y="6482537"/>
            <a:ext cx="4529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APA Style Guide for correct formatting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6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7"/>
          <p:cNvSpPr txBox="1">
            <a:spLocks noGrp="1"/>
          </p:cNvSpPr>
          <p:nvPr>
            <p:ph type="title"/>
          </p:nvPr>
        </p:nvSpPr>
        <p:spPr>
          <a:xfrm>
            <a:off x="918822" y="1111578"/>
            <a:ext cx="8332125" cy="6081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 FOR SELF STUDY</a:t>
            </a:r>
            <a:endParaRPr sz="3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7"/>
          <p:cNvSpPr/>
          <p:nvPr/>
        </p:nvSpPr>
        <p:spPr>
          <a:xfrm>
            <a:off x="596720" y="2012853"/>
            <a:ext cx="7986896" cy="56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Digital and information literacy in undergraduate teaching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. London School of Economics (LSE), 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Assoc. of College Research Libraries (ACRL) 2000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Information Literacy Competency Standards for Higher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Williamette University: Scholarly vs. Popular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Uni of CA, Santa Cruz: Primary vs. Secondary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Georgia Tech: Finding raw data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Copyright or wrong? A brief guide to copyright images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                video by Kyle Stedman. Video (YouTube)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Information Literacy Copyright Fair Use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by Kim Allman, Youtube video by Powtoon</a:t>
            </a:r>
            <a:endParaRPr sz="1800" b="0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Publishing Your Graduate Work with UMI®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by Proquest/UMI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Student’s Guide to Copyright &amp; Fair Use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by Univ. of Illinois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Copyright Basics for Graduate</a:t>
            </a:r>
            <a:r>
              <a:rPr lang="en-US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by Univ. of Oregon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7"/>
          <p:cNvSpPr txBox="1"/>
          <p:nvPr/>
        </p:nvSpPr>
        <p:spPr>
          <a:xfrm>
            <a:off x="5444228" y="6423585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7"/>
          <p:cNvSpPr txBox="1"/>
          <p:nvPr/>
        </p:nvSpPr>
        <p:spPr>
          <a:xfrm>
            <a:off x="683891" y="6482537"/>
            <a:ext cx="4529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APA Style Guide for correct formatting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7" name="Google Shape;877;p77" descr="yt-brand-webmin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48517" y="3551685"/>
            <a:ext cx="1435100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77"/>
          <p:cNvSpPr txBox="1">
            <a:spLocks noGrp="1"/>
          </p:cNvSpPr>
          <p:nvPr>
            <p:ph type="dt" idx="10"/>
          </p:nvPr>
        </p:nvSpPr>
        <p:spPr>
          <a:xfrm>
            <a:off x="7860632" y="6423585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201706" y="646435"/>
            <a:ext cx="8658131" cy="1299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</a:p>
          <a:p>
            <a:pPr lvl="0" algn="ctr">
              <a:buClr>
                <a:srgbClr val="91FFBF"/>
              </a:buClr>
              <a:buSzPts val="900"/>
            </a:pPr>
            <a:r>
              <a:rPr lang="en-US" sz="36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With the word “Literature”</a:t>
            </a:r>
            <a:endParaRPr sz="36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672724" y="2295224"/>
            <a:ext cx="7887446" cy="3693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indent="0">
              <a:spcBef>
                <a:spcPts val="1500"/>
              </a:spcBef>
              <a:buClr>
                <a:srgbClr val="FFFF00"/>
              </a:buClr>
              <a:buSzPts val="4620"/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Major works published 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About a narrow topic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Published peer-reviewed sources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Usually ‘private web’ subscription research and library databases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Not ‘open web’ of newsy, commerce-orientation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7756" y="0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259967" y="180399"/>
            <a:ext cx="8658131" cy="1299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NOW LET’S START</a:t>
            </a:r>
          </a:p>
          <a:p>
            <a:pPr lvl="0" algn="ctr">
              <a:buClr>
                <a:srgbClr val="91FFBF"/>
              </a:buClr>
              <a:buSzPts val="900"/>
            </a:pPr>
            <a:r>
              <a:rPr lang="en-US" sz="3600" b="0" i="0" u="none" strike="noStrike" cap="none" dirty="0" smtClean="0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rPr>
              <a:t>With the word “Literature Review”</a:t>
            </a:r>
            <a:endParaRPr sz="36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730986" y="1584517"/>
            <a:ext cx="8241146" cy="50331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indent="0">
              <a:spcBef>
                <a:spcPts val="1500"/>
              </a:spcBef>
              <a:buClr>
                <a:srgbClr val="FFFF00"/>
              </a:buClr>
              <a:buSzPts val="4620"/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>
                <a:solidFill>
                  <a:schemeClr val="bg1"/>
                </a:solidFill>
              </a:rPr>
              <a:t>‘Reader Service’ </a:t>
            </a:r>
            <a:r>
              <a:rPr lang="mr-IN" sz="2400" dirty="0">
                <a:solidFill>
                  <a:schemeClr val="bg1"/>
                </a:solidFill>
              </a:rPr>
              <a:t>–</a:t>
            </a:r>
            <a:r>
              <a:rPr lang="en-US" sz="2400" dirty="0">
                <a:solidFill>
                  <a:schemeClr val="bg1"/>
                </a:solidFill>
              </a:rPr>
              <a:t> a ‘favor’ </a:t>
            </a:r>
            <a:r>
              <a:rPr lang="mr-IN" sz="2400" dirty="0">
                <a:solidFill>
                  <a:schemeClr val="bg1"/>
                </a:solidFill>
              </a:rPr>
              <a:t>–</a:t>
            </a:r>
            <a:r>
              <a:rPr lang="en-US" sz="2400" dirty="0">
                <a:solidFill>
                  <a:schemeClr val="bg1"/>
                </a:solidFill>
              </a:rPr>
              <a:t> bring someone up to date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Snapshot of major sources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Summarize major concepts from the relevant sources 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Organize and write </a:t>
            </a:r>
            <a:r>
              <a:rPr lang="en-US" sz="2400" dirty="0" smtClean="0">
                <a:solidFill>
                  <a:schemeClr val="bg1"/>
                </a:solidFill>
              </a:rPr>
              <a:t>by </a:t>
            </a:r>
            <a:r>
              <a:rPr lang="en-US" sz="2400" dirty="0" smtClean="0">
                <a:solidFill>
                  <a:schemeClr val="bg1"/>
                </a:solidFill>
              </a:rPr>
              <a:t>identifying </a:t>
            </a:r>
            <a:r>
              <a:rPr lang="en-US" sz="2400" dirty="0" smtClean="0">
                <a:solidFill>
                  <a:schemeClr val="bg1"/>
                </a:solidFill>
              </a:rPr>
              <a:t>major </a:t>
            </a:r>
            <a:r>
              <a:rPr lang="en-US" sz="2400" dirty="0" smtClean="0">
                <a:solidFill>
                  <a:schemeClr val="bg1"/>
                </a:solidFill>
              </a:rPr>
              <a:t>concepts, common themes or </a:t>
            </a:r>
            <a:r>
              <a:rPr lang="en-US" sz="2400" dirty="0" smtClean="0">
                <a:solidFill>
                  <a:srgbClr val="A1E1EC"/>
                </a:solidFill>
              </a:rPr>
              <a:t>relationships </a:t>
            </a:r>
            <a:r>
              <a:rPr lang="en-US" sz="2400" dirty="0" smtClean="0">
                <a:solidFill>
                  <a:srgbClr val="A1E1EC"/>
                </a:solidFill>
              </a:rPr>
              <a:t>between </a:t>
            </a:r>
            <a:r>
              <a:rPr lang="en-US" sz="2400" dirty="0" smtClean="0">
                <a:solidFill>
                  <a:srgbClr val="A1E1EC"/>
                </a:solidFill>
              </a:rPr>
              <a:t>concepts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rgbClr val="A1E1EC"/>
                </a:solidFill>
              </a:rPr>
              <a:t>Not </a:t>
            </a:r>
            <a:r>
              <a:rPr lang="en-US" sz="2400" dirty="0" smtClean="0">
                <a:solidFill>
                  <a:srgbClr val="A1E1EC"/>
                </a:solidFill>
              </a:rPr>
              <a:t>detailed</a:t>
            </a:r>
            <a:r>
              <a:rPr lang="en-US" sz="2400" dirty="0" smtClean="0">
                <a:solidFill>
                  <a:schemeClr val="bg1"/>
                </a:solidFill>
              </a:rPr>
              <a:t> or in-depth write up, </a:t>
            </a:r>
            <a:r>
              <a:rPr lang="en-US" sz="2400" dirty="0" smtClean="0">
                <a:solidFill>
                  <a:schemeClr val="bg1"/>
                </a:solidFill>
              </a:rPr>
              <a:t>though</a:t>
            </a: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r>
              <a:rPr lang="en-US" sz="2400" dirty="0" smtClean="0">
                <a:solidFill>
                  <a:schemeClr val="bg1"/>
                </a:solidFill>
              </a:rPr>
              <a:t>Process: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1. Collect sources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rgbClr val="A1E1EC"/>
                </a:solidFill>
              </a:rPr>
              <a:t>2. Analyze </a:t>
            </a:r>
            <a:r>
              <a:rPr lang="en-US" sz="2400" dirty="0" smtClean="0">
                <a:solidFill>
                  <a:schemeClr val="bg1"/>
                </a:solidFill>
              </a:rPr>
              <a:t>(skim/select)  </a:t>
            </a:r>
            <a:r>
              <a:rPr lang="en-US" sz="2400" dirty="0" smtClean="0">
                <a:solidFill>
                  <a:srgbClr val="A1E1EC"/>
                </a:solidFill>
              </a:rPr>
              <a:t>3. Outline/Arrange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chronological or Advancement or Geographical or Researcher’s Questions? </a:t>
            </a:r>
            <a:r>
              <a:rPr lang="en-US" sz="2400" dirty="0" smtClean="0">
                <a:solidFill>
                  <a:srgbClr val="A1E1EC"/>
                </a:solidFill>
              </a:rPr>
              <a:t>4. Summarize</a:t>
            </a:r>
            <a:endParaRPr lang="en-US" sz="2400" dirty="0" smtClean="0">
              <a:solidFill>
                <a:srgbClr val="A1E1EC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61962" indent="-342900">
              <a:spcBef>
                <a:spcPts val="1000"/>
              </a:spcBef>
              <a:buClr>
                <a:srgbClr val="FFFF00"/>
              </a:buClr>
              <a:buSzPts val="4620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0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248434" y="587835"/>
            <a:ext cx="8658131" cy="12297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ESSENTIAL RESEARCH </a:t>
            </a:r>
            <a:r>
              <a:rPr lang="en-US" sz="3600" b="0" i="0" u="none" strike="noStrike" cap="none" dirty="0" smtClean="0">
                <a:solidFill>
                  <a:srgbClr val="91FEBC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78923"/>
              </a:buClr>
              <a:buSzPts val="900"/>
              <a:buFont typeface="Arial"/>
              <a:buNone/>
            </a:pP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On the ITU Library Website</a:t>
            </a:r>
            <a:endParaRPr sz="2600" i="0" u="none" strike="noStrike" cap="none" dirty="0">
              <a:solidFill>
                <a:schemeClr val="accent6">
                  <a:lumMod val="40000"/>
                  <a:lumOff val="60000"/>
                </a:schemeClr>
              </a:solidFill>
              <a:sym typeface="Arial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465709" y="2045035"/>
            <a:ext cx="8051800" cy="4118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Library Catalog &amp; E-Resources</a:t>
            </a:r>
            <a:endParaRPr sz="2800" b="0" i="0" u="none" strike="noStrike" cap="none" dirty="0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Master’s Thesis Guidelines</a:t>
            </a:r>
            <a:endParaRPr sz="28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Doctoral Dissertation Guidelines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#3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ITU Style guides, APA Format</a:t>
            </a: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#4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ITU Plagiarism Prevention Policy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solidFill>
                <a:srgbClr val="FFF5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#5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Fake or Fact: Library Workshop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58B"/>
                </a:solidFill>
                <a:latin typeface="Arial"/>
                <a:ea typeface="Arial"/>
                <a:cs typeface="Arial"/>
                <a:sym typeface="Arial"/>
              </a:rPr>
              <a:t>#8</a:t>
            </a:r>
            <a:r>
              <a:rPr lang="en-US" sz="280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Say No to Plagiarism: Library Workshop</a:t>
            </a: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58B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endParaRPr sz="26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1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956" y="0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5444228" y="6150060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14;p41"/>
          <p:cNvSpPr/>
          <p:nvPr/>
        </p:nvSpPr>
        <p:spPr>
          <a:xfrm>
            <a:off x="850604" y="1655362"/>
            <a:ext cx="8074918" cy="19913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650"/>
            </a:pPr>
            <a:r>
              <a:rPr lang="en-US" sz="2400" b="0" i="0" u="none" strike="noStrike" cap="none" dirty="0" smtClean="0">
                <a:solidFill>
                  <a:srgbClr val="D8D8D8"/>
                </a:solidFill>
                <a:sym typeface="Arial"/>
              </a:rPr>
              <a:t>Taylor, David. University of Maryland University College. Effective Writing Center Tutorial. </a:t>
            </a:r>
            <a:r>
              <a:rPr lang="en-US" sz="2400" b="0" i="0" u="none" strike="noStrike" cap="none" dirty="0" smtClean="0">
                <a:solidFill>
                  <a:schemeClr val="bg2">
                    <a:lumMod val="25000"/>
                    <a:lumOff val="75000"/>
                  </a:schemeClr>
                </a:solidFill>
                <a:sym typeface="Arial"/>
              </a:rPr>
              <a:t>Writing the Literature Review (Part 1-3):</a:t>
            </a:r>
            <a:r>
              <a:rPr lang="en-US" sz="2400" b="0" i="0" u="none" strike="noStrike" cap="none" dirty="0" smtClean="0">
                <a:solidFill>
                  <a:srgbClr val="D8D8D8"/>
                </a:solidFill>
                <a:sym typeface="Arial"/>
              </a:rPr>
              <a:t> </a:t>
            </a:r>
            <a:r>
              <a:rPr lang="en-US" sz="2400" b="0" i="0" u="none" strike="noStrike" cap="none" dirty="0" smtClean="0">
                <a:solidFill>
                  <a:srgbClr val="91FFBF"/>
                </a:solidFill>
                <a:sym typeface="Arial"/>
              </a:rPr>
              <a:t>Step-by-step Tutorial for Graduate Students</a:t>
            </a:r>
            <a:endParaRPr sz="2400" b="0" i="0" u="none" strike="noStrike" cap="none" dirty="0">
              <a:solidFill>
                <a:srgbClr val="91FFBF"/>
              </a:solidFill>
              <a:sym typeface="Arial"/>
            </a:endParaRPr>
          </a:p>
          <a:p>
            <a:pPr lvl="0">
              <a:buSzPts val="1800"/>
            </a:pPr>
            <a:r>
              <a:rPr lang="en-US" sz="2400" dirty="0">
                <a:solidFill>
                  <a:srgbClr val="D8D8D8"/>
                </a:solidFill>
                <a:hlinkClick r:id="rId5"/>
              </a:rPr>
              <a:t>https://www.youtube.com/watch?v=</a:t>
            </a:r>
            <a:r>
              <a:rPr lang="en-US" sz="2400" dirty="0" smtClean="0">
                <a:solidFill>
                  <a:srgbClr val="D8D8D8"/>
                </a:solidFill>
                <a:hlinkClick r:id="rId5"/>
              </a:rPr>
              <a:t>2IUZWZX4OGI</a:t>
            </a:r>
            <a:r>
              <a:rPr lang="en-US" sz="2400" dirty="0" smtClean="0">
                <a:solidFill>
                  <a:srgbClr val="D8D8D8"/>
                </a:solidFill>
              </a:rPr>
              <a:t> </a:t>
            </a:r>
            <a:endParaRPr sz="2400" b="0" i="0" u="none" strike="noStrike" cap="none" dirty="0">
              <a:solidFill>
                <a:srgbClr val="D8D8D8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7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14;p41"/>
          <p:cNvSpPr/>
          <p:nvPr/>
        </p:nvSpPr>
        <p:spPr>
          <a:xfrm>
            <a:off x="2638003" y="431082"/>
            <a:ext cx="5553437" cy="8505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650"/>
            </a:pPr>
            <a:r>
              <a:rPr lang="en-US" sz="4000" dirty="0">
                <a:solidFill>
                  <a:schemeClr val="accent3"/>
                </a:solidFill>
              </a:rPr>
              <a:t>Highly </a:t>
            </a:r>
            <a:r>
              <a:rPr lang="en-US" sz="4000" dirty="0" smtClean="0">
                <a:solidFill>
                  <a:schemeClr val="accent3"/>
                </a:solidFill>
              </a:rPr>
              <a:t>Recommended</a:t>
            </a:r>
            <a:endParaRPr sz="4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1" name="Google Shape;414;p41"/>
          <p:cNvSpPr/>
          <p:nvPr/>
        </p:nvSpPr>
        <p:spPr>
          <a:xfrm>
            <a:off x="780693" y="3868092"/>
            <a:ext cx="8063266" cy="2714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650"/>
            </a:pPr>
            <a:r>
              <a:rPr lang="en-US" sz="2300" b="0" i="1" u="none" strike="noStrike" cap="none" dirty="0" smtClean="0">
                <a:solidFill>
                  <a:schemeClr val="bg1"/>
                </a:solidFill>
                <a:sym typeface="Arial"/>
              </a:rPr>
              <a:t>After watching David’s tutorials you will know:</a:t>
            </a:r>
          </a:p>
          <a:p>
            <a:pPr>
              <a:buSzPts val="650"/>
            </a:pPr>
            <a:endParaRPr lang="en-US" sz="2300" b="0" i="1" u="none" strike="noStrike" cap="none" dirty="0" smtClean="0">
              <a:solidFill>
                <a:srgbClr val="FFFF00"/>
              </a:solidFill>
              <a:sym typeface="Arial"/>
            </a:endParaRPr>
          </a:p>
          <a:p>
            <a:pPr marL="342900" indent="-342900">
              <a:buClr>
                <a:schemeClr val="bg2">
                  <a:lumMod val="25000"/>
                  <a:lumOff val="75000"/>
                </a:schemeClr>
              </a:buClr>
              <a:buSzPct val="25000"/>
              <a:buFont typeface="Wingdings" charset="2"/>
              <a:buChar char="u"/>
            </a:pPr>
            <a:r>
              <a:rPr lang="en-US" sz="2300" b="0" i="1" u="none" strike="noStrike" cap="none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Arial"/>
              </a:rPr>
              <a:t>what a literature review is</a:t>
            </a:r>
            <a:r>
              <a:rPr lang="en-US" sz="2300" b="0" i="1" u="none" strike="noStrike" cap="none" dirty="0" smtClean="0">
                <a:solidFill>
                  <a:srgbClr val="FFFF00"/>
                </a:solidFill>
                <a:sym typeface="Arial"/>
              </a:rPr>
              <a:t> (and is not)</a:t>
            </a:r>
          </a:p>
          <a:p>
            <a:pPr marL="342900" indent="-342900">
              <a:buClr>
                <a:schemeClr val="bg2">
                  <a:lumMod val="25000"/>
                  <a:lumOff val="75000"/>
                </a:schemeClr>
              </a:buClr>
              <a:buSzPct val="25000"/>
              <a:buFont typeface="Wingdings" charset="2"/>
              <a:buChar char="u"/>
            </a:pPr>
            <a:r>
              <a:rPr lang="en-US" sz="2300" b="0" i="1" u="none" strike="noStrike" cap="none" dirty="0" smtClean="0">
                <a:solidFill>
                  <a:srgbClr val="A1E1EC"/>
                </a:solidFill>
                <a:sym typeface="Arial"/>
              </a:rPr>
              <a:t>how to</a:t>
            </a:r>
            <a:r>
              <a:rPr lang="en-US" sz="2300" b="0" i="1" u="none" strike="noStrike" cap="none" dirty="0" smtClean="0">
                <a:solidFill>
                  <a:srgbClr val="FFFF00"/>
                </a:solidFill>
                <a:sym typeface="Arial"/>
              </a:rPr>
              <a:t> collect, analyze, arrange and summarize </a:t>
            </a:r>
            <a:r>
              <a:rPr lang="en-US" sz="2300" b="0" i="1" u="none" strike="noStrike" cap="none" dirty="0" smtClean="0">
                <a:solidFill>
                  <a:srgbClr val="A1E1EC"/>
                </a:solidFill>
                <a:sym typeface="Arial"/>
              </a:rPr>
              <a:t>peer-reviewed</a:t>
            </a:r>
            <a:r>
              <a:rPr lang="en-US" sz="2300" b="0" i="1" u="none" strike="noStrike" cap="none" dirty="0" smtClean="0">
                <a:solidFill>
                  <a:srgbClr val="FFFF00"/>
                </a:solidFill>
                <a:sym typeface="Arial"/>
              </a:rPr>
              <a:t> sources for your </a:t>
            </a:r>
            <a:r>
              <a:rPr lang="en-US" sz="2300" b="0" i="1" u="none" strike="noStrike" cap="none" dirty="0" smtClean="0">
                <a:solidFill>
                  <a:srgbClr val="A1E1EC"/>
                </a:solidFill>
                <a:sym typeface="Arial"/>
              </a:rPr>
              <a:t>narrow topic</a:t>
            </a:r>
          </a:p>
          <a:p>
            <a:pPr marL="342900" indent="-342900">
              <a:buClr>
                <a:schemeClr val="accent6">
                  <a:lumMod val="40000"/>
                  <a:lumOff val="60000"/>
                </a:schemeClr>
              </a:buClr>
              <a:buSzPts val="650"/>
              <a:buFont typeface="Wingdings" charset="2"/>
              <a:buChar char="u"/>
            </a:pPr>
            <a:r>
              <a:rPr lang="en-US" sz="2300" i="1" dirty="0" smtClean="0">
                <a:solidFill>
                  <a:srgbClr val="FFFF00"/>
                </a:solidFill>
              </a:rPr>
              <a:t>You will also learn </a:t>
            </a:r>
            <a:r>
              <a:rPr lang="en-US" sz="2300" i="1" dirty="0" smtClean="0">
                <a:solidFill>
                  <a:srgbClr val="A1E1EC"/>
                </a:solidFill>
              </a:rPr>
              <a:t>how to ‘write’</a:t>
            </a:r>
            <a:r>
              <a:rPr lang="en-US" sz="2300" i="1" dirty="0" smtClean="0">
                <a:solidFill>
                  <a:srgbClr val="FFFF00"/>
                </a:solidFill>
              </a:rPr>
              <a:t> the literature review.</a:t>
            </a:r>
            <a:endParaRPr sz="2300" b="0" i="1" u="none" strike="noStrike" cap="none" dirty="0">
              <a:solidFill>
                <a:srgbClr val="FFFF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7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256px-Youtube_icon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73" y="3305241"/>
            <a:ext cx="1329927" cy="1329927"/>
          </a:xfrm>
          <a:prstGeom prst="rect">
            <a:avLst/>
          </a:prstGeom>
        </p:spPr>
      </p:pic>
      <p:pic>
        <p:nvPicPr>
          <p:cNvPr id="13" name="Picture 12" descr="256px-Youtube_icon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0" y="102186"/>
            <a:ext cx="1329927" cy="1329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6/27/16</a:t>
            </a:r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3" descr="j021607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4207" y="13957"/>
            <a:ext cx="9391581" cy="70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3"/>
          <p:cNvSpPr txBox="1"/>
          <p:nvPr/>
        </p:nvSpPr>
        <p:spPr>
          <a:xfrm>
            <a:off x="6005171" y="6398897"/>
            <a:ext cx="2300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50"/>
              <a:buFont typeface="Arial"/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ITU Library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201706" y="646435"/>
            <a:ext cx="8658131" cy="1299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FFBF"/>
              </a:buClr>
              <a:buSzPts val="9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91FFBF"/>
                </a:solidFill>
                <a:latin typeface="Arial"/>
                <a:ea typeface="Arial"/>
                <a:cs typeface="Arial"/>
                <a:sym typeface="Arial"/>
              </a:rPr>
              <a:t>ACTIVITY #1 (After Webinar)</a:t>
            </a:r>
          </a:p>
          <a:p>
            <a:pPr lvl="0" algn="ctr">
              <a:buClr>
                <a:srgbClr val="91FFBF"/>
              </a:buClr>
              <a:buSzPts val="900"/>
            </a:pPr>
            <a:r>
              <a:rPr lang="en-US" sz="2400" dirty="0">
                <a:solidFill>
                  <a:schemeClr val="bg1"/>
                </a:solidFill>
              </a:rPr>
              <a:t>Watch </a:t>
            </a:r>
            <a:r>
              <a:rPr lang="en-US" sz="2400" dirty="0" smtClean="0">
                <a:solidFill>
                  <a:schemeClr val="bg1"/>
                </a:solidFill>
              </a:rPr>
              <a:t>Parts 1 &amp; 2 </a:t>
            </a:r>
            <a:r>
              <a:rPr lang="en-US" sz="2400" dirty="0">
                <a:solidFill>
                  <a:schemeClr val="bg1"/>
                </a:solidFill>
              </a:rPr>
              <a:t>of the </a:t>
            </a:r>
            <a:r>
              <a:rPr lang="en-US" sz="2400" dirty="0" err="1">
                <a:solidFill>
                  <a:schemeClr val="bg1"/>
                </a:solidFill>
              </a:rPr>
              <a:t>Uni</a:t>
            </a:r>
            <a:r>
              <a:rPr lang="en-US" sz="2400" dirty="0">
                <a:solidFill>
                  <a:schemeClr val="bg1"/>
                </a:solidFill>
              </a:rPr>
              <a:t> of Maryland</a:t>
            </a:r>
            <a:r>
              <a:rPr lang="en-US" sz="3600" dirty="0">
                <a:solidFill>
                  <a:schemeClr val="bg1"/>
                </a:solidFill>
              </a:rPr>
              <a:t> tutorial.</a:t>
            </a:r>
            <a:endParaRPr sz="3600" b="0" i="0" u="none" strike="noStrike" cap="none" dirty="0">
              <a:solidFill>
                <a:srgbClr val="E789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3"/>
          <p:cNvSpPr txBox="1"/>
          <p:nvPr/>
        </p:nvSpPr>
        <p:spPr>
          <a:xfrm>
            <a:off x="7860632" y="6436953"/>
            <a:ext cx="1068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5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5/18/17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1"/>
          </p:nvPr>
        </p:nvSpPr>
        <p:spPr>
          <a:xfrm>
            <a:off x="672724" y="2844248"/>
            <a:ext cx="7887446" cy="27015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620"/>
              <a:buNone/>
            </a:pP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Review Questions</a:t>
            </a:r>
            <a:endParaRPr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sz="2400" b="0" i="0" u="none" strike="noStrike" cap="none" dirty="0" smtClean="0">
                <a:solidFill>
                  <a:schemeClr val="bg1"/>
                </a:solidFill>
                <a:sym typeface="Arial"/>
              </a:rPr>
              <a:t>What does David say the LR is not?</a:t>
            </a:r>
            <a:endParaRPr sz="2400"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What is a literature review?</a:t>
            </a: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List 4 ways to organize your literature </a:t>
            </a: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What is the process for writing your LR?</a:t>
            </a: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dirty="0">
              <a:solidFill>
                <a:schemeClr val="bg1"/>
              </a:solidFill>
            </a:endParaRPr>
          </a:p>
          <a:p>
            <a:pPr marL="576262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620"/>
              <a:buFont typeface="Arial"/>
              <a:buChar char="•"/>
            </a:pPr>
            <a:endParaRPr sz="2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28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7_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4486</Words>
  <Application>Microsoft Macintosh PowerPoint</Application>
  <PresentationFormat>On-screen Show (4:3)</PresentationFormat>
  <Paragraphs>717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itu_presentation</vt:lpstr>
      <vt:lpstr>47_itu_presentation</vt:lpstr>
      <vt:lpstr>THE LITERATURE REVIEW &amp; THE SIX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Criteria</vt:lpstr>
      <vt:lpstr>PowerPoint Presentation</vt:lpstr>
      <vt:lpstr>PowerPoint Presentation</vt:lpstr>
      <vt:lpstr>PowerPoint Presentation</vt:lpstr>
      <vt:lpstr>PowerPoint Presentation</vt:lpstr>
      <vt:lpstr>RESOURCES FOR SELF STUDY</vt:lpstr>
      <vt:lpstr>RESOURCES FOR SELF STUDY</vt:lpstr>
      <vt:lpstr>RESOURCES FOR SELF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STEPS TO THE PERFECT RESEARCH PAPER</dc:title>
  <cp:lastModifiedBy>Marion Hayes</cp:lastModifiedBy>
  <cp:revision>10</cp:revision>
  <dcterms:modified xsi:type="dcterms:W3CDTF">2019-03-14T21:50:29Z</dcterms:modified>
</cp:coreProperties>
</file>