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61" r:id="rId3"/>
    <p:sldId id="269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4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80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6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9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1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5C2E-79ED-4B1B-BAEA-2AD83CFF837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7B47-C6CF-4769-8A42-10332D6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2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the-difference-between-id-and-class/#article-header-id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domain.com/#comm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234F-29A1-4AA9-A507-3F6F0BDBC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chemeClr val="accent6">
                    <a:lumMod val="50000"/>
                  </a:schemeClr>
                </a:solidFill>
              </a:rPr>
              <a:t>CSS Selectors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E330E-4919-4C25-B7CD-2608F49B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33839"/>
            <a:ext cx="10993546" cy="590321"/>
          </a:xfrm>
        </p:spPr>
        <p:txBody>
          <a:bodyPr>
            <a:noAutofit/>
          </a:bodyPr>
          <a:lstStyle/>
          <a:p>
            <a:r>
              <a:rPr lang="en-US" sz="4800" dirty="0"/>
              <a:t>ID vs. Class</a:t>
            </a:r>
          </a:p>
          <a:p>
            <a:r>
              <a:rPr lang="en-US" sz="1800" dirty="0">
                <a:solidFill>
                  <a:srgbClr val="002060"/>
                </a:solidFill>
              </a:rPr>
              <a:t>By: Veronica Broadway</a:t>
            </a:r>
          </a:p>
          <a:p>
            <a:r>
              <a:rPr lang="en-US" sz="1800" dirty="0">
                <a:solidFill>
                  <a:srgbClr val="002060"/>
                </a:solidFill>
              </a:rPr>
              <a:t>CIT 230 – Web Frontend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40540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AE1F-0FB3-4CC2-9D8E-344FBCE4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5">
                    <a:lumMod val="50000"/>
                  </a:schemeClr>
                </a:solidFill>
              </a:rPr>
              <a:t>Use judiciously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D1B7-9755-4F6E-8221-A99D2758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Class and ID Selectors redundantly: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="http://css-tricks.com" class="link"&gt;CSS-Tricks.com&lt;/a&gt;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  using inappropriately named selectors:</a:t>
            </a:r>
          </a:p>
          <a:p>
            <a:pPr marL="0" indent="0">
              <a:buNone/>
            </a:pPr>
            <a:r>
              <a:rPr lang="en-US" dirty="0"/>
              <a:t>&lt;div id="right-col"&gt;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E15D68-10F1-4BF4-949F-FE5E881D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Thank you for viewing my presentation!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I hope you enjoyed it!</a:t>
            </a:r>
          </a:p>
        </p:txBody>
      </p:sp>
    </p:spTree>
    <p:extLst>
      <p:ext uri="{BB962C8B-B14F-4D97-AF65-F5344CB8AC3E}">
        <p14:creationId xmlns:p14="http://schemas.microsoft.com/office/powerpoint/2010/main" val="36163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4875-2376-4734-9FCE-DF06A2BB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Class and ID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1BA6-3CA2-4128-9DC2-E04BFDC4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Define your own selectors </a:t>
            </a:r>
          </a:p>
          <a:p>
            <a:r>
              <a:rPr lang="en-US" sz="2800" dirty="0"/>
              <a:t>Same HTML element presented differently</a:t>
            </a:r>
          </a:p>
          <a:p>
            <a:r>
              <a:rPr lang="en-US" sz="2800" dirty="0"/>
              <a:t> full stop (“.”) </a:t>
            </a:r>
          </a:p>
          <a:p>
            <a:r>
              <a:rPr lang="en-US" sz="2800" dirty="0"/>
              <a:t> hash character (“#”).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8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E8A2-E103-4CDE-9726-EB1A55A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How it looks in HTML &amp;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99EF-93E9-4F49-8BE5-346274924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900" b="1" u="sng" dirty="0"/>
              <a:t>HTML: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400" dirty="0"/>
              <a:t>&lt;</a:t>
            </a:r>
            <a:r>
              <a:rPr lang="en-US" altLang="en-US" sz="3400" dirty="0">
                <a:solidFill>
                  <a:srgbClr val="FF0000"/>
                </a:solidFill>
              </a:rPr>
              <a:t>div</a:t>
            </a:r>
            <a:r>
              <a:rPr lang="en-US" altLang="en-US" sz="3400" dirty="0"/>
              <a:t> </a:t>
            </a:r>
            <a:r>
              <a:rPr lang="en-US" altLang="en-US" sz="3400" dirty="0">
                <a:solidFill>
                  <a:srgbClr val="00B050"/>
                </a:solidFill>
              </a:rPr>
              <a:t>id</a:t>
            </a:r>
            <a:r>
              <a:rPr lang="en-US" altLang="en-US" sz="3400" dirty="0"/>
              <a:t>=“</a:t>
            </a:r>
            <a:r>
              <a:rPr lang="en-US" altLang="en-US" sz="3400" dirty="0">
                <a:solidFill>
                  <a:srgbClr val="00B0F0"/>
                </a:solidFill>
              </a:rPr>
              <a:t>top</a:t>
            </a:r>
            <a:r>
              <a:rPr lang="en-US" altLang="en-US" sz="3400" dirty="0"/>
              <a:t>”&gt;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400" dirty="0">
                <a:latin typeface="Arial" panose="020B0604020202020204" pitchFamily="34" charset="0"/>
              </a:rPr>
              <a:t>	&lt;</a:t>
            </a:r>
            <a:r>
              <a:rPr lang="en-US" altLang="en-US" sz="3400" dirty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3400" dirty="0">
                <a:solidFill>
                  <a:srgbClr val="FF0000"/>
                </a:solidFill>
              </a:rPr>
              <a:t>1</a:t>
            </a:r>
            <a:r>
              <a:rPr lang="en-US" altLang="en-US" sz="3400" dirty="0"/>
              <a:t>&gt;Chocolate curry&lt;/</a:t>
            </a:r>
            <a:r>
              <a:rPr lang="en-US" altLang="en-US" sz="3400" dirty="0">
                <a:solidFill>
                  <a:srgbClr val="FF0000"/>
                </a:solidFill>
              </a:rPr>
              <a:t>h1</a:t>
            </a:r>
            <a:r>
              <a:rPr lang="en-US" altLang="en-US" sz="3400" dirty="0"/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400" dirty="0">
                <a:latin typeface="Arial" panose="020B0604020202020204" pitchFamily="34" charset="0"/>
              </a:rPr>
              <a:t>	&lt;</a:t>
            </a:r>
            <a:r>
              <a:rPr lang="en-US" altLang="en-US" sz="34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3400" dirty="0">
                <a:latin typeface="Arial" panose="020B0604020202020204" pitchFamily="34" charset="0"/>
              </a:rPr>
              <a:t> </a:t>
            </a:r>
            <a:r>
              <a:rPr lang="en-US" altLang="en-US" sz="3400" dirty="0">
                <a:solidFill>
                  <a:srgbClr val="00B050"/>
                </a:solidFill>
                <a:latin typeface="Arial" panose="020B0604020202020204" pitchFamily="34" charset="0"/>
              </a:rPr>
              <a:t>class</a:t>
            </a:r>
            <a:r>
              <a:rPr lang="en-US" altLang="en-US" sz="3400" dirty="0">
                <a:latin typeface="Arial" panose="020B0604020202020204" pitchFamily="34" charset="0"/>
              </a:rPr>
              <a:t>=“</a:t>
            </a:r>
            <a:r>
              <a:rPr lang="en-US" altLang="en-US" sz="3400" dirty="0">
                <a:solidFill>
                  <a:srgbClr val="00B0F0"/>
                </a:solidFill>
                <a:latin typeface="Arial" panose="020B0604020202020204" pitchFamily="34" charset="0"/>
              </a:rPr>
              <a:t>intro</a:t>
            </a:r>
            <a:r>
              <a:rPr lang="en-US" altLang="en-US" sz="3400" dirty="0">
                <a:latin typeface="Arial" panose="020B0604020202020204" pitchFamily="34" charset="0"/>
              </a:rPr>
              <a:t>”&gt;This is my 	recipe.&lt;/</a:t>
            </a:r>
            <a:r>
              <a:rPr lang="en-US" altLang="en-US" sz="34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3400" dirty="0">
                <a:latin typeface="Arial" panose="020B0604020202020204" pitchFamily="34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400"/>
              <a:t>	&lt;</a:t>
            </a:r>
            <a:r>
              <a:rPr lang="en-US" altLang="en-US" sz="3400" dirty="0">
                <a:solidFill>
                  <a:srgbClr val="FF0000"/>
                </a:solidFill>
              </a:rPr>
              <a:t>p</a:t>
            </a:r>
            <a:r>
              <a:rPr lang="en-US" altLang="en-US" sz="3400" dirty="0"/>
              <a:t> </a:t>
            </a:r>
            <a:r>
              <a:rPr lang="en-US" altLang="en-US" sz="3400" dirty="0">
                <a:solidFill>
                  <a:srgbClr val="00B050"/>
                </a:solidFill>
              </a:rPr>
              <a:t>class</a:t>
            </a:r>
            <a:r>
              <a:rPr lang="en-US" altLang="en-US" sz="3400" dirty="0"/>
              <a:t>=“</a:t>
            </a:r>
            <a:r>
              <a:rPr lang="en-US" altLang="en-US" sz="3400" dirty="0">
                <a:solidFill>
                  <a:srgbClr val="00B0F0"/>
                </a:solidFill>
              </a:rPr>
              <a:t>intro</a:t>
            </a:r>
            <a:r>
              <a:rPr lang="en-US" altLang="en-US" sz="3400" dirty="0"/>
              <a:t>”&gt;</a:t>
            </a:r>
            <a:r>
              <a:rPr lang="en-US" altLang="en-US" sz="3400" dirty="0" err="1"/>
              <a:t>Mmm</a:t>
            </a:r>
            <a:r>
              <a:rPr lang="en-US" altLang="en-US" sz="3400" dirty="0"/>
              <a:t>!&lt;/</a:t>
            </a:r>
            <a:r>
              <a:rPr lang="en-US" altLang="en-US" sz="3400" dirty="0">
                <a:solidFill>
                  <a:srgbClr val="FF0000"/>
                </a:solidFill>
              </a:rPr>
              <a:t>p</a:t>
            </a:r>
            <a:r>
              <a:rPr lang="en-US" altLang="en-US" sz="3400" dirty="0"/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400" dirty="0">
                <a:latin typeface="Arial" panose="020B0604020202020204" pitchFamily="34" charset="0"/>
              </a:rPr>
              <a:t>&lt;/</a:t>
            </a:r>
            <a:r>
              <a:rPr lang="en-US" altLang="en-US" sz="3400" dirty="0">
                <a:solidFill>
                  <a:srgbClr val="FF0000"/>
                </a:solidFill>
                <a:latin typeface="Arial" panose="020B0604020202020204" pitchFamily="34" charset="0"/>
              </a:rPr>
              <a:t>div</a:t>
            </a:r>
            <a:r>
              <a:rPr lang="en-US" altLang="en-US" sz="3400" dirty="0">
                <a:latin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D451-AB9F-4963-893F-54EE19F54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 w="15875"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 dirty="0"/>
              <a:t>CSS: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#top  </a:t>
            </a: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background-color:  #ccc;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padding:  20px;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.intro </a:t>
            </a: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color: red;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font-weight: bold;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800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CF01-524B-49BC-A8AB-5D023C2E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316" y="986636"/>
            <a:ext cx="9436568" cy="10138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en-US" sz="6600" b="1" dirty="0">
                <a:solidFill>
                  <a:schemeClr val="accent4">
                    <a:lumMod val="50000"/>
                  </a:schemeClr>
                </a:solidFill>
              </a:rPr>
              <a:t>ID's </a:t>
            </a:r>
            <a:r>
              <a:rPr lang="en-US" sz="6600" b="1" dirty="0"/>
              <a:t>are unique.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4FAB-99D3-4FF6-8FAF-08BFA3CB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316" y="2000436"/>
            <a:ext cx="9770719" cy="3311189"/>
          </a:xfrm>
        </p:spPr>
        <p:txBody>
          <a:bodyPr/>
          <a:lstStyle/>
          <a:p>
            <a:r>
              <a:rPr lang="en-US" sz="4400" dirty="0"/>
              <a:t>Each element can have only one ID</a:t>
            </a:r>
          </a:p>
          <a:p>
            <a:r>
              <a:rPr lang="en-US" sz="4400" dirty="0"/>
              <a:t>Each page can have only one element with that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5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64E1-84E3-4AEB-8BC3-529F6F2D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316" y="987536"/>
            <a:ext cx="9111448" cy="1013800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4">
                    <a:lumMod val="50000"/>
                  </a:schemeClr>
                </a:solidFill>
              </a:rPr>
              <a:t>.Classes </a:t>
            </a:r>
            <a:r>
              <a:rPr lang="en-US" sz="5300" b="1" dirty="0"/>
              <a:t>are NOT unique.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A989-312E-4258-9378-80AA5496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49" y="2001336"/>
            <a:ext cx="9359901" cy="3311189"/>
          </a:xfrm>
        </p:spPr>
        <p:txBody>
          <a:bodyPr/>
          <a:lstStyle/>
          <a:p>
            <a:r>
              <a:rPr lang="en-US" sz="3600" dirty="0"/>
              <a:t>You can use the same class on multiple elements.</a:t>
            </a:r>
          </a:p>
          <a:p>
            <a:r>
              <a:rPr lang="en-US" sz="3600" dirty="0"/>
              <a:t>You can use multiple classes on the same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CE80CA-516E-4121-97F1-FD106151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2" y="1235687"/>
            <a:ext cx="9477208" cy="10138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No browser defaults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B5BFF-1521-4134-B2C8-83FC9C3E2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711040" cy="3541714"/>
          </a:xfrm>
        </p:spPr>
        <p:txBody>
          <a:bodyPr>
            <a:normAutofit/>
          </a:bodyPr>
          <a:lstStyle/>
          <a:p>
            <a:r>
              <a:rPr lang="en-US" sz="3200" dirty="0"/>
              <a:t>Does nothing to elements by default.</a:t>
            </a:r>
          </a:p>
          <a:p>
            <a:r>
              <a:rPr lang="en-US" sz="3200" dirty="0"/>
              <a:t>No styling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9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01EA-A22D-424F-9E20-35C0C6D1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272" y="1235687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Special Browser Functionality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18E-AEBE-4455-9EAD-7B955D65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ID’s have "hash value" in the URL. </a:t>
            </a:r>
          </a:p>
          <a:p>
            <a:pPr lvl="1"/>
            <a:r>
              <a:rPr lang="en-US" sz="2200" u="sng" dirty="0">
                <a:solidFill>
                  <a:srgbClr val="0070C0"/>
                </a:solidFill>
                <a:hlinkClick r:id="rId2"/>
              </a:rPr>
              <a:t>www.yourdomain.com#comments</a:t>
            </a:r>
            <a:endParaRPr lang="en-US" sz="2200" u="sng" dirty="0">
              <a:solidFill>
                <a:srgbClr val="0070C0"/>
              </a:solidFill>
            </a:endParaRPr>
          </a:p>
          <a:p>
            <a:r>
              <a:rPr lang="en-US" sz="2800" dirty="0"/>
              <a:t>Classes do not have special browser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8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2C4F-6C21-4309-BFC4-F9932C70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101441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Elements can have BOTH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1FB68-64A8-488E-839B-7EF8B5A56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433639"/>
            <a:ext cx="9906000" cy="137477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cap="none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=“comment-27299” </a:t>
            </a:r>
            <a:r>
              <a:rPr lang="en-US" sz="2400" cap="none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=“item”&gt;this is my comment. &lt;/</a:t>
            </a:r>
            <a:r>
              <a:rPr lang="en-US" sz="2400" cap="none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013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699DD-BD0A-4C87-BDC3-7751E536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Functionality difference in CSS vs 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F473B-0FEE-4E90-A423-0474395B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CSS doesn’t care.</a:t>
            </a:r>
          </a:p>
          <a:p>
            <a:pPr marL="0" indent="0">
              <a:buNone/>
            </a:pPr>
            <a:r>
              <a:rPr lang="en-US" sz="4000" dirty="0"/>
              <a:t>JavaScript does care.</a:t>
            </a:r>
          </a:p>
        </p:txBody>
      </p:sp>
    </p:spTree>
    <p:extLst>
      <p:ext uri="{BB962C8B-B14F-4D97-AF65-F5344CB8AC3E}">
        <p14:creationId xmlns:p14="http://schemas.microsoft.com/office/powerpoint/2010/main" val="2265491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223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CSS Selectors</vt:lpstr>
      <vt:lpstr>Class and ID Selectors</vt:lpstr>
      <vt:lpstr>How it looks in HTML &amp; CSS</vt:lpstr>
      <vt:lpstr>#ID's are unique. </vt:lpstr>
      <vt:lpstr>.Classes are NOT unique. </vt:lpstr>
      <vt:lpstr>No browser defaults </vt:lpstr>
      <vt:lpstr>Special Browser Functionality </vt:lpstr>
      <vt:lpstr>Elements can have BOTH </vt:lpstr>
      <vt:lpstr>Functionality difference in CSS vs JS</vt:lpstr>
      <vt:lpstr>Use judiciously</vt:lpstr>
      <vt:lpstr>Thank you for viewing my presentation! I hope you enjoyed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Selctors</dc:title>
  <dc:creator>Sean Broadway</dc:creator>
  <cp:lastModifiedBy>Sean Broadway</cp:lastModifiedBy>
  <cp:revision>16</cp:revision>
  <cp:lastPrinted>2019-05-14T01:16:19Z</cp:lastPrinted>
  <dcterms:created xsi:type="dcterms:W3CDTF">2019-05-13T23:52:35Z</dcterms:created>
  <dcterms:modified xsi:type="dcterms:W3CDTF">2019-05-14T02:35:08Z</dcterms:modified>
</cp:coreProperties>
</file>