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0" r:id="rId5"/>
    <p:sldId id="261" r:id="rId6"/>
    <p:sldId id="257" r:id="rId7"/>
    <p:sldId id="258"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9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83AA9A-0373-4F38-AE30-61C3EAA7DEBE}"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287552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3AA9A-0373-4F38-AE30-61C3EAA7DEBE}"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411555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3AA9A-0373-4F38-AE30-61C3EAA7DEBE}"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139729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3AA9A-0373-4F38-AE30-61C3EAA7DEBE}"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326216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3AA9A-0373-4F38-AE30-61C3EAA7DEBE}"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247226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83AA9A-0373-4F38-AE30-61C3EAA7DEBE}"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171416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83AA9A-0373-4F38-AE30-61C3EAA7DEBE}" type="datetimeFigureOut">
              <a:rPr lang="en-US" smtClean="0"/>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399936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83AA9A-0373-4F38-AE30-61C3EAA7DEBE}" type="datetimeFigureOut">
              <a:rPr lang="en-US" smtClean="0"/>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253232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3AA9A-0373-4F38-AE30-61C3EAA7DEBE}" type="datetimeFigureOut">
              <a:rPr lang="en-US" smtClean="0"/>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381625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3AA9A-0373-4F38-AE30-61C3EAA7DEBE}"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323249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3AA9A-0373-4F38-AE30-61C3EAA7DEBE}"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D41F3-B4F3-4C43-9160-9BC6BB14589D}" type="slidenum">
              <a:rPr lang="en-US" smtClean="0"/>
              <a:t>‹#›</a:t>
            </a:fld>
            <a:endParaRPr lang="en-US"/>
          </a:p>
        </p:txBody>
      </p:sp>
    </p:spTree>
    <p:extLst>
      <p:ext uri="{BB962C8B-B14F-4D97-AF65-F5344CB8AC3E}">
        <p14:creationId xmlns:p14="http://schemas.microsoft.com/office/powerpoint/2010/main" val="172665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3AA9A-0373-4F38-AE30-61C3EAA7DEBE}" type="datetimeFigureOut">
              <a:rPr lang="en-US" smtClean="0"/>
              <a:t>12/8/2014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D41F3-B4F3-4C43-9160-9BC6BB14589D}" type="slidenum">
              <a:rPr lang="en-US" smtClean="0"/>
              <a:t>‹#›</a:t>
            </a:fld>
            <a:endParaRPr lang="en-US"/>
          </a:p>
        </p:txBody>
      </p:sp>
    </p:spTree>
    <p:extLst>
      <p:ext uri="{BB962C8B-B14F-4D97-AF65-F5344CB8AC3E}">
        <p14:creationId xmlns:p14="http://schemas.microsoft.com/office/powerpoint/2010/main" val="2552835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1vFyid0" TargetMode="External"/><Relationship Id="rId2" Type="http://schemas.openxmlformats.org/officeDocument/2006/relationships/hyperlink" Target="https://uhs.berkeley.edu/home/healthtopics/pdf/trigger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bit.ly/1A8TLtK"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3874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and Preparation</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smtClean="0"/>
              <a:t>Collected </a:t>
            </a:r>
            <a:r>
              <a:rPr lang="en-US" b="1" dirty="0" smtClean="0"/>
              <a:t>per-minute data </a:t>
            </a:r>
            <a:r>
              <a:rPr lang="en-US" dirty="0" smtClean="0"/>
              <a:t>from </a:t>
            </a:r>
            <a:r>
              <a:rPr lang="en-US" b="1" dirty="0" smtClean="0"/>
              <a:t>March 6, 2014 through present </a:t>
            </a:r>
            <a:r>
              <a:rPr lang="en-US" dirty="0" smtClean="0"/>
              <a:t>on headache level, food, biometrics (Basis Watch), GPS location, calendar events, etc.</a:t>
            </a:r>
          </a:p>
          <a:p>
            <a:r>
              <a:rPr lang="en-US" dirty="0" smtClean="0"/>
              <a:t>Today’s analysis is based on a subset of the data comprising close to </a:t>
            </a:r>
            <a:r>
              <a:rPr lang="en-US" b="1" dirty="0" smtClean="0"/>
              <a:t>400,000 per-minute data points </a:t>
            </a:r>
            <a:r>
              <a:rPr lang="en-US" dirty="0" smtClean="0"/>
              <a:t>across </a:t>
            </a:r>
            <a:r>
              <a:rPr lang="en-US" b="1" dirty="0" smtClean="0"/>
              <a:t>approximately 90 features </a:t>
            </a:r>
            <a:r>
              <a:rPr lang="en-US" dirty="0" smtClean="0"/>
              <a:t>extracted. Features chosen based on common migraine triggers (</a:t>
            </a:r>
            <a:r>
              <a:rPr lang="en-US" dirty="0" smtClean="0">
                <a:hlinkClick r:id="rId2"/>
              </a:rPr>
              <a:t>https://uhs.berkeley.edu/home/healthtopics/pdf/triggers.pdf</a:t>
            </a:r>
            <a:r>
              <a:rPr lang="en-US" dirty="0" smtClean="0"/>
              <a:t>).</a:t>
            </a:r>
          </a:p>
          <a:p>
            <a:r>
              <a:rPr lang="en-US" b="1" dirty="0" smtClean="0"/>
              <a:t>Large dataset is here</a:t>
            </a:r>
            <a:r>
              <a:rPr lang="en-US" dirty="0" smtClean="0"/>
              <a:t>: </a:t>
            </a:r>
            <a:r>
              <a:rPr lang="en-US" dirty="0" smtClean="0">
                <a:hlinkClick r:id="rId3"/>
              </a:rPr>
              <a:t>http://bit.ly/1vFyid0</a:t>
            </a:r>
            <a:r>
              <a:rPr lang="en-US" dirty="0" smtClean="0"/>
              <a:t> (warning: 85.9 MB)</a:t>
            </a:r>
          </a:p>
          <a:p>
            <a:r>
              <a:rPr lang="en-US" b="1" dirty="0" smtClean="0"/>
              <a:t>Future datasets </a:t>
            </a:r>
            <a:r>
              <a:rPr lang="en-US" dirty="0" smtClean="0"/>
              <a:t>should incorporate other data including weather (with GPS data as well as credible allergen data from Bay Area Pollen database), food ingredients </a:t>
            </a:r>
            <a:r>
              <a:rPr lang="en-US" dirty="0"/>
              <a:t>(e.g., nitrates from preserved meats, sucralose, MSG, etc.)</a:t>
            </a:r>
            <a:r>
              <a:rPr lang="en-US" dirty="0" smtClean="0"/>
              <a:t>, sleep data (latest sleep, duration, sleep quality, and address data quality issues with Basis), text message sentiment analysis, and phone calls.</a:t>
            </a:r>
          </a:p>
          <a:p>
            <a:r>
              <a:rPr lang="en-US" b="1" dirty="0" smtClean="0"/>
              <a:t>Data collection </a:t>
            </a:r>
            <a:r>
              <a:rPr lang="en-US" dirty="0" smtClean="0"/>
              <a:t>should ideally involve mobile application with pre-defined fields for data tracking as well as access to mobile sensors and other (e.g., calendar) data. In the interim, need to devise ways to better automate data collection and extract features from calendar incorporating maps (as proposed by Hassan) instead of slow regex commands (in Python). </a:t>
            </a:r>
            <a:endParaRPr lang="en-US" dirty="0"/>
          </a:p>
        </p:txBody>
      </p:sp>
    </p:spTree>
    <p:extLst>
      <p:ext uri="{BB962C8B-B14F-4D97-AF65-F5344CB8AC3E}">
        <p14:creationId xmlns:p14="http://schemas.microsoft.com/office/powerpoint/2010/main" val="115833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 Measures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Variable Importance</a:t>
            </a:r>
            <a:r>
              <a:rPr lang="en-US" dirty="0" smtClean="0"/>
              <a:t>: “Parameter that attempts to quantify for each predictor (or exposure variable), the independent association with (o the independent contribution to prediction of) the outcome variable” (Ritter, Jewell, and Hubbard 2014).</a:t>
            </a:r>
          </a:p>
          <a:p>
            <a:r>
              <a:rPr lang="en-US" b="1" dirty="0" smtClean="0"/>
              <a:t>Challenges with current VIM techniques</a:t>
            </a:r>
            <a:r>
              <a:rPr lang="en-US" dirty="0" smtClean="0"/>
              <a:t>:</a:t>
            </a:r>
          </a:p>
          <a:p>
            <a:pPr lvl="1"/>
            <a:r>
              <a:rPr lang="en-US" b="1" dirty="0" err="1" smtClean="0"/>
              <a:t>Univariate</a:t>
            </a:r>
            <a:r>
              <a:rPr lang="en-US" b="1" dirty="0" smtClean="0"/>
              <a:t> Linear Regression</a:t>
            </a:r>
            <a:r>
              <a:rPr lang="en-US" dirty="0" smtClean="0"/>
              <a:t>: Does not account for confounding and may misclassify features correlated with true important features as significant.</a:t>
            </a:r>
          </a:p>
          <a:p>
            <a:pPr lvl="1"/>
            <a:r>
              <a:rPr lang="en-US" b="1" dirty="0" smtClean="0"/>
              <a:t>Regularized Regression (Lasso/Ridge)</a:t>
            </a:r>
            <a:r>
              <a:rPr lang="en-US" dirty="0"/>
              <a:t> </a:t>
            </a:r>
            <a:r>
              <a:rPr lang="en-US" dirty="0" smtClean="0"/>
              <a:t>and </a:t>
            </a:r>
            <a:r>
              <a:rPr lang="en-US" b="1" dirty="0" smtClean="0"/>
              <a:t>Random Forests</a:t>
            </a:r>
            <a:r>
              <a:rPr lang="en-US" dirty="0" smtClean="0"/>
              <a:t>: VIM is based on prediction and not targeted for the parameter of interest. There is no statistical inference (confidence intervals). </a:t>
            </a:r>
          </a:p>
          <a:p>
            <a:pPr lvl="1"/>
            <a:r>
              <a:rPr lang="en-US" b="1" dirty="0" smtClean="0"/>
              <a:t>caret package (R)</a:t>
            </a:r>
            <a:r>
              <a:rPr lang="en-US" dirty="0" smtClean="0"/>
              <a:t>:</a:t>
            </a:r>
          </a:p>
          <a:p>
            <a:r>
              <a:rPr lang="en-US" b="1" dirty="0" smtClean="0"/>
              <a:t>Another option</a:t>
            </a:r>
            <a:r>
              <a:rPr lang="en-US" dirty="0" smtClean="0"/>
              <a:t>: VIM based on causal inference methodology and population intervention models</a:t>
            </a:r>
            <a:endParaRPr lang="en-US" dirty="0"/>
          </a:p>
        </p:txBody>
      </p:sp>
    </p:spTree>
    <p:extLst>
      <p:ext uri="{BB962C8B-B14F-4D97-AF65-F5344CB8AC3E}">
        <p14:creationId xmlns:p14="http://schemas.microsoft.com/office/powerpoint/2010/main" val="2400540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Variable Importance using Population Intervention Models</a:t>
            </a:r>
            <a:endParaRPr lang="en-US" dirty="0"/>
          </a:p>
        </p:txBody>
      </p:sp>
      <p:sp>
        <p:nvSpPr>
          <p:cNvPr id="5" name="Text Placeholder 4"/>
          <p:cNvSpPr>
            <a:spLocks noGrp="1"/>
          </p:cNvSpPr>
          <p:nvPr>
            <p:ph type="body" idx="1"/>
          </p:nvPr>
        </p:nvSpPr>
        <p:spPr/>
        <p:txBody>
          <a:bodyPr/>
          <a:lstStyle/>
          <a:p>
            <a:r>
              <a:rPr lang="en-US" dirty="0" smtClean="0"/>
              <a:t>Statistical Methodology</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half" idx="2"/>
              </p:nvPr>
            </p:nvSpPr>
            <p:spPr/>
            <p:txBody>
              <a:bodyPr>
                <a:normAutofit fontScale="92500" lnSpcReduction="10000"/>
              </a:bodyPr>
              <a:lstStyle/>
              <a:p>
                <a:pPr marL="0" indent="0">
                  <a:buNone/>
                </a:pPr>
                <a:r>
                  <a:rPr lang="en-US" dirty="0" smtClean="0"/>
                  <a:t>Observed Data Structure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ea typeface="Cambria Math"/>
                        </a:rPr>
                        <m:t>=</m:t>
                      </m:r>
                      <m:d>
                        <m:dPr>
                          <m:ctrlPr>
                            <a:rPr lang="en-US" b="0" i="1" smtClean="0">
                              <a:latin typeface="Cambria Math"/>
                              <a:ea typeface="Cambria Math"/>
                            </a:rPr>
                          </m:ctrlPr>
                        </m:dPr>
                        <m:e>
                          <m:r>
                            <a:rPr lang="en-US" b="0" i="1" smtClean="0">
                              <a:latin typeface="Cambria Math"/>
                              <a:ea typeface="Cambria Math"/>
                            </a:rPr>
                            <m:t>𝑌</m:t>
                          </m:r>
                          <m:r>
                            <a:rPr lang="en-US" b="0" i="1" smtClean="0">
                              <a:latin typeface="Cambria Math"/>
                              <a:ea typeface="Cambria Math"/>
                            </a:rPr>
                            <m:t>,</m:t>
                          </m:r>
                          <m:r>
                            <a:rPr lang="en-US" b="0" i="1" smtClean="0">
                              <a:latin typeface="Cambria Math"/>
                              <a:ea typeface="Cambria Math"/>
                            </a:rPr>
                            <m:t>𝐴</m:t>
                          </m:r>
                          <m:r>
                            <a:rPr lang="en-US" b="0" i="1" smtClean="0">
                              <a:latin typeface="Cambria Math"/>
                              <a:ea typeface="Cambria Math"/>
                            </a:rPr>
                            <m:t>, </m:t>
                          </m:r>
                          <m:r>
                            <a:rPr lang="en-US" b="0" i="1" smtClean="0">
                              <a:latin typeface="Cambria Math"/>
                              <a:ea typeface="Cambria Math"/>
                            </a:rPr>
                            <m:t>𝑊</m:t>
                          </m:r>
                        </m:e>
                      </m:d>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𝑃</m:t>
                          </m:r>
                        </m:e>
                        <m:sub>
                          <m:r>
                            <a:rPr lang="en-US" b="0" i="1" smtClean="0">
                              <a:latin typeface="Cambria Math"/>
                              <a:ea typeface="Cambria Math"/>
                            </a:rPr>
                            <m:t>0</m:t>
                          </m:r>
                        </m:sub>
                      </m:sSub>
                    </m:oMath>
                  </m:oMathPara>
                </a14:m>
                <a:endParaRPr lang="en-US" dirty="0" smtClean="0"/>
              </a:p>
              <a:p>
                <a:pPr marL="0" indent="0">
                  <a:buNone/>
                </a:pPr>
                <a:r>
                  <a:rPr lang="en-US" dirty="0"/>
                  <a:t>w</a:t>
                </a:r>
                <a:r>
                  <a:rPr lang="en-US" dirty="0" smtClean="0"/>
                  <a:t>here Y is outcome (binary/continuous), A is binary exposure, W is vector of possible confounders, and </a:t>
                </a:r>
                <a14:m>
                  <m:oMath xmlns:m="http://schemas.openxmlformats.org/officeDocument/2006/math">
                    <m:sSub>
                      <m:sSubPr>
                        <m:ctrlPr>
                          <a:rPr lang="en-US" b="0" i="1" smtClean="0">
                            <a:latin typeface="Cambria Math"/>
                            <a:ea typeface="Cambria Math"/>
                          </a:rPr>
                        </m:ctrlPr>
                      </m:sSubPr>
                      <m:e>
                        <m:r>
                          <a:rPr lang="en-US" b="0" i="1" smtClean="0">
                            <a:latin typeface="Cambria Math"/>
                            <a:ea typeface="Cambria Math"/>
                          </a:rPr>
                          <m:t>𝑃</m:t>
                        </m:r>
                      </m:e>
                      <m:sub>
                        <m:r>
                          <a:rPr lang="en-US" b="0" i="1" smtClean="0">
                            <a:latin typeface="Cambria Math"/>
                            <a:ea typeface="Cambria Math"/>
                          </a:rPr>
                          <m:t>0</m:t>
                        </m:r>
                      </m:sub>
                    </m:sSub>
                  </m:oMath>
                </a14:m>
                <a:r>
                  <a:rPr lang="en-US" dirty="0" smtClean="0"/>
                  <a:t> is data-generating distribution.</a:t>
                </a:r>
              </a:p>
              <a:p>
                <a:pPr marL="0" indent="0">
                  <a:buNone/>
                </a:pPr>
                <a:r>
                  <a:rPr lang="en-US" dirty="0" smtClean="0"/>
                  <a:t>Parameter of interest is:</a:t>
                </a:r>
              </a:p>
              <a:p>
                <a:pPr marL="0" indent="0">
                  <a:buNone/>
                </a:pPr>
                <a14:m>
                  <m:oMathPara xmlns:m="http://schemas.openxmlformats.org/officeDocument/2006/math">
                    <m:oMathParaPr>
                      <m:jc m:val="centerGroup"/>
                    </m:oMathParaPr>
                    <m:oMath xmlns:m="http://schemas.openxmlformats.org/officeDocument/2006/math">
                      <m:r>
                        <a:rPr lang="el-GR" i="1" smtClean="0">
                          <a:latin typeface="Cambria Math"/>
                        </a:rPr>
                        <m:t>𝝍</m:t>
                      </m:r>
                      <m:d>
                        <m:dPr>
                          <m:ctrlPr>
                            <a:rPr lang="en-US" i="1" smtClean="0">
                              <a:latin typeface="Cambria Math"/>
                            </a:rPr>
                          </m:ctrlPr>
                        </m:dPr>
                        <m:e>
                          <m:sSub>
                            <m:sSubPr>
                              <m:ctrlPr>
                                <a:rPr lang="en-US" i="1" smtClean="0">
                                  <a:latin typeface="Cambria Math"/>
                                </a:rPr>
                              </m:ctrlPr>
                            </m:sSubPr>
                            <m:e>
                              <m:r>
                                <a:rPr lang="en-US" b="0" i="1" smtClean="0">
                                  <a:latin typeface="Cambria Math"/>
                                </a:rPr>
                                <m:t>𝑃</m:t>
                              </m:r>
                            </m:e>
                            <m:sub>
                              <m:r>
                                <a:rPr lang="en-US" b="0" i="1" smtClean="0">
                                  <a:latin typeface="Cambria Math"/>
                                </a:rPr>
                                <m:t>0</m:t>
                              </m:r>
                            </m:sub>
                          </m:sSub>
                        </m:e>
                      </m:d>
                      <m:r>
                        <a:rPr lang="en-US" i="1" smtClean="0">
                          <a:latin typeface="Cambria Math"/>
                          <a:ea typeface="Cambria Math"/>
                        </a:rPr>
                        <m:t>=</m:t>
                      </m:r>
                      <m:r>
                        <a:rPr lang="el-GR" i="1" smtClean="0">
                          <a:latin typeface="Cambria Math"/>
                        </a:rPr>
                        <m:t>𝝍</m:t>
                      </m:r>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𝐸</m:t>
                          </m:r>
                        </m:e>
                        <m:sub>
                          <m:r>
                            <a:rPr lang="en-US" b="0" i="1" smtClean="0">
                              <a:latin typeface="Cambria Math"/>
                              <a:ea typeface="Cambria Math"/>
                            </a:rPr>
                            <m:t>𝑊</m:t>
                          </m:r>
                        </m:sub>
                      </m:sSub>
                      <m:d>
                        <m:dPr>
                          <m:ctrlPr>
                            <a:rPr lang="en-US" b="0" i="1" smtClean="0">
                              <a:latin typeface="Cambria Math"/>
                              <a:ea typeface="Cambria Math"/>
                            </a:rPr>
                          </m:ctrlPr>
                        </m:dPr>
                        <m:e>
                          <m:r>
                            <a:rPr lang="en-US" b="0" i="1" smtClean="0">
                              <a:latin typeface="Cambria Math"/>
                              <a:ea typeface="Cambria Math"/>
                            </a:rPr>
                            <m:t>𝐸</m:t>
                          </m:r>
                          <m:d>
                            <m:dPr>
                              <m:ctrlPr>
                                <a:rPr lang="en-US" b="0" i="1" smtClean="0">
                                  <a:latin typeface="Cambria Math"/>
                                  <a:ea typeface="Cambria Math"/>
                                </a:rPr>
                              </m:ctrlPr>
                            </m:dPr>
                            <m:e>
                              <m:r>
                                <a:rPr lang="en-US" b="0" i="1" smtClean="0">
                                  <a:latin typeface="Cambria Math"/>
                                  <a:ea typeface="Cambria Math"/>
                                </a:rPr>
                                <m:t>𝑌</m:t>
                              </m:r>
                            </m:e>
                            <m:e>
                              <m:r>
                                <a:rPr lang="en-US" b="0" i="1" smtClean="0">
                                  <a:latin typeface="Cambria Math"/>
                                  <a:ea typeface="Cambria Math"/>
                                </a:rPr>
                                <m:t>𝐴</m:t>
                              </m:r>
                              <m:r>
                                <a:rPr lang="en-US" b="0" i="1" smtClean="0">
                                  <a:latin typeface="Cambria Math"/>
                                  <a:ea typeface="Cambria Math"/>
                                </a:rPr>
                                <m:t>=0, </m:t>
                              </m:r>
                              <m:r>
                                <a:rPr lang="en-US" b="0" i="1" smtClean="0">
                                  <a:latin typeface="Cambria Math"/>
                                  <a:ea typeface="Cambria Math"/>
                                </a:rPr>
                                <m:t>𝑊</m:t>
                              </m:r>
                            </m:e>
                          </m:d>
                          <m:r>
                            <a:rPr lang="en-US" b="0" i="1" smtClean="0">
                              <a:latin typeface="Cambria Math"/>
                              <a:ea typeface="Cambria Math"/>
                            </a:rPr>
                            <m:t>−</m:t>
                          </m:r>
                          <m:r>
                            <a:rPr lang="en-US" b="0" i="1" smtClean="0">
                              <a:latin typeface="Cambria Math"/>
                              <a:ea typeface="Cambria Math"/>
                            </a:rPr>
                            <m:t>𝐸</m:t>
                          </m:r>
                          <m:d>
                            <m:dPr>
                              <m:ctrlPr>
                                <a:rPr lang="en-US" b="0" i="1" smtClean="0">
                                  <a:latin typeface="Cambria Math"/>
                                  <a:ea typeface="Cambria Math"/>
                                </a:rPr>
                              </m:ctrlPr>
                            </m:dPr>
                            <m:e>
                              <m:r>
                                <a:rPr lang="en-US" b="0" i="1" smtClean="0">
                                  <a:latin typeface="Cambria Math"/>
                                  <a:ea typeface="Cambria Math"/>
                                </a:rPr>
                                <m:t>𝑌</m:t>
                              </m:r>
                            </m:e>
                            <m:e>
                              <m:r>
                                <a:rPr lang="en-US" b="0" i="1" smtClean="0">
                                  <a:latin typeface="Cambria Math"/>
                                  <a:ea typeface="Cambria Math"/>
                                </a:rPr>
                                <m:t>𝑊</m:t>
                              </m:r>
                            </m:e>
                          </m:d>
                        </m:e>
                      </m:d>
                    </m:oMath>
                  </m:oMathPara>
                </a14:m>
                <a:endParaRPr lang="en-US" dirty="0" smtClean="0"/>
              </a:p>
            </p:txBody>
          </p:sp>
        </mc:Choice>
        <mc:Fallback>
          <p:sp>
            <p:nvSpPr>
              <p:cNvPr id="6" name="Content Placeholder 5"/>
              <p:cNvSpPr>
                <a:spLocks noGrp="1" noRot="1" noChangeAspect="1" noMove="1" noResize="1" noEditPoints="1" noAdjustHandles="1" noChangeArrowheads="1" noChangeShapeType="1" noTextEdit="1"/>
              </p:cNvSpPr>
              <p:nvPr>
                <p:ph sz="half" idx="2"/>
              </p:nvPr>
            </p:nvSpPr>
            <p:spPr>
              <a:blipFill rotWithShape="1">
                <a:blip r:embed="rId2"/>
                <a:stretch>
                  <a:fillRect l="-1810" t="-1852" r="-151" b="-24228"/>
                </a:stretch>
              </a:blipFill>
            </p:spPr>
            <p:txBody>
              <a:bodyPr/>
              <a:lstStyle/>
              <a:p>
                <a:r>
                  <a:rPr lang="en-US">
                    <a:noFill/>
                  </a:rPr>
                  <a:t> </a:t>
                </a:r>
              </a:p>
            </p:txBody>
          </p:sp>
        </mc:Fallback>
      </mc:AlternateContent>
      <p:sp>
        <p:nvSpPr>
          <p:cNvPr id="7" name="Text Placeholder 6"/>
          <p:cNvSpPr>
            <a:spLocks noGrp="1"/>
          </p:cNvSpPr>
          <p:nvPr>
            <p:ph type="body" sz="quarter" idx="3"/>
          </p:nvPr>
        </p:nvSpPr>
        <p:spPr/>
        <p:txBody>
          <a:bodyPr/>
          <a:lstStyle/>
          <a:p>
            <a:r>
              <a:rPr lang="en-US" dirty="0" smtClean="0"/>
              <a:t>Interpretation</a:t>
            </a:r>
            <a:endParaRPr lang="en-US" dirty="0"/>
          </a:p>
        </p:txBody>
      </p:sp>
      <p:sp>
        <p:nvSpPr>
          <p:cNvPr id="8" name="Content Placeholder 7"/>
          <p:cNvSpPr>
            <a:spLocks noGrp="1"/>
          </p:cNvSpPr>
          <p:nvPr>
            <p:ph sz="quarter" idx="4"/>
          </p:nvPr>
        </p:nvSpPr>
        <p:spPr/>
        <p:txBody>
          <a:bodyPr>
            <a:normAutofit fontScale="62500" lnSpcReduction="20000"/>
          </a:bodyPr>
          <a:lstStyle/>
          <a:p>
            <a:r>
              <a:rPr lang="en-US" dirty="0" smtClean="0"/>
              <a:t>Parameter of interest tailored to specific problem and since method is not tied to specific learning algorithms, one can combine multiple ML algorithms in a super learner for estimation.</a:t>
            </a:r>
          </a:p>
          <a:p>
            <a:r>
              <a:rPr lang="en-US" dirty="0" smtClean="0"/>
              <a:t>Parameter represents “attributable risk” or “attributable fraction”, comparing overall mean of outcome to mean for target group (defined by A=0).</a:t>
            </a:r>
          </a:p>
          <a:p>
            <a:r>
              <a:rPr lang="en-US" dirty="0" smtClean="0"/>
              <a:t>Parameter can be interpreted causally if: time-ordering assumption (W -&gt; A -&gt; Y); consistency assumption (O is missing data structure); no unmeasured confounding; and positivity assumption (</a:t>
            </a:r>
            <a:r>
              <a:rPr lang="en-US" i="1" dirty="0" err="1" smtClean="0"/>
              <a:t>Pr</a:t>
            </a:r>
            <a:r>
              <a:rPr lang="en-US" dirty="0" smtClean="0"/>
              <a:t>(A=0|W)&gt;0).</a:t>
            </a:r>
          </a:p>
          <a:p>
            <a:r>
              <a:rPr lang="en-US" dirty="0" smtClean="0"/>
              <a:t>Even without causal assumptions, parameter can be interpreted purely statistically.</a:t>
            </a:r>
            <a:endParaRPr lang="en-US" dirty="0"/>
          </a:p>
        </p:txBody>
      </p:sp>
    </p:spTree>
    <p:extLst>
      <p:ext uri="{BB962C8B-B14F-4D97-AF65-F5344CB8AC3E}">
        <p14:creationId xmlns:p14="http://schemas.microsoft.com/office/powerpoint/2010/main" val="4016088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74638"/>
            <a:ext cx="4724400" cy="1143000"/>
          </a:xfrm>
          <a:ln>
            <a:solidFill>
              <a:schemeClr val="tx1"/>
            </a:solidFill>
          </a:ln>
        </p:spPr>
        <p:txBody>
          <a:bodyPr>
            <a:normAutofit fontScale="90000"/>
          </a:bodyPr>
          <a:lstStyle/>
          <a:p>
            <a:r>
              <a:rPr lang="en-US" dirty="0" smtClean="0"/>
              <a:t>Targeted Maximum Likelihood Estimation</a:t>
            </a:r>
            <a:endParaRPr lang="en-US" dirty="0"/>
          </a:p>
        </p:txBody>
      </p:sp>
      <p:sp>
        <p:nvSpPr>
          <p:cNvPr id="3" name="Text Placeholder 2"/>
          <p:cNvSpPr>
            <a:spLocks noGrp="1"/>
          </p:cNvSpPr>
          <p:nvPr>
            <p:ph type="body" idx="1"/>
          </p:nvPr>
        </p:nvSpPr>
        <p:spPr/>
        <p:txBody>
          <a:bodyPr/>
          <a:lstStyle/>
          <a:p>
            <a:r>
              <a:rPr lang="en-US" dirty="0" smtClean="0"/>
              <a:t>Statistical</a:t>
            </a:r>
            <a:endParaRPr lang="en-US" dirty="0"/>
          </a:p>
        </p:txBody>
      </p:sp>
      <p:sp>
        <p:nvSpPr>
          <p:cNvPr id="5" name="Text Placeholder 4"/>
          <p:cNvSpPr>
            <a:spLocks noGrp="1"/>
          </p:cNvSpPr>
          <p:nvPr>
            <p:ph type="body" sz="quarter" idx="3"/>
          </p:nvPr>
        </p:nvSpPr>
        <p:spPr>
          <a:xfrm>
            <a:off x="4648200" y="1295400"/>
            <a:ext cx="4041775" cy="639762"/>
          </a:xfrm>
        </p:spPr>
        <p:txBody>
          <a:bodyPr/>
          <a:lstStyle/>
          <a:p>
            <a:r>
              <a:rPr lang="en-US" dirty="0" smtClean="0"/>
              <a:t>Overview</a:t>
            </a:r>
            <a:endParaRPr lang="en-US" dirty="0"/>
          </a:p>
        </p:txBody>
      </p:sp>
      <p:sp>
        <p:nvSpPr>
          <p:cNvPr id="6" name="Content Placeholder 5"/>
          <p:cNvSpPr>
            <a:spLocks noGrp="1"/>
          </p:cNvSpPr>
          <p:nvPr>
            <p:ph sz="quarter" idx="4"/>
          </p:nvPr>
        </p:nvSpPr>
        <p:spPr>
          <a:xfrm>
            <a:off x="3962400" y="1905000"/>
            <a:ext cx="4724400" cy="4876800"/>
          </a:xfrm>
        </p:spPr>
        <p:txBody>
          <a:bodyPr>
            <a:normAutofit fontScale="62500" lnSpcReduction="20000"/>
          </a:bodyPr>
          <a:lstStyle/>
          <a:p>
            <a:r>
              <a:rPr lang="en-US" dirty="0" smtClean="0"/>
              <a:t>TMLE is a double-robust estimator that is asymptotically consistent, asymptotically efficient, asymptotically normally distributed ( for inference), and has good finite sample properties. Used in causal inference analysis</a:t>
            </a:r>
          </a:p>
          <a:p>
            <a:r>
              <a:rPr lang="en-US" dirty="0" smtClean="0"/>
              <a:t>Estimator is consistent if either treatment mechanism (g(0|W)) or outcome regression (Q(0,W)) is estimated consistently.</a:t>
            </a:r>
          </a:p>
          <a:p>
            <a:r>
              <a:rPr lang="en-US" dirty="0" smtClean="0"/>
              <a:t>We use super learning as a data-adaptive meta-learner, with a library of ML algorithms, to initially estimate both treatment mechanism and outcome regression.</a:t>
            </a:r>
          </a:p>
          <a:p>
            <a:r>
              <a:rPr lang="en-US" dirty="0" smtClean="0"/>
              <a:t>TMLE update (using clever covariate) changes initial estimates of parameter in a way that maximally removes bias and variance.</a:t>
            </a:r>
          </a:p>
          <a:p>
            <a:r>
              <a:rPr lang="en-US" dirty="0" smtClean="0"/>
              <a:t>Confidence intervals can be constructed either based on efficient influence curves (2.5% and 97.5% </a:t>
            </a:r>
            <a:r>
              <a:rPr lang="en-US" dirty="0" err="1" smtClean="0"/>
              <a:t>quantiles</a:t>
            </a:r>
            <a:r>
              <a:rPr lang="en-US" dirty="0" smtClean="0"/>
              <a:t>) or with the non-parametric bootstrap.</a:t>
            </a:r>
          </a:p>
          <a:p>
            <a:r>
              <a:rPr lang="en-US" dirty="0" smtClean="0"/>
              <a:t>TMLE for VIM using PIM in </a:t>
            </a:r>
            <a:r>
              <a:rPr lang="en-US" dirty="0" smtClean="0"/>
              <a:t>(Ritter, Jewell, and Hubbard 2014). Alternative VIM parameters based on more traditional causal inference methodology of creating two counterfactual distributions (A=1 and A=0) and estimating strata-adjusted mean outcomes.</a:t>
            </a: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77"/>
            <a:ext cx="3698312" cy="69220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33085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a:t>
            </a:r>
            <a:r>
              <a:rPr lang="en-US" dirty="0" err="1" smtClean="0"/>
              <a:t>multiPIM</a:t>
            </a:r>
            <a:r>
              <a:rPr lang="en-US" dirty="0" smtClean="0"/>
              <a:t> package</a:t>
            </a:r>
            <a:endParaRPr lang="en-US" dirty="0"/>
          </a:p>
        </p:txBody>
      </p:sp>
      <p:sp>
        <p:nvSpPr>
          <p:cNvPr id="3" name="Content Placeholder 2"/>
          <p:cNvSpPr>
            <a:spLocks noGrp="1"/>
          </p:cNvSpPr>
          <p:nvPr>
            <p:ph sz="half" idx="1"/>
          </p:nvPr>
        </p:nvSpPr>
        <p:spPr/>
        <p:txBody>
          <a:bodyPr>
            <a:normAutofit fontScale="62500" lnSpcReduction="20000"/>
          </a:bodyPr>
          <a:lstStyle/>
          <a:p>
            <a:r>
              <a:rPr lang="en-US" b="1" dirty="0" smtClean="0"/>
              <a:t>New dataset</a:t>
            </a:r>
            <a:r>
              <a:rPr lang="en-US" dirty="0" smtClean="0"/>
              <a:t>, with covariates </a:t>
            </a:r>
            <a:r>
              <a:rPr lang="en-US" dirty="0" err="1" smtClean="0"/>
              <a:t>binarized</a:t>
            </a:r>
            <a:r>
              <a:rPr lang="en-US" dirty="0" smtClean="0"/>
              <a:t> in 24 hour periods and immediate headache level. Link is here: </a:t>
            </a:r>
            <a:r>
              <a:rPr lang="en-US" dirty="0" smtClean="0">
                <a:hlinkClick r:id="rId2"/>
              </a:rPr>
              <a:t>http://bit.ly/1A8TLtK</a:t>
            </a:r>
            <a:r>
              <a:rPr lang="en-US" dirty="0" smtClean="0"/>
              <a:t> </a:t>
            </a:r>
          </a:p>
          <a:p>
            <a:r>
              <a:rPr lang="en-US" dirty="0" smtClean="0"/>
              <a:t>Assumed </a:t>
            </a:r>
            <a:r>
              <a:rPr lang="en-US" b="1" dirty="0" smtClean="0"/>
              <a:t>repeated point treatment </a:t>
            </a:r>
            <a:r>
              <a:rPr lang="en-US" dirty="0" smtClean="0"/>
              <a:t>(for 24-hour increments):</a:t>
            </a:r>
          </a:p>
          <a:p>
            <a:pPr lvl="1"/>
            <a:r>
              <a:rPr lang="en-US" dirty="0" smtClean="0"/>
              <a:t>Time: in 24 hour increments</a:t>
            </a:r>
          </a:p>
          <a:p>
            <a:pPr lvl="1"/>
            <a:r>
              <a:rPr lang="en-US" dirty="0" smtClean="0"/>
              <a:t>W(t): covariates in prior 24-hour hours</a:t>
            </a:r>
          </a:p>
          <a:p>
            <a:pPr lvl="1"/>
            <a:r>
              <a:rPr lang="en-US" dirty="0" smtClean="0"/>
              <a:t>Y(t): Headache level immediately at the end of 24-hour period</a:t>
            </a:r>
          </a:p>
          <a:p>
            <a:r>
              <a:rPr lang="en-US" b="1" dirty="0" smtClean="0"/>
              <a:t>Mean data imputation </a:t>
            </a:r>
            <a:r>
              <a:rPr lang="en-US" dirty="0" smtClean="0"/>
              <a:t>where necessary for some covariates.</a:t>
            </a:r>
            <a:endParaRPr lang="en-US" b="1" dirty="0" smtClean="0"/>
          </a:p>
          <a:p>
            <a:r>
              <a:rPr lang="en-US" b="1" dirty="0" smtClean="0"/>
              <a:t>O(t)=(W*(t),A(t)=W</a:t>
            </a:r>
            <a:r>
              <a:rPr lang="en-US" b="1" baseline="-25000" dirty="0" smtClean="0"/>
              <a:t>i</a:t>
            </a:r>
            <a:r>
              <a:rPr lang="en-US" b="1" dirty="0" smtClean="0"/>
              <a:t>(t</a:t>
            </a:r>
            <a:r>
              <a:rPr lang="en-US" b="1" dirty="0"/>
              <a:t>),Y(t</a:t>
            </a:r>
            <a:r>
              <a:rPr lang="en-US" b="1" dirty="0" smtClean="0"/>
              <a:t>)) </a:t>
            </a:r>
            <a:r>
              <a:rPr lang="en-US" dirty="0" smtClean="0"/>
              <a:t>for t=1,…,270 where W*(t) = {W(t) \ </a:t>
            </a:r>
            <a:r>
              <a:rPr lang="en-US" dirty="0" smtClean="0"/>
              <a:t>W</a:t>
            </a:r>
            <a:r>
              <a:rPr lang="en-US" baseline="-25000" dirty="0" smtClean="0"/>
              <a:t>i</a:t>
            </a:r>
            <a:r>
              <a:rPr lang="en-US" dirty="0" smtClean="0"/>
              <a:t>(t)}</a:t>
            </a:r>
          </a:p>
          <a:p>
            <a:r>
              <a:rPr lang="en-US" dirty="0" smtClean="0"/>
              <a:t>This model, though restrictive, allows us to use model, data structure, and estimator previously introduced.</a:t>
            </a:r>
            <a:endParaRPr lang="en-US" dirty="0" smtClean="0"/>
          </a:p>
          <a:p>
            <a:endParaRPr lang="en-US" dirty="0" smtClean="0"/>
          </a:p>
          <a:p>
            <a:endParaRPr lang="en-US" dirty="0"/>
          </a:p>
        </p:txBody>
      </p:sp>
      <p:sp>
        <p:nvSpPr>
          <p:cNvPr id="4" name="Content Placeholder 3"/>
          <p:cNvSpPr>
            <a:spLocks noGrp="1"/>
          </p:cNvSpPr>
          <p:nvPr>
            <p:ph sz="half" idx="2"/>
          </p:nvPr>
        </p:nvSpPr>
        <p:spPr/>
        <p:txBody>
          <a:bodyPr>
            <a:normAutofit fontScale="62500" lnSpcReduction="20000"/>
          </a:bodyPr>
          <a:lstStyle/>
          <a:p>
            <a:r>
              <a:rPr lang="en-US" b="1" dirty="0" err="1" smtClean="0"/>
              <a:t>multiPIM</a:t>
            </a:r>
            <a:r>
              <a:rPr lang="en-US" b="1" dirty="0" smtClean="0"/>
              <a:t> package </a:t>
            </a:r>
            <a:r>
              <a:rPr lang="en-US" dirty="0" smtClean="0"/>
              <a:t>(in R) provides functionality to do TMLE for Population Intervention Models.</a:t>
            </a:r>
            <a:endParaRPr lang="en-US" b="1" dirty="0" smtClean="0"/>
          </a:p>
          <a:p>
            <a:r>
              <a:rPr lang="en-US" b="1" dirty="0" smtClean="0"/>
              <a:t>Estimating treatment mechanism</a:t>
            </a:r>
            <a:r>
              <a:rPr lang="en-US" dirty="0" smtClean="0"/>
              <a:t>: main terms logistic regression.</a:t>
            </a:r>
          </a:p>
          <a:p>
            <a:r>
              <a:rPr lang="en-US" b="1" dirty="0" smtClean="0"/>
              <a:t>Estimating outcome regression</a:t>
            </a:r>
            <a:r>
              <a:rPr lang="en-US" dirty="0" smtClean="0"/>
              <a:t>: </a:t>
            </a:r>
            <a:r>
              <a:rPr lang="en-US" dirty="0" err="1" smtClean="0"/>
              <a:t>Polymars</a:t>
            </a:r>
            <a:r>
              <a:rPr lang="en-US" dirty="0" smtClean="0"/>
              <a:t> (polynomial multivariate adaptive regression splines), lars (least angle regression), and main terms linear regression.</a:t>
            </a:r>
          </a:p>
          <a:p>
            <a:r>
              <a:rPr lang="en-US" dirty="0" smtClean="0"/>
              <a:t>5-fold </a:t>
            </a:r>
            <a:r>
              <a:rPr lang="en-US" b="1" dirty="0" smtClean="0"/>
              <a:t>cross validation </a:t>
            </a:r>
            <a:r>
              <a:rPr lang="en-US" dirty="0" smtClean="0"/>
              <a:t>for Q super learning.</a:t>
            </a:r>
          </a:p>
          <a:p>
            <a:r>
              <a:rPr lang="en-US" b="1" dirty="0" smtClean="0"/>
              <a:t>Confidence intervals </a:t>
            </a:r>
            <a:r>
              <a:rPr lang="en-US" dirty="0" smtClean="0"/>
              <a:t>based on efficient influence curve.</a:t>
            </a:r>
          </a:p>
          <a:p>
            <a:endParaRPr lang="en-US" dirty="0" smtClean="0"/>
          </a:p>
          <a:p>
            <a:endParaRPr lang="en-US" dirty="0"/>
          </a:p>
        </p:txBody>
      </p:sp>
    </p:spTree>
    <p:extLst>
      <p:ext uri="{BB962C8B-B14F-4D97-AF65-F5344CB8AC3E}">
        <p14:creationId xmlns:p14="http://schemas.microsoft.com/office/powerpoint/2010/main" val="2190655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Results</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45545355"/>
              </p:ext>
            </p:extLst>
          </p:nvPr>
        </p:nvGraphicFramePr>
        <p:xfrm>
          <a:off x="347133" y="1219200"/>
          <a:ext cx="8183437" cy="3505200"/>
        </p:xfrm>
        <a:graphic>
          <a:graphicData uri="http://schemas.openxmlformats.org/presentationml/2006/ole">
            <mc:AlternateContent xmlns:mc="http://schemas.openxmlformats.org/markup-compatibility/2006">
              <mc:Choice xmlns:v="urn:schemas-microsoft-com:vml" Requires="v">
                <p:oleObj spid="_x0000_s1027" name="Worksheet" r:id="rId3" imgW="6058013" imgH="2295515" progId="Excel.Sheet.12">
                  <p:embed/>
                </p:oleObj>
              </mc:Choice>
              <mc:Fallback>
                <p:oleObj name="Worksheet" r:id="rId3" imgW="6058013" imgH="2295515" progId="Excel.Sheet.12">
                  <p:embed/>
                  <p:pic>
                    <p:nvPicPr>
                      <p:cNvPr id="0" name=""/>
                      <p:cNvPicPr/>
                      <p:nvPr/>
                    </p:nvPicPr>
                    <p:blipFill>
                      <a:blip r:embed="rId4"/>
                      <a:stretch>
                        <a:fillRect/>
                      </a:stretch>
                    </p:blipFill>
                    <p:spPr>
                      <a:xfrm>
                        <a:off x="347133" y="1219200"/>
                        <a:ext cx="8183437" cy="3505200"/>
                      </a:xfrm>
                      <a:prstGeom prst="rect">
                        <a:avLst/>
                      </a:prstGeom>
                    </p:spPr>
                  </p:pic>
                </p:oleObj>
              </mc:Fallback>
            </mc:AlternateContent>
          </a:graphicData>
        </a:graphic>
      </p:graphicFrame>
      <p:sp>
        <p:nvSpPr>
          <p:cNvPr id="7" name="TextBox 6"/>
          <p:cNvSpPr txBox="1"/>
          <p:nvPr/>
        </p:nvSpPr>
        <p:spPr>
          <a:xfrm>
            <a:off x="381000" y="4876800"/>
            <a:ext cx="8077200" cy="1815882"/>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1600" b="1" dirty="0" smtClean="0"/>
              <a:t>Interpretation</a:t>
            </a:r>
            <a:r>
              <a:rPr lang="en-US" sz="1600" dirty="0" smtClean="0"/>
              <a:t>: Parameter estimate is the effect, on overall mean headache level, of eliminating exposure. For example, removing high heart rate incidence (over 24 hour period) reduces mean headache level by 1 unit (holding all other measured variables constant). </a:t>
            </a:r>
          </a:p>
          <a:p>
            <a:pPr marL="285750" indent="-285750">
              <a:buFont typeface="Arial" panose="020B0604020202020204" pitchFamily="34" charset="0"/>
              <a:buChar char="•"/>
            </a:pPr>
            <a:r>
              <a:rPr lang="en-US" sz="1600" b="1" dirty="0" smtClean="0"/>
              <a:t>Conservative estimates: </a:t>
            </a:r>
            <a:r>
              <a:rPr lang="en-US" sz="1600" dirty="0" smtClean="0"/>
              <a:t>Only included variables with low (</a:t>
            </a:r>
            <a:r>
              <a:rPr lang="el-GR" sz="1600" dirty="0" smtClean="0"/>
              <a:t>α</a:t>
            </a:r>
            <a:r>
              <a:rPr lang="en-US" sz="1600" dirty="0" smtClean="0"/>
              <a:t> &lt; 0.05) </a:t>
            </a:r>
            <a:r>
              <a:rPr lang="en-US" sz="1600" dirty="0" err="1" smtClean="0"/>
              <a:t>Bonferroni</a:t>
            </a:r>
            <a:r>
              <a:rPr lang="en-US" sz="1600" dirty="0" smtClean="0"/>
              <a:t> corrected p-values, which divides p-value by the number of comparisons being made. Though we likely eliminate false positives, we probably have some false negatives (e.g., sickness indicator).</a:t>
            </a:r>
            <a:endParaRPr lang="en-US" sz="1600" dirty="0"/>
          </a:p>
        </p:txBody>
      </p:sp>
    </p:spTree>
    <p:extLst>
      <p:ext uri="{BB962C8B-B14F-4D97-AF65-F5344CB8AC3E}">
        <p14:creationId xmlns:p14="http://schemas.microsoft.com/office/powerpoint/2010/main" val="1592711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Critical Decisions and Moving Forward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Variable importance</a:t>
            </a:r>
            <a:r>
              <a:rPr lang="en-US" dirty="0" smtClean="0"/>
              <a:t>: Parameter estimates (and inference) could change with more ML algorithms in candidate library, super learning for both Q and g, bootstrapping for statistical inference (instead of influence curve), more data (e.g., sleep, weather), inconsistent measures for headache level, dataset that incorporates </a:t>
            </a:r>
            <a:r>
              <a:rPr lang="en-US" dirty="0" err="1" smtClean="0"/>
              <a:t>missingness</a:t>
            </a:r>
            <a:r>
              <a:rPr lang="en-US" dirty="0" smtClean="0"/>
              <a:t> indicators for covariates (O = (∆, </a:t>
            </a:r>
            <a:r>
              <a:rPr lang="en-US" dirty="0" smtClean="0"/>
              <a:t>∆W, A, Y</a:t>
            </a:r>
            <a:r>
              <a:rPr lang="en-US" dirty="0" smtClean="0"/>
              <a:t>)) and/or multiple imputation methods (e.g., MICE, Amelia II), different time scales (8 hours vs. 24 hours), and continuous exposures (as opposed to binary).</a:t>
            </a:r>
          </a:p>
          <a:p>
            <a:r>
              <a:rPr lang="en-US" b="1" dirty="0" smtClean="0"/>
              <a:t>Prediction</a:t>
            </a:r>
            <a:r>
              <a:rPr lang="en-US" dirty="0" smtClean="0"/>
              <a:t>: VIM can be input into learning algorithms for real-time prediction, as a dimensionality reduction screening procedure.</a:t>
            </a:r>
            <a:endParaRPr lang="en-US" dirty="0" smtClean="0"/>
          </a:p>
          <a:p>
            <a:r>
              <a:rPr lang="en-US" b="1" dirty="0" smtClean="0"/>
              <a:t>Longitudinal Causal Inference</a:t>
            </a:r>
            <a:r>
              <a:rPr lang="en-US" dirty="0" smtClean="0"/>
              <a:t>: Need to go beyond repeated point treatment formulation (with possibly violated </a:t>
            </a:r>
            <a:r>
              <a:rPr lang="en-US" dirty="0" err="1" smtClean="0"/>
              <a:t>i.i.d</a:t>
            </a:r>
            <a:r>
              <a:rPr lang="en-US" dirty="0" smtClean="0"/>
              <a:t>. assumptions) and consider data structure incorporating time-varying covariates and time-varying treatment with counterfactuals indexed by interventions on more than one treatment node.</a:t>
            </a:r>
          </a:p>
        </p:txBody>
      </p:sp>
    </p:spTree>
    <p:extLst>
      <p:ext uri="{BB962C8B-B14F-4D97-AF65-F5344CB8AC3E}">
        <p14:creationId xmlns:p14="http://schemas.microsoft.com/office/powerpoint/2010/main" val="105902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1151</Words>
  <Application>Microsoft Office PowerPoint</Application>
  <PresentationFormat>On-screen Show (4:3)</PresentationFormat>
  <Paragraphs>55</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Microsoft Excel Worksheet</vt:lpstr>
      <vt:lpstr>PowerPoint Presentation</vt:lpstr>
      <vt:lpstr>Data Collection and Preparation</vt:lpstr>
      <vt:lpstr>Variable Importance Measures</vt:lpstr>
      <vt:lpstr>Variable Importance using Population Intervention Models</vt:lpstr>
      <vt:lpstr>Targeted Maximum Likelihood Estimation</vt:lpstr>
      <vt:lpstr>Data and multiPIM package</vt:lpstr>
      <vt:lpstr>Preliminary Results</vt:lpstr>
      <vt:lpstr>Critical Decisions and Moving Forward</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dc:creator>
  <cp:lastModifiedBy>Bob</cp:lastModifiedBy>
  <cp:revision>16</cp:revision>
  <dcterms:created xsi:type="dcterms:W3CDTF">2014-12-08T17:08:58Z</dcterms:created>
  <dcterms:modified xsi:type="dcterms:W3CDTF">2014-12-08T19:56:21Z</dcterms:modified>
</cp:coreProperties>
</file>