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3"/>
  </p:notesMasterIdLst>
  <p:sldIdLst>
    <p:sldId id="326" r:id="rId2"/>
    <p:sldId id="303" r:id="rId3"/>
    <p:sldId id="329" r:id="rId4"/>
    <p:sldId id="257" r:id="rId5"/>
    <p:sldId id="260" r:id="rId6"/>
    <p:sldId id="259" r:id="rId7"/>
    <p:sldId id="295" r:id="rId8"/>
    <p:sldId id="305" r:id="rId9"/>
    <p:sldId id="322" r:id="rId10"/>
    <p:sldId id="306" r:id="rId11"/>
    <p:sldId id="261" r:id="rId12"/>
    <p:sldId id="262" r:id="rId13"/>
    <p:sldId id="309" r:id="rId14"/>
    <p:sldId id="258" r:id="rId15"/>
    <p:sldId id="310" r:id="rId16"/>
    <p:sldId id="276" r:id="rId17"/>
    <p:sldId id="312" r:id="rId18"/>
    <p:sldId id="327" r:id="rId19"/>
    <p:sldId id="313" r:id="rId20"/>
    <p:sldId id="314" r:id="rId21"/>
    <p:sldId id="315" r:id="rId22"/>
    <p:sldId id="328" r:id="rId23"/>
    <p:sldId id="316" r:id="rId24"/>
    <p:sldId id="323" r:id="rId25"/>
    <p:sldId id="297" r:id="rId26"/>
    <p:sldId id="296" r:id="rId27"/>
    <p:sldId id="318" r:id="rId28"/>
    <p:sldId id="317" r:id="rId29"/>
    <p:sldId id="319" r:id="rId30"/>
    <p:sldId id="330" r:id="rId31"/>
    <p:sldId id="320" r:id="rId32"/>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0" autoAdjust="0"/>
    <p:restoredTop sz="89863" autoAdjust="0"/>
  </p:normalViewPr>
  <p:slideViewPr>
    <p:cSldViewPr snapToGrid="0" snapToObjects="1">
      <p:cViewPr varScale="1">
        <p:scale>
          <a:sx n="114" d="100"/>
          <a:sy n="114" d="100"/>
        </p:scale>
        <p:origin x="79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11/19/2021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These materials were made possible by a grant from the NSA National Cybersecurity Curriculum Program, Round 1.</a:t>
            </a:r>
          </a:p>
          <a:p>
            <a:pPr eaLnBrk="1" hangingPunct="1">
              <a:spcBef>
                <a:spcPct val="0"/>
              </a:spcBef>
            </a:pPr>
            <a:endParaRPr lang="en-US" dirty="0"/>
          </a:p>
          <a:p>
            <a:pPr eaLnBrk="1" hangingPunct="1">
              <a:spcBef>
                <a:spcPct val="0"/>
              </a:spcBef>
            </a:pPr>
            <a:r>
              <a:rPr lang="en-US" dirty="0"/>
              <a:t>All pictures and graphics used in these materials carry a Creative Commons license.</a:t>
            </a:r>
          </a:p>
          <a:p>
            <a:pPr eaLnBrk="1" hangingPunct="1">
              <a:spcBef>
                <a:spcPct val="0"/>
              </a:spcBef>
            </a:pPr>
            <a:endParaRPr lang="en-US" dirty="0"/>
          </a:p>
          <a:p>
            <a:pPr eaLnBrk="1" hangingPunct="1">
              <a:spcBef>
                <a:spcPct val="0"/>
              </a:spcBef>
            </a:pPr>
            <a:r>
              <a:rPr lang="en-US" dirty="0"/>
              <a:t>The slides are Section 508 compliant.</a:t>
            </a:r>
          </a:p>
          <a:p>
            <a:pPr eaLnBrk="1" hangingPunct="1">
              <a:spcBef>
                <a:spcPct val="0"/>
              </a:spcBef>
            </a:pPr>
            <a:endParaRPr lang="en-US" dirty="0"/>
          </a:p>
          <a:p>
            <a:pPr eaLnBrk="1" hangingPunct="1">
              <a:spcBef>
                <a:spcPct val="0"/>
              </a:spcBef>
            </a:pPr>
            <a:r>
              <a:rPr lang="en-US" dirty="0"/>
              <a:t>These materials were created by:</a:t>
            </a:r>
          </a:p>
          <a:p>
            <a:pPr eaLnBrk="1" hangingPunct="1">
              <a:spcBef>
                <a:spcPct val="0"/>
              </a:spcBef>
            </a:pPr>
            <a:r>
              <a:rPr lang="en-US" dirty="0"/>
              <a:t>Seth Hamman, Ph.D.</a:t>
            </a:r>
          </a:p>
          <a:p>
            <a:pPr eaLnBrk="1" hangingPunct="1">
              <a:spcBef>
                <a:spcPct val="0"/>
              </a:spcBef>
            </a:pPr>
            <a:r>
              <a:rPr lang="en-US" dirty="0"/>
              <a:t>Director, Center for the Advancement of Cybersecurity</a:t>
            </a:r>
          </a:p>
          <a:p>
            <a:pPr eaLnBrk="1" hangingPunct="1">
              <a:spcBef>
                <a:spcPct val="0"/>
              </a:spcBef>
            </a:pPr>
            <a:r>
              <a:rPr lang="en-US" dirty="0"/>
              <a:t>Associate Professor of </a:t>
            </a:r>
            <a:r>
              <a:rPr lang="en-US"/>
              <a:t>Cyber Operations and </a:t>
            </a:r>
            <a:r>
              <a:rPr lang="en-US" dirty="0"/>
              <a:t>Computer Science </a:t>
            </a:r>
          </a:p>
          <a:p>
            <a:pPr eaLnBrk="1" hangingPunct="1">
              <a:spcBef>
                <a:spcPct val="0"/>
              </a:spcBef>
            </a:pPr>
            <a:r>
              <a:rPr lang="en-US" dirty="0"/>
              <a:t>Cedarville University</a:t>
            </a:r>
          </a:p>
          <a:p>
            <a:pPr eaLnBrk="1" hangingPunct="1">
              <a:spcBef>
                <a:spcPct val="0"/>
              </a:spcBef>
            </a:pPr>
            <a:r>
              <a:rPr lang="en-US" dirty="0"/>
              <a:t>Email: shamman@cedarville.edu</a:t>
            </a:r>
          </a:p>
          <a:p>
            <a:pPr eaLnBrk="1" hangingPunct="1">
              <a:spcBef>
                <a:spcPct val="0"/>
              </a:spcBef>
            </a:pPr>
            <a:r>
              <a:rPr lang="en-US" dirty="0"/>
              <a:t>Phone: 937-766-7686</a:t>
            </a:r>
          </a:p>
          <a:p>
            <a:pPr eaLnBrk="1" hangingPunct="1">
              <a:spcBef>
                <a:spcPct val="0"/>
              </a:spcBef>
            </a:pPr>
            <a:endParaRPr lang="en-US" dirty="0"/>
          </a:p>
          <a:p>
            <a:pPr eaLnBrk="1" hangingPunct="1">
              <a:spcBef>
                <a:spcPct val="0"/>
              </a:spcBef>
            </a:pPr>
            <a:r>
              <a:rPr lang="en-US" dirty="0"/>
              <a:t>Please contact the author with any errata, suggestions for improvement, or to provide any other feedback.</a:t>
            </a:r>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006705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26880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Drive home the centrality of a</a:t>
            </a:r>
            <a:r>
              <a:rPr lang="en-US" baseline="0" dirty="0"/>
              <a:t>dversarial thinking to the discipline of cybersecurity</a:t>
            </a:r>
            <a:endParaRPr lang="en-US" dirty="0"/>
          </a:p>
          <a:p>
            <a:pPr marL="228600" indent="-228600">
              <a:buAutoNum type="arabicPeriod"/>
            </a:pPr>
            <a:endParaRPr lang="en-US" dirty="0"/>
          </a:p>
          <a:p>
            <a:r>
              <a:rPr lang="en-US" b="1" dirty="0"/>
              <a:t>Slide notes:</a:t>
            </a:r>
          </a:p>
          <a:p>
            <a:endParaRPr lang="en-US" b="1" dirty="0"/>
          </a:p>
          <a:p>
            <a:r>
              <a:rPr lang="en-US" b="1" dirty="0"/>
              <a:t>Example</a:t>
            </a:r>
            <a:r>
              <a:rPr lang="en-US" b="1" baseline="0" dirty="0"/>
              <a:t> s</a:t>
            </a:r>
            <a:r>
              <a:rPr lang="en-US" b="1" dirty="0"/>
              <a:t>lide script:</a:t>
            </a:r>
          </a:p>
          <a:p>
            <a:r>
              <a:rPr lang="en-US" dirty="0"/>
              <a:t>“There are certain academic disciplines that have become synonymous with a particular way of thinking, because in order to excel at them, you must possess a special mindset.</a:t>
            </a:r>
          </a:p>
          <a:p>
            <a:endParaRPr lang="en-US" dirty="0"/>
          </a:p>
          <a:p>
            <a:r>
              <a:rPr lang="en-US" dirty="0"/>
              <a:t>“Take, for example, the discipline of mathematics.  Mathematicians start with axioms and then make logical inferences so that they can prove theorems.  They use proof techniques like proof by induction, proof by contradiction, and direct proofs, all of which require high degrees of logical rigor. Therefore, logical thinking and the discipline of mathematics go hand-in-hand.</a:t>
            </a:r>
          </a:p>
          <a:p>
            <a:endParaRPr lang="en-US" dirty="0"/>
          </a:p>
          <a:p>
            <a:r>
              <a:rPr lang="en-US" dirty="0"/>
              <a:t>“Another example is the discipline of computer science.  Computer scientists design algorithms in order to solve problems.  Algorithms are a sequence of detailed instructions targeted at an abstract problem, that when carefully followed, produce correct solutions on particular inputs. So computer science over the years has become synonymous with what we call algorithmic thinking.</a:t>
            </a:r>
          </a:p>
          <a:p>
            <a:endParaRPr lang="en-US" dirty="0"/>
          </a:p>
          <a:p>
            <a:r>
              <a:rPr lang="en-US" dirty="0"/>
              <a:t>“The discipline of cybersecurity has also become synonymous with a particular and unique mindset.  For cybersecurity, we call it adversarial thinking.”</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3385380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endParaRPr lang="en-US" baseline="0" dirty="0"/>
          </a:p>
          <a:p>
            <a:pPr marL="228600" indent="-228600">
              <a:buAutoNum type="arabicPeriod"/>
            </a:pPr>
            <a:r>
              <a:rPr lang="en-US" baseline="0" dirty="0"/>
              <a:t>Illustrate the need for a good definition of adversarial thinking.</a:t>
            </a:r>
          </a:p>
          <a:p>
            <a:pPr marL="457200" lvl="1" indent="0">
              <a:buFont typeface="+mj-lt"/>
              <a:buNone/>
            </a:pPr>
            <a:endParaRPr lang="en-US" dirty="0"/>
          </a:p>
          <a:p>
            <a:r>
              <a:rPr lang="en-US" b="1" dirty="0"/>
              <a:t>Slide notes:</a:t>
            </a:r>
          </a:p>
          <a:p>
            <a:r>
              <a:rPr lang="en-US" baseline="0" dirty="0"/>
              <a:t>Having established the centrality of adversarial thinking to cybersecurity, we now turn to learning how to do adversarial thinking.</a:t>
            </a:r>
            <a:endParaRPr lang="en-US" b="1" dirty="0"/>
          </a:p>
          <a:p>
            <a:r>
              <a:rPr lang="en-US" b="0" dirty="0"/>
              <a:t>As instructors,</a:t>
            </a:r>
            <a:r>
              <a:rPr lang="en-US" b="0" baseline="0" dirty="0"/>
              <a:t> w</a:t>
            </a:r>
            <a:r>
              <a:rPr lang="en-US" b="0" dirty="0"/>
              <a:t>ithout a good definition of adversarial thinking,</a:t>
            </a:r>
            <a:r>
              <a:rPr lang="en-US" b="0" baseline="0" dirty="0"/>
              <a:t> we cannot:</a:t>
            </a:r>
          </a:p>
          <a:p>
            <a:pPr marL="228600" indent="-228600">
              <a:buAutoNum type="arabicPeriod"/>
            </a:pPr>
            <a:r>
              <a:rPr lang="en-US" b="0" baseline="0" dirty="0"/>
              <a:t>Articulate appropriate learning outcomes</a:t>
            </a:r>
          </a:p>
          <a:p>
            <a:pPr marL="228600" indent="-228600">
              <a:buAutoNum type="arabicPeriod"/>
            </a:pPr>
            <a:r>
              <a:rPr lang="en-US" b="0" baseline="0" dirty="0"/>
              <a:t>Create curriculum content to teach adversarial thinking</a:t>
            </a:r>
          </a:p>
          <a:p>
            <a:pPr marL="228600" indent="-228600">
              <a:buAutoNum type="arabicPeriod"/>
            </a:pPr>
            <a:r>
              <a:rPr lang="en-US" b="0" baseline="0" dirty="0"/>
              <a:t>Assess students’ abilities to conduct adversarial thinking</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16</a:t>
            </a:fld>
            <a:endParaRPr lang="en-US"/>
          </a:p>
        </p:txBody>
      </p:sp>
    </p:spTree>
    <p:extLst>
      <p:ext uri="{BB962C8B-B14F-4D97-AF65-F5344CB8AC3E}">
        <p14:creationId xmlns:p14="http://schemas.microsoft.com/office/powerpoint/2010/main" val="137927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Make the case that cognitive psychology is a useful tool for defining adversarial thinking.</a:t>
            </a:r>
          </a:p>
          <a:p>
            <a:pPr marL="228600" indent="-228600">
              <a:buAutoNum type="arabicPeriod"/>
            </a:pPr>
            <a:r>
              <a:rPr lang="en-US" baseline="0" dirty="0"/>
              <a:t>Introduce Sternberg’s </a:t>
            </a:r>
            <a:r>
              <a:rPr lang="en-US" baseline="0" dirty="0" err="1"/>
              <a:t>triarchic</a:t>
            </a:r>
            <a:r>
              <a:rPr lang="en-US" baseline="0" dirty="0"/>
              <a:t> theory.</a:t>
            </a:r>
          </a:p>
          <a:p>
            <a:pPr marL="457200" lvl="1" indent="0">
              <a:buFont typeface="+mj-lt"/>
              <a:buNone/>
            </a:pPr>
            <a:endParaRPr lang="en-US" dirty="0"/>
          </a:p>
          <a:p>
            <a:r>
              <a:rPr lang="en-US" b="1" dirty="0"/>
              <a:t>Slide notes:</a:t>
            </a:r>
          </a:p>
          <a:p>
            <a:endParaRPr lang="en-US" b="1"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Example</a:t>
            </a:r>
            <a:r>
              <a:rPr lang="en-US" b="1" baseline="0" dirty="0"/>
              <a:t> s</a:t>
            </a:r>
            <a:r>
              <a:rPr lang="en-US" b="1" dirty="0"/>
              <a:t>lide script:</a:t>
            </a:r>
          </a:p>
          <a:p>
            <a:r>
              <a:rPr lang="en-US" dirty="0"/>
              <a:t>“The discipline of cognitive psychology, which studies the mind, can help us define</a:t>
            </a:r>
            <a:r>
              <a:rPr lang="en-US" baseline="0" dirty="0"/>
              <a:t> adversarial thinking because it is concerned with the question, ‘What does it mean to think?’</a:t>
            </a:r>
          </a:p>
          <a:p>
            <a:endParaRPr lang="en-US" baseline="0" dirty="0"/>
          </a:p>
          <a:p>
            <a:r>
              <a:rPr lang="en-US" baseline="0" dirty="0"/>
              <a:t>“Applying cognitive psychology therefore might help us unpack what it means to ‘think like a hacker.’</a:t>
            </a:r>
            <a:r>
              <a:rPr lang="en-US" dirty="0"/>
              <a:t>  </a:t>
            </a:r>
          </a:p>
          <a:p>
            <a:endParaRPr lang="en-US" dirty="0"/>
          </a:p>
          <a:p>
            <a:r>
              <a:rPr lang="en-US" dirty="0"/>
              <a:t>“Robert Sternberg is a cognitive psychologist who is famous for his </a:t>
            </a:r>
            <a:r>
              <a:rPr lang="en-US" dirty="0" err="1"/>
              <a:t>triarchic</a:t>
            </a:r>
            <a:r>
              <a:rPr lang="en-US" dirty="0"/>
              <a:t> theory of intelligence, which identifies three distinct aspects of the intellect.</a:t>
            </a:r>
          </a:p>
          <a:p>
            <a:endParaRPr lang="en-US" dirty="0"/>
          </a:p>
          <a:p>
            <a:r>
              <a:rPr lang="en-US" dirty="0"/>
              <a:t>“Sternberg’s theory has withstood the test</a:t>
            </a:r>
            <a:r>
              <a:rPr lang="en-US" baseline="0" dirty="0"/>
              <a:t> of time because it is simple and it sheds light on some phenomena we observe in the world.”</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89358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Illustrate the three areas of the triarchic theory.</a:t>
            </a:r>
          </a:p>
          <a:p>
            <a:pPr marL="457200" lvl="1" indent="0">
              <a:buFont typeface="+mj-lt"/>
              <a:buNone/>
            </a:pPr>
            <a:endParaRPr lang="en-US" dirty="0"/>
          </a:p>
          <a:p>
            <a:r>
              <a:rPr lang="en-US" b="1" dirty="0"/>
              <a:t>Slide notes:</a:t>
            </a:r>
          </a:p>
          <a:p>
            <a:endParaRPr lang="en-US" b="1"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Example</a:t>
            </a:r>
            <a:r>
              <a:rPr lang="en-US" b="1" baseline="0" dirty="0"/>
              <a:t> s</a:t>
            </a:r>
            <a:r>
              <a:rPr lang="en-US" b="1" dirty="0"/>
              <a:t>lide script:</a:t>
            </a:r>
          </a:p>
          <a:p>
            <a:r>
              <a:rPr lang="en-US" dirty="0"/>
              <a:t>“Sternberg’s three areas are the analytical, the creative, and the practical. </a:t>
            </a:r>
          </a:p>
          <a:p>
            <a:endParaRPr lang="en-US" dirty="0"/>
          </a:p>
          <a:p>
            <a:r>
              <a:rPr lang="en-US" dirty="0"/>
              <a:t>“The analytical area captures the popular notion of intelligence and coincides with IQ. It includes mathematical ability and logical reasoning.  We can think of it as book smarts.  </a:t>
            </a:r>
          </a:p>
          <a:p>
            <a:endParaRPr lang="en-US" dirty="0"/>
          </a:p>
          <a:p>
            <a:r>
              <a:rPr lang="en-US" dirty="0"/>
              <a:t>“The creative area of the intellect includes the ability to make unique connections and to see the world in original ways. Artists, authors, and musicians excel in this aspect of the intellect. We can think of it as imaginative and creative thinking.   </a:t>
            </a:r>
          </a:p>
          <a:p>
            <a:endParaRPr lang="en-US" dirty="0"/>
          </a:p>
          <a:p>
            <a:r>
              <a:rPr lang="en-US" dirty="0"/>
              <a:t>“Practical intelligence includes the ability to plan, strategize, and accomplish goals. Successful CEOs and military leaders have high degrees of practical intelligence. </a:t>
            </a:r>
          </a:p>
          <a:p>
            <a:endParaRPr lang="en-US" dirty="0"/>
          </a:p>
          <a:p>
            <a:r>
              <a:rPr lang="en-US" dirty="0"/>
              <a:t>“</a:t>
            </a:r>
            <a:r>
              <a:rPr lang="en-US" sz="1200" b="0" i="0" u="none" strike="noStrike" kern="1200" baseline="0" dirty="0">
                <a:solidFill>
                  <a:schemeClr val="tx1"/>
                </a:solidFill>
                <a:latin typeface="+mn-lt"/>
                <a:ea typeface="+mn-ea"/>
                <a:cs typeface="+mn-cs"/>
              </a:rPr>
              <a:t>The three areas of the </a:t>
            </a:r>
            <a:r>
              <a:rPr lang="en-US" sz="1200" b="0" i="0" u="none" strike="noStrike" kern="1200" baseline="0" dirty="0" err="1">
                <a:solidFill>
                  <a:schemeClr val="tx1"/>
                </a:solidFill>
                <a:latin typeface="+mn-lt"/>
                <a:ea typeface="+mn-ea"/>
                <a:cs typeface="+mn-cs"/>
              </a:rPr>
              <a:t>triarchic</a:t>
            </a:r>
            <a:r>
              <a:rPr lang="en-US" sz="1200" b="0" i="0" u="none" strike="noStrike" kern="1200" baseline="0" dirty="0">
                <a:solidFill>
                  <a:schemeClr val="tx1"/>
                </a:solidFill>
                <a:latin typeface="+mn-lt"/>
                <a:ea typeface="+mn-ea"/>
                <a:cs typeface="+mn-cs"/>
              </a:rPr>
              <a:t> theory are meant to capture different modes of intelligence that all people possess to a greater or lesser extent. The three areas are not necessarily correlated with one another—a person might be above or below average in any given area independent of the other areas. The model is useful to help explain why some people succeed in some arenas and fail in others. Sternberg notes that many students with high analytical intelligence do very well in the highly structured world of undergraduate education, but they struggle as graduate students because they lack creative and practical intelligence, both of which are paramount for conducting and completing original research.”</a:t>
            </a:r>
          </a:p>
          <a:p>
            <a:r>
              <a:rPr lang="en-US" sz="1200" b="0" i="0" u="none" strike="noStrike" kern="1200" baseline="0" dirty="0">
                <a:solidFill>
                  <a:schemeClr val="tx1"/>
                </a:solidFill>
                <a:latin typeface="+mn-lt"/>
                <a:ea typeface="+mn-ea"/>
                <a:cs typeface="+mn-cs"/>
              </a:rPr>
              <a:t>(source: “Teaching Adversarial Thinking for Cybersecurity”) </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18</a:t>
            </a:fld>
            <a:endParaRPr lang="en-US"/>
          </a:p>
        </p:txBody>
      </p:sp>
    </p:spTree>
    <p:extLst>
      <p:ext uri="{BB962C8B-B14F-4D97-AF65-F5344CB8AC3E}">
        <p14:creationId xmlns:p14="http://schemas.microsoft.com/office/powerpoint/2010/main" val="248812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Slide notes:</a:t>
            </a:r>
          </a:p>
          <a:p>
            <a:r>
              <a:rPr lang="en-US" dirty="0"/>
              <a:t>If students pause to consider each of the questions posed, they will “feel” how their brain is working in different ways to come up with the answers.  For the first, they very logically try to solve a math problem in a step-by-step manner.  For the second, they will feel their brain trying to work out the intersection between two very different things. For the third, they have to imagine potential obstacles and formulate a path forward.</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19</a:t>
            </a:fld>
            <a:endParaRPr lang="en-US"/>
          </a:p>
        </p:txBody>
      </p:sp>
    </p:spTree>
    <p:extLst>
      <p:ext uri="{BB962C8B-B14F-4D97-AF65-F5344CB8AC3E}">
        <p14:creationId xmlns:p14="http://schemas.microsoft.com/office/powerpoint/2010/main" val="2043443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Help the students explore the </a:t>
            </a:r>
            <a:r>
              <a:rPr lang="en-US" baseline="0" dirty="0" err="1"/>
              <a:t>triarchic</a:t>
            </a:r>
            <a:r>
              <a:rPr lang="en-US" baseline="0" dirty="0"/>
              <a:t> theory’s relationship to the minds of hackers.</a:t>
            </a:r>
          </a:p>
          <a:p>
            <a:pPr marL="457200" lvl="1" indent="0">
              <a:buFont typeface="+mj-lt"/>
              <a:buNone/>
            </a:pPr>
            <a:endParaRPr lang="en-US" dirty="0"/>
          </a:p>
          <a:p>
            <a:r>
              <a:rPr lang="en-US" b="1" dirty="0"/>
              <a:t>Slide notes:</a:t>
            </a:r>
          </a:p>
          <a:p>
            <a:r>
              <a:rPr lang="en-US" dirty="0"/>
              <a:t>These questions</a:t>
            </a:r>
            <a:r>
              <a:rPr lang="en-US" baseline="0" dirty="0"/>
              <a:t> are intended to be used as </a:t>
            </a:r>
            <a:r>
              <a:rPr lang="en-US" b="0" baseline="0" dirty="0"/>
              <a:t>a </a:t>
            </a:r>
            <a:r>
              <a:rPr lang="en-US" b="1" baseline="0" dirty="0"/>
              <a:t>brainstorming exercise</a:t>
            </a:r>
            <a:r>
              <a:rPr lang="en-US" baseline="0" dirty="0"/>
              <a:t>. </a:t>
            </a:r>
          </a:p>
          <a:p>
            <a:endParaRPr lang="en-US" b="1" dirty="0"/>
          </a:p>
          <a:p>
            <a:r>
              <a:rPr lang="en-US" dirty="0"/>
              <a:t>Here</a:t>
            </a:r>
            <a:r>
              <a:rPr lang="en-US" baseline="0" dirty="0"/>
              <a:t> are some possible answers to the questions posed to students…</a:t>
            </a:r>
          </a:p>
          <a:p>
            <a:r>
              <a:rPr lang="en-US" b="1" dirty="0"/>
              <a:t>A1:  </a:t>
            </a:r>
            <a:r>
              <a:rPr lang="en-US" dirty="0"/>
              <a:t>Strong programming</a:t>
            </a:r>
            <a:r>
              <a:rPr lang="en-US" baseline="0" dirty="0"/>
              <a:t> skills, intimate familiarity with operating systems and computer networks, understanding low-level details of computer hardware and software, etc.</a:t>
            </a:r>
            <a:endParaRPr lang="en-US" dirty="0"/>
          </a:p>
          <a:p>
            <a:endParaRPr lang="en-US" baseline="0" dirty="0"/>
          </a:p>
          <a:p>
            <a:r>
              <a:rPr lang="en-US" b="1" baseline="0" dirty="0"/>
              <a:t>A2: </a:t>
            </a:r>
            <a:r>
              <a:rPr lang="en-US" baseline="0" dirty="0"/>
              <a:t>Thinking of unexpected ways around security barriers, using software and computer networking protocols in unusual ways, breaking norms, etc.</a:t>
            </a:r>
          </a:p>
          <a:p>
            <a:endParaRPr lang="en-US" baseline="0" dirty="0"/>
          </a:p>
          <a:p>
            <a:r>
              <a:rPr lang="en-US" b="1" baseline="0" dirty="0"/>
              <a:t>A3: </a:t>
            </a:r>
            <a:r>
              <a:rPr lang="en-US" baseline="0" dirty="0"/>
              <a:t>Planning an attack, remaining hidden on systems, outwitting security personnel, etc.  </a:t>
            </a:r>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20</a:t>
            </a:fld>
            <a:endParaRPr lang="en-US"/>
          </a:p>
        </p:txBody>
      </p:sp>
    </p:spTree>
    <p:extLst>
      <p:ext uri="{BB962C8B-B14F-4D97-AF65-F5344CB8AC3E}">
        <p14:creationId xmlns:p14="http://schemas.microsoft.com/office/powerpoint/2010/main" val="2382153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Summarize the </a:t>
            </a:r>
            <a:r>
              <a:rPr lang="en-US" baseline="0" dirty="0" err="1"/>
              <a:t>triarchic</a:t>
            </a:r>
            <a:r>
              <a:rPr lang="en-US" baseline="0" dirty="0"/>
              <a:t> theory’s relationship to hacking.</a:t>
            </a:r>
          </a:p>
          <a:p>
            <a:pPr marL="457200" lvl="1" indent="0">
              <a:buFont typeface="+mj-lt"/>
              <a:buNone/>
            </a:pPr>
            <a:endParaRPr lang="en-US" dirty="0"/>
          </a:p>
          <a:p>
            <a:r>
              <a:rPr lang="en-US" b="1" dirty="0"/>
              <a:t>Slide notes:</a:t>
            </a:r>
          </a:p>
          <a:p>
            <a:endParaRPr lang="en-US" b="1"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Example</a:t>
            </a:r>
            <a:r>
              <a:rPr lang="en-US" b="1" baseline="0" dirty="0"/>
              <a:t> s</a:t>
            </a:r>
            <a:r>
              <a:rPr lang="en-US" b="1" dirty="0"/>
              <a:t>lide script:</a:t>
            </a:r>
          </a:p>
          <a:p>
            <a:r>
              <a:rPr lang="en-US" sz="1200" b="0" i="0" u="none" strike="noStrike" kern="1200" baseline="0" dirty="0">
                <a:solidFill>
                  <a:schemeClr val="tx1"/>
                </a:solidFill>
                <a:latin typeface="+mn-lt"/>
                <a:ea typeface="+mn-ea"/>
                <a:cs typeface="+mn-cs"/>
              </a:rPr>
              <a:t>“Hacking involves detailed knowledge of many highly technical aspects of computing, including computer networking protocols, assembly language programming, and operating systems. In Sternberg’s paradigm, this technical knack exhibited by computer hackers ties into the analytical component of their intellect. In this case, their analytical gifts translate into an unusual facility with computers and technology. Having strong technical abilities is vital to hackers because many kinds of </a:t>
            </a:r>
            <a:r>
              <a:rPr lang="en-US" sz="1200" b="0" i="0" u="none" strike="noStrike" kern="1200" baseline="0" dirty="0" err="1">
                <a:solidFill>
                  <a:schemeClr val="tx1"/>
                </a:solidFill>
                <a:latin typeface="+mn-lt"/>
                <a:ea typeface="+mn-ea"/>
                <a:cs typeface="+mn-cs"/>
              </a:rPr>
              <a:t>cyber attacks</a:t>
            </a:r>
            <a:r>
              <a:rPr lang="en-US" sz="1200" b="0" i="0" u="none" strike="noStrike" kern="1200" baseline="0" dirty="0">
                <a:solidFill>
                  <a:schemeClr val="tx1"/>
                </a:solidFill>
                <a:latin typeface="+mn-lt"/>
                <a:ea typeface="+mn-ea"/>
                <a:cs typeface="+mn-cs"/>
              </a:rPr>
              <a:t> involve overcoming significant technological hurdles. Here are a few examples: to infiltrate a computer network, a hacker may need to construct precisely malformed network packets; to exploit a programming flaw, a hacker may have to tediously code a buffer overflow attack; and to remain undetected on a system, a hacker might need to modify an operating system’s libraries.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“Creativity is at the core of the “hacker mindset.” While fiction writers excel at creating original stories that capture the imagination, hackers excel at creating original exploits that bend technology in unexpected ways. Both are manifestations of the same root—they involve seeing the world in a unique way, and the ability “to put old information together in a new way,” as Sternberg puts it. While most technologists are concerned with making systems work, hackers are obsessed with pushing the limits of systems and exploring possibilities that many people would never consider. This aspect of hacking is the main connection between the pejorative way the term </a:t>
            </a:r>
            <a:r>
              <a:rPr lang="en-US" sz="1200" b="0" i="1" u="none" strike="noStrike" kern="1200" baseline="0" dirty="0">
                <a:solidFill>
                  <a:schemeClr val="tx1"/>
                </a:solidFill>
                <a:latin typeface="+mn-lt"/>
                <a:ea typeface="+mn-ea"/>
                <a:cs typeface="+mn-cs"/>
              </a:rPr>
              <a:t>hacker </a:t>
            </a:r>
            <a:r>
              <a:rPr lang="en-US" sz="1200" b="0" i="0" u="none" strike="noStrike" kern="1200" baseline="0" dirty="0">
                <a:solidFill>
                  <a:schemeClr val="tx1"/>
                </a:solidFill>
                <a:latin typeface="+mn-lt"/>
                <a:ea typeface="+mn-ea"/>
                <a:cs typeface="+mn-cs"/>
              </a:rPr>
              <a:t>is today, and the original, complimentary term from a previous era which connoted being highly skilled in the art of computer programming.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practical component of Sternberg’s </a:t>
            </a:r>
            <a:r>
              <a:rPr lang="en-US" sz="1200" b="0" i="0" u="none" strike="noStrike" kern="1200" baseline="0" dirty="0" err="1">
                <a:solidFill>
                  <a:schemeClr val="tx1"/>
                </a:solidFill>
                <a:latin typeface="+mn-lt"/>
                <a:ea typeface="+mn-ea"/>
                <a:cs typeface="+mn-cs"/>
              </a:rPr>
              <a:t>triarchic</a:t>
            </a:r>
            <a:r>
              <a:rPr lang="en-US" sz="1200" b="0" i="0" u="none" strike="noStrike" kern="1200" baseline="0" dirty="0">
                <a:solidFill>
                  <a:schemeClr val="tx1"/>
                </a:solidFill>
                <a:latin typeface="+mn-lt"/>
                <a:ea typeface="+mn-ea"/>
                <a:cs typeface="+mn-cs"/>
              </a:rPr>
              <a:t> theory is the aspect of the intellect that involves planning, strategizing, and overcoming obstacles to accomplish goals. While script kiddies are known to indiscriminately fire point-and-click exploits at random in hopes of finding unpatched systems, more highly skilled hackers select targets, conduct reconnaissance, carefully plan their attacks, and meticulously cover their tracks. In general, hackers attempt to use their time and resources wisely, and they strive to outwit security personnel. A researcher who interviewed hackers recorded, ‘One [hacker] described how he attempted to anticipate the moves of his adversary [security personnel] by stating, “how can I predict, how can I anticipate what they’re going to do?”’’</a:t>
            </a:r>
          </a:p>
          <a:p>
            <a:r>
              <a:rPr lang="en-US" sz="1200" b="0" i="0" u="none" strike="noStrike" kern="1200" baseline="0" dirty="0">
                <a:solidFill>
                  <a:schemeClr val="tx1"/>
                </a:solidFill>
                <a:latin typeface="+mn-lt"/>
                <a:ea typeface="+mn-ea"/>
                <a:cs typeface="+mn-cs"/>
              </a:rPr>
              <a:t>(source: “Teaching Adversarial Thinking for Cybersecurity”) </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21</a:t>
            </a:fld>
            <a:endParaRPr lang="en-US"/>
          </a:p>
        </p:txBody>
      </p:sp>
    </p:spTree>
    <p:extLst>
      <p:ext uri="{BB962C8B-B14F-4D97-AF65-F5344CB8AC3E}">
        <p14:creationId xmlns:p14="http://schemas.microsoft.com/office/powerpoint/2010/main" val="1027821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334841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Define the</a:t>
            </a:r>
            <a:r>
              <a:rPr lang="en-US" baseline="0" dirty="0"/>
              <a:t> </a:t>
            </a:r>
            <a:r>
              <a:rPr lang="en-US" dirty="0"/>
              <a:t>term adversarial thinking</a:t>
            </a:r>
            <a:r>
              <a:rPr lang="en-US" baseline="0" dirty="0"/>
              <a:t>.</a:t>
            </a:r>
            <a:endParaRPr lang="en-US" dirty="0"/>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This definition comes from the “Teaching Adversarial Thinking for Cybersecurity” paper.</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23</a:t>
            </a:fld>
            <a:endParaRPr lang="en-US"/>
          </a:p>
        </p:txBody>
      </p:sp>
    </p:spTree>
    <p:extLst>
      <p:ext uri="{BB962C8B-B14F-4D97-AF65-F5344CB8AC3E}">
        <p14:creationId xmlns:p14="http://schemas.microsoft.com/office/powerpoint/2010/main" val="350715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Slide notes:</a:t>
            </a:r>
          </a:p>
          <a:p>
            <a:r>
              <a:rPr lang="en-US" b="0" dirty="0"/>
              <a:t>See Data Breach Exercise.docx and Data</a:t>
            </a:r>
            <a:r>
              <a:rPr lang="en-US" b="0" baseline="0" dirty="0"/>
              <a:t> Breach </a:t>
            </a:r>
            <a:r>
              <a:rPr lang="en-US" b="0" baseline="0"/>
              <a:t>Exercise Pretest </a:t>
            </a:r>
            <a:r>
              <a:rPr lang="en-US" b="0" baseline="0" dirty="0"/>
              <a:t>– Instructor Notes.docx</a:t>
            </a:r>
            <a:endParaRPr lang="en-US" b="0"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notes:</a:t>
            </a:r>
          </a:p>
          <a:p>
            <a:r>
              <a:rPr lang="en-US" b="0" dirty="0"/>
              <a:t>See Illustrating Adversarial Thinking Exercise.docx and Illustrating Adversarial Thinking</a:t>
            </a:r>
            <a:r>
              <a:rPr lang="en-US" b="0" baseline="0" dirty="0"/>
              <a:t> Exercise – Instructor Notes.docx</a:t>
            </a:r>
            <a:endParaRPr lang="en-US" b="0" dirty="0"/>
          </a:p>
          <a:p>
            <a:pPr lvl="0"/>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val="248637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Slide notes:</a:t>
            </a:r>
          </a:p>
          <a:p>
            <a:r>
              <a:rPr lang="en-US" dirty="0"/>
              <a:t>Adversarial thinking boils down to 3 core components, and each is important in a different way.   This slide can be connected in a vivid and memorable way to </a:t>
            </a:r>
            <a:r>
              <a:rPr lang="en-US" i="1" dirty="0"/>
              <a:t>The Princess Bride </a:t>
            </a:r>
            <a:r>
              <a:rPr lang="en-US" dirty="0"/>
              <a:t>film where the masked hero pursues the princess who is being held hostage and has to overcome 3 bad guys before rescuing her: one is a strong giant, one is a master swordsman, and one is a brilliant strategist.</a:t>
            </a:r>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25</a:t>
            </a:fld>
            <a:endParaRPr lang="en-US"/>
          </a:p>
        </p:txBody>
      </p:sp>
    </p:spTree>
    <p:extLst>
      <p:ext uri="{BB962C8B-B14F-4D97-AF65-F5344CB8AC3E}">
        <p14:creationId xmlns:p14="http://schemas.microsoft.com/office/powerpoint/2010/main" val="1090026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Slide notes:</a:t>
            </a:r>
          </a:p>
          <a:p>
            <a:r>
              <a:rPr lang="en-US" dirty="0"/>
              <a:t>This helps solidify the point that we’ve been making – adversarial thinking is really what cybersecurity is all about.</a:t>
            </a:r>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639865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Illustrate concrete</a:t>
            </a:r>
            <a:r>
              <a:rPr lang="en-US" baseline="0" dirty="0"/>
              <a:t> ways that adversarial thinking can be learned and assessed.</a:t>
            </a:r>
            <a:endParaRPr lang="en-US" dirty="0"/>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dirty="0"/>
              <a:t>Earlier in the slides we posed the questions:</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How can you learn adversarial thinking?</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How can you tell if you are good at adversarial thinking?</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This table illustrates three concrete</a:t>
            </a:r>
            <a:r>
              <a:rPr lang="en-US" baseline="0" dirty="0"/>
              <a:t> way that adversarial thinking can be addressed in an educational context.</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technological capabilities component of adversarial thinking is taught in the technical classes of a </a:t>
            </a:r>
            <a:r>
              <a:rPr lang="en-US" baseline="0" dirty="0" err="1"/>
              <a:t>cyber curriculum</a:t>
            </a:r>
            <a:r>
              <a:rPr lang="en-US" baseline="0" dirty="0"/>
              <a:t>, like operating systems, computer networks, C and Assembly programming, software reverse engineering, etc.</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unconventional perspectives component is typically taught by example.   In fact, it probably more likely to be caught than taught.  Students are exposed to this in hacking classes where they learn about creative attack vectors that hackers have used in the past and continue to use, such as SQL injection, IPv4 fragmentation, cross-site scripting, etc.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aseline="0" dirty="0"/>
              <a:t>The strategic reasoning component is not normally addressed in cyber curriculums.  This is the component that this module homes in on.</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172029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Illustrate the need for strategic reasoning in cybersecurity.</a:t>
            </a:r>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The strategic dimension of adversarial thinking is not being adequately addressed in the classroom because here is very little awareness of the need to teach strategic reasoning to cybersecurity students. </a:t>
            </a:r>
          </a:p>
          <a:p>
            <a:endParaRPr lang="en-US" sz="1200" b="0" i="0" u="none" strike="noStrike" kern="1200" baseline="0" dirty="0">
              <a:solidFill>
                <a:schemeClr val="tx1"/>
              </a:solidFill>
              <a:latin typeface="+mn-lt"/>
              <a:ea typeface="+mn-ea"/>
              <a:cs typeface="+mn-cs"/>
            </a:endParaRPr>
          </a:p>
          <a:p>
            <a:r>
              <a:rPr lang="en-US" dirty="0"/>
              <a:t>This question</a:t>
            </a:r>
            <a:r>
              <a:rPr lang="en-US" baseline="0" dirty="0"/>
              <a:t> is intended to be used as </a:t>
            </a:r>
            <a:r>
              <a:rPr lang="en-US" b="0" baseline="0" dirty="0"/>
              <a:t>a </a:t>
            </a:r>
            <a:r>
              <a:rPr lang="en-US" b="1" baseline="0" dirty="0"/>
              <a:t>brainstorming exercise</a:t>
            </a:r>
            <a:r>
              <a:rPr lang="en-US" baseline="0" dirty="0"/>
              <a:t>. </a:t>
            </a:r>
          </a:p>
          <a:p>
            <a:endParaRPr lang="en-US" b="1" dirty="0"/>
          </a:p>
          <a:p>
            <a:r>
              <a:rPr lang="en-US" dirty="0"/>
              <a:t>Here</a:t>
            </a:r>
            <a:r>
              <a:rPr lang="en-US" baseline="0" dirty="0"/>
              <a:t> are some possible answers to the question posed to students…</a:t>
            </a:r>
            <a:endParaRPr lang="en-US" dirty="0"/>
          </a:p>
          <a:p>
            <a:r>
              <a:rPr lang="en-US" b="1" dirty="0"/>
              <a:t>A1: </a:t>
            </a:r>
            <a:r>
              <a:rPr lang="en-US" b="0" dirty="0"/>
              <a:t>playing</a:t>
            </a:r>
            <a:r>
              <a:rPr lang="en-US" b="0" baseline="0" dirty="0"/>
              <a:t> board games, warfare, business competitions, sports competitions (e.g., football), etc. </a:t>
            </a:r>
            <a:endParaRPr lang="en-US" b="0" dirty="0"/>
          </a:p>
          <a:p>
            <a:endParaRPr lang="en-US" dirty="0"/>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28</a:t>
            </a:fld>
            <a:endParaRPr lang="en-US"/>
          </a:p>
        </p:txBody>
      </p:sp>
    </p:spTree>
    <p:extLst>
      <p:ext uri="{BB962C8B-B14F-4D97-AF65-F5344CB8AC3E}">
        <p14:creationId xmlns:p14="http://schemas.microsoft.com/office/powerpoint/2010/main" val="2589972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Motivating</a:t>
            </a:r>
            <a:r>
              <a:rPr lang="en-US" baseline="0" dirty="0"/>
              <a:t> why it makes sense to learn about game theory in a cybersecurity course.</a:t>
            </a:r>
            <a:endParaRPr lang="en-US" dirty="0"/>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This area of adversarial thinking is particularly promising because it is believed that, in general, a person’s ability to engage in strategic reasoning can be improved.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Teaching basic game theory helps improve people’s strategic thinking abilities, and is taught in military studies and business schools.</a:t>
            </a:r>
          </a:p>
          <a:p>
            <a:r>
              <a:rPr lang="en-US" sz="1200" b="0" i="0" u="none" strike="noStrike" kern="1200" baseline="0" dirty="0">
                <a:solidFill>
                  <a:schemeClr val="tx1"/>
                </a:solidFill>
                <a:latin typeface="+mn-lt"/>
                <a:ea typeface="+mn-ea"/>
                <a:cs typeface="+mn-cs"/>
              </a:rPr>
              <a:t>For examples, see:</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Air Force Academy, </a:t>
            </a:r>
            <a:r>
              <a:rPr lang="en-US" sz="1200" b="0" i="0" kern="1200" cap="all" dirty="0">
                <a:solidFill>
                  <a:schemeClr val="tx1"/>
                </a:solidFill>
                <a:effectLst/>
                <a:latin typeface="+mn-lt"/>
                <a:ea typeface="+mn-ea"/>
                <a:cs typeface="+mn-cs"/>
              </a:rPr>
              <a:t>MSS 372: </a:t>
            </a:r>
            <a:r>
              <a:rPr lang="en-US" sz="1200" b="0" i="0" u="none" strike="noStrike" kern="1200" baseline="0" dirty="0" err="1">
                <a:solidFill>
                  <a:schemeClr val="tx1"/>
                </a:solidFill>
                <a:latin typeface="+mn-lt"/>
                <a:ea typeface="+mn-ea"/>
                <a:cs typeface="+mn-cs"/>
              </a:rPr>
              <a:t>Wargaming</a:t>
            </a:r>
            <a:r>
              <a:rPr lang="en-US" sz="1200" b="0" i="0" u="none" strike="noStrike" kern="1200" baseline="0" dirty="0">
                <a:solidFill>
                  <a:schemeClr val="tx1"/>
                </a:solidFill>
                <a:latin typeface="+mn-lt"/>
                <a:ea typeface="+mn-ea"/>
                <a:cs typeface="+mn-cs"/>
              </a:rPr>
              <a:t> Airpower</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Yale University, MGT 525: Competitive Strategy</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Indiana University, G750: Thinking Strategically</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200" b="0" i="0" u="none" strike="noStrike" kern="1200" baseline="0" dirty="0">
              <a:solidFill>
                <a:schemeClr val="tx1"/>
              </a:solidFill>
              <a:latin typeface="+mn-lt"/>
              <a:ea typeface="+mn-ea"/>
              <a:cs typeface="+mn-cs"/>
            </a:endParaRP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29</a:t>
            </a:fld>
            <a:endParaRPr lang="en-US"/>
          </a:p>
        </p:txBody>
      </p:sp>
    </p:spTree>
    <p:extLst>
      <p:ext uri="{BB962C8B-B14F-4D97-AF65-F5344CB8AC3E}">
        <p14:creationId xmlns:p14="http://schemas.microsoft.com/office/powerpoint/2010/main" val="1022461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Encouraging the students that they can learn strategic thinking.</a:t>
            </a:r>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Colin Camerer, author of the seminal text on behavioral game theory, writes, “Strategic thinking seems to be more like learning to windsurf, ski, or fly an airplane, activities that require people to learn skills which are unnatural but teachable, and less like weight-lifting or dunking a basketball, where performance is constrained by physical limits.” </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30</a:t>
            </a:fld>
            <a:endParaRPr lang="en-US"/>
          </a:p>
        </p:txBody>
      </p:sp>
    </p:spTree>
    <p:extLst>
      <p:ext uri="{BB962C8B-B14F-4D97-AF65-F5344CB8AC3E}">
        <p14:creationId xmlns:p14="http://schemas.microsoft.com/office/powerpoint/2010/main" val="3214344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Providing</a:t>
            </a:r>
            <a:r>
              <a:rPr lang="en-US" baseline="0" dirty="0"/>
              <a:t> a summary of the most important points of the lesson</a:t>
            </a:r>
          </a:p>
          <a:p>
            <a:pPr marL="228600" indent="-228600">
              <a:buAutoNum type="arabicPeriod"/>
            </a:pPr>
            <a:r>
              <a:rPr lang="en-US" baseline="0" dirty="0"/>
              <a:t>Outlining the remainder of the module.</a:t>
            </a:r>
            <a:endParaRPr lang="en-US" dirty="0"/>
          </a:p>
          <a:p>
            <a:pPr marL="457200" lvl="1" indent="0">
              <a:buFont typeface="+mj-lt"/>
              <a:buNone/>
            </a:pPr>
            <a:endParaRPr lang="en-US" dirty="0"/>
          </a:p>
          <a:p>
            <a:r>
              <a:rPr lang="en-US" b="1" dirty="0"/>
              <a:t>Slide notes:</a:t>
            </a:r>
          </a:p>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Wrapping up the first lesson by reinforces the most important points while providing a segue to the next lesson.</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31</a:t>
            </a:fld>
            <a:endParaRPr lang="en-US"/>
          </a:p>
        </p:txBody>
      </p:sp>
    </p:spTree>
    <p:extLst>
      <p:ext uri="{BB962C8B-B14F-4D97-AF65-F5344CB8AC3E}">
        <p14:creationId xmlns:p14="http://schemas.microsoft.com/office/powerpoint/2010/main" val="327297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notes:</a:t>
            </a:r>
          </a:p>
          <a:p>
            <a:r>
              <a:rPr lang="en-US" dirty="0"/>
              <a:t>This is an ancient Jewish proverb and it meant to inspire students to be highly skilled in cybersecurity.  Adversarial thinking is the fundamental skill of cybersecurity.</a:t>
            </a:r>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274329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notes:</a:t>
            </a:r>
          </a:p>
          <a:p>
            <a:r>
              <a:rPr lang="en-US" b="0" dirty="0"/>
              <a:t>This and the next few slides boil cybersecurity down to its essence…</a:t>
            </a:r>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366054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Engage the students attention.</a:t>
            </a:r>
          </a:p>
          <a:p>
            <a:pPr marL="228600" indent="-228600">
              <a:buAutoNum type="arabicPeriod"/>
            </a:pPr>
            <a:r>
              <a:rPr lang="en-US" baseline="0" dirty="0"/>
              <a:t>Motivate cybersecurity as fundamentally an adversarial conflict.</a:t>
            </a:r>
          </a:p>
          <a:p>
            <a:pPr marL="228600" indent="-228600">
              <a:buAutoNum type="arabicPeriod"/>
            </a:pPr>
            <a:endParaRPr lang="en-US" dirty="0"/>
          </a:p>
          <a:p>
            <a:r>
              <a:rPr lang="en-US" b="1" dirty="0"/>
              <a:t>Slide Notes:</a:t>
            </a:r>
            <a:endParaRPr lang="en-US" b="0" dirty="0"/>
          </a:p>
          <a:p>
            <a:r>
              <a:rPr lang="en-US" b="0" dirty="0"/>
              <a:t>This YouTube video was produced at Cedarville University in 2018 and carries </a:t>
            </a:r>
            <a:r>
              <a:rPr lang="en-US" baseline="0" dirty="0"/>
              <a:t>a Creative Commons license</a:t>
            </a:r>
            <a:endParaRPr lang="en-US" b="0" dirty="0"/>
          </a:p>
          <a:p>
            <a:endParaRPr lang="en-US" b="0" dirty="0"/>
          </a:p>
          <a:p>
            <a:r>
              <a:rPr lang="en-US" b="0" dirty="0"/>
              <a:t>This is the direct link to the video:</a:t>
            </a:r>
          </a:p>
          <a:p>
            <a:r>
              <a:rPr lang="en-US" b="0" dirty="0"/>
              <a:t>https://youtu.be/2s8KrLN7GRE</a:t>
            </a:r>
            <a:endParaRPr lang="en-US" baseline="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194060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Grab students attention by engaging their imaginations</a:t>
            </a:r>
          </a:p>
          <a:p>
            <a:pPr marL="228600" indent="-228600">
              <a:buAutoNum type="arabicPeriod"/>
            </a:pPr>
            <a:r>
              <a:rPr lang="en-US" baseline="0" dirty="0"/>
              <a:t>Demystify the practice of cybersecurity by…</a:t>
            </a:r>
          </a:p>
          <a:p>
            <a:pPr marL="685800" lvl="1" indent="-228600">
              <a:buFont typeface="+mj-lt"/>
              <a:buAutoNum type="alphaLcPeriod"/>
            </a:pPr>
            <a:r>
              <a:rPr lang="en-US" baseline="0" dirty="0"/>
              <a:t>Relating it to something ancient (medieval kingdom) and something familiar and tangible (bank security) </a:t>
            </a:r>
          </a:p>
          <a:p>
            <a:pPr marL="685800" lvl="1" indent="-228600">
              <a:buFont typeface="+mj-lt"/>
              <a:buAutoNum type="alphaLcPeriod"/>
            </a:pPr>
            <a:r>
              <a:rPr lang="en-US" baseline="0" dirty="0"/>
              <a:t>Breaking it down into very simple and fundamental components</a:t>
            </a:r>
          </a:p>
          <a:p>
            <a:pPr marL="457200" lvl="1" indent="0">
              <a:buFont typeface="+mj-lt"/>
              <a:buNone/>
            </a:pPr>
            <a:endParaRPr lang="en-US" dirty="0"/>
          </a:p>
          <a:p>
            <a:r>
              <a:rPr lang="en-US" b="1" dirty="0"/>
              <a:t>Slide notes:</a:t>
            </a:r>
          </a:p>
          <a:p>
            <a:r>
              <a:rPr lang="en-US" dirty="0"/>
              <a:t>These questions</a:t>
            </a:r>
            <a:r>
              <a:rPr lang="en-US" baseline="0" dirty="0"/>
              <a:t> are intended to be used as </a:t>
            </a:r>
            <a:r>
              <a:rPr lang="en-US" b="0" baseline="0" dirty="0"/>
              <a:t>a </a:t>
            </a:r>
            <a:r>
              <a:rPr lang="en-US" b="1" baseline="0" dirty="0"/>
              <a:t>brainstorming exercise</a:t>
            </a:r>
            <a:r>
              <a:rPr lang="en-US" baseline="0" dirty="0"/>
              <a:t>. </a:t>
            </a:r>
            <a:br>
              <a:rPr lang="en-US" baseline="0" dirty="0"/>
            </a:br>
            <a:endParaRPr lang="en-US" b="1" dirty="0"/>
          </a:p>
          <a:p>
            <a:r>
              <a:rPr lang="en-US" dirty="0"/>
              <a:t>Here</a:t>
            </a:r>
            <a:r>
              <a:rPr lang="en-US" baseline="0" dirty="0"/>
              <a:t> are some possible answers to the questions posed to students…</a:t>
            </a:r>
          </a:p>
          <a:p>
            <a:r>
              <a:rPr lang="en-US" b="1" dirty="0"/>
              <a:t>A1: </a:t>
            </a:r>
          </a:p>
          <a:p>
            <a:r>
              <a:rPr lang="en-US" dirty="0"/>
              <a:t>Bounty</a:t>
            </a:r>
            <a:r>
              <a:rPr lang="en-US" baseline="0" dirty="0"/>
              <a:t>: gold, silver, jewels, relics, etc.</a:t>
            </a:r>
          </a:p>
          <a:p>
            <a:r>
              <a:rPr lang="en-US" baseline="0" dirty="0"/>
              <a:t>Bad Guys: marauders, enemies, bandits, etc.</a:t>
            </a:r>
          </a:p>
          <a:p>
            <a:r>
              <a:rPr lang="en-US" baseline="0" dirty="0"/>
              <a:t>Barriers: moat, castle walls, draw bridge, knights, etc.</a:t>
            </a:r>
          </a:p>
          <a:p>
            <a:endParaRPr lang="en-US" baseline="0" dirty="0"/>
          </a:p>
          <a:p>
            <a:r>
              <a:rPr lang="en-US" b="1" baseline="0" dirty="0"/>
              <a:t>A2:</a:t>
            </a:r>
          </a:p>
          <a:p>
            <a:r>
              <a:rPr lang="en-US" dirty="0"/>
              <a:t>Bounty</a:t>
            </a:r>
            <a:r>
              <a:rPr lang="en-US" baseline="0" dirty="0"/>
              <a:t>: cash, gold, silver, safe deposit boxes, etc.</a:t>
            </a:r>
          </a:p>
          <a:p>
            <a:r>
              <a:rPr lang="en-US" baseline="0" dirty="0"/>
              <a:t>Bad Guys: armed robbers, sophisticated thieves, etc. </a:t>
            </a:r>
          </a:p>
          <a:p>
            <a:r>
              <a:rPr lang="en-US" baseline="0" dirty="0"/>
              <a:t>Barriers: security cameras, steel safe, security guards, etc.</a:t>
            </a:r>
          </a:p>
          <a:p>
            <a:endParaRPr lang="en-US" baseline="0" dirty="0"/>
          </a:p>
          <a:p>
            <a:r>
              <a:rPr lang="en-US" b="1" baseline="0" dirty="0"/>
              <a:t>A3:</a:t>
            </a:r>
          </a:p>
          <a:p>
            <a:r>
              <a:rPr lang="en-US" dirty="0"/>
              <a:t>Bounty</a:t>
            </a:r>
            <a:r>
              <a:rPr lang="en-US" baseline="0" dirty="0"/>
              <a:t>: information, data, bits and bytes, etc.</a:t>
            </a:r>
          </a:p>
          <a:p>
            <a:r>
              <a:rPr lang="en-US" baseline="0" dirty="0"/>
              <a:t>Bad Guys: hackers, enemy nation states, script kiddies, hacktivists, etc. </a:t>
            </a:r>
          </a:p>
          <a:p>
            <a:r>
              <a:rPr lang="en-US" baseline="0" dirty="0"/>
              <a:t>Barriers: firewalls, operating systems, authentication and authorization mechanisms, antivirus software, cybersecurity professionals, etc.</a:t>
            </a:r>
          </a:p>
          <a:p>
            <a:endParaRPr lang="en-US" baseline="0"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117545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baseline="0" dirty="0"/>
              <a:t>Illustrate the nuances of cybersecurity</a:t>
            </a:r>
          </a:p>
          <a:p>
            <a:pPr marL="228600" indent="-228600">
              <a:buAutoNum type="arabicPeriod"/>
            </a:pPr>
            <a:r>
              <a:rPr lang="en-US" baseline="0" dirty="0"/>
              <a:t>Illustrate the special challenges posed by cybersecurity</a:t>
            </a:r>
          </a:p>
          <a:p>
            <a:pPr marL="228600" indent="-228600">
              <a:buAutoNum type="arabicPeriod"/>
            </a:pPr>
            <a:endParaRPr lang="en-US" dirty="0"/>
          </a:p>
          <a:p>
            <a:r>
              <a:rPr lang="en-US" b="1" dirty="0"/>
              <a:t>Slide notes:</a:t>
            </a:r>
          </a:p>
          <a:p>
            <a:r>
              <a:rPr lang="en-US" dirty="0"/>
              <a:t>These questions</a:t>
            </a:r>
            <a:r>
              <a:rPr lang="en-US" baseline="0" dirty="0"/>
              <a:t> are intended to be used as </a:t>
            </a:r>
            <a:r>
              <a:rPr lang="en-US" b="0" baseline="0" dirty="0"/>
              <a:t>a </a:t>
            </a:r>
            <a:r>
              <a:rPr lang="en-US" b="1" baseline="0" dirty="0"/>
              <a:t>brainstorming exercise</a:t>
            </a:r>
            <a:r>
              <a:rPr lang="en-US" baseline="0" dirty="0"/>
              <a:t>. </a:t>
            </a:r>
          </a:p>
          <a:p>
            <a:endParaRPr lang="en-US" b="1" dirty="0"/>
          </a:p>
          <a:p>
            <a:r>
              <a:rPr lang="en-US" dirty="0"/>
              <a:t>Here</a:t>
            </a:r>
            <a:r>
              <a:rPr lang="en-US" baseline="0" dirty="0"/>
              <a:t> are some possible answers to the questions posed to students…</a:t>
            </a:r>
            <a:endParaRPr lang="en-US" dirty="0"/>
          </a:p>
          <a:p>
            <a:r>
              <a:rPr lang="en-US" b="1" dirty="0"/>
              <a:t>A1: </a:t>
            </a:r>
          </a:p>
          <a:p>
            <a:pPr marL="228600" indent="-228600">
              <a:buAutoNum type="arabicPeriod"/>
            </a:pPr>
            <a:r>
              <a:rPr lang="en-US" baseline="0" dirty="0" err="1"/>
              <a:t>Distanceless</a:t>
            </a:r>
            <a:endParaRPr lang="en-US" baseline="0" dirty="0"/>
          </a:p>
          <a:p>
            <a:pPr marL="228600" indent="-228600">
              <a:buAutoNum type="arabicPeriod"/>
            </a:pPr>
            <a:r>
              <a:rPr lang="en-US" baseline="0" dirty="0"/>
              <a:t>Digital</a:t>
            </a:r>
          </a:p>
          <a:p>
            <a:pPr marL="228600" indent="-228600">
              <a:buAutoNum type="arabicPeriod"/>
            </a:pPr>
            <a:r>
              <a:rPr lang="en-US" baseline="0" dirty="0"/>
              <a:t>Dynamic</a:t>
            </a:r>
          </a:p>
          <a:p>
            <a:pPr marL="228600" indent="-228600">
              <a:buAutoNum type="arabicPeriod"/>
            </a:pPr>
            <a:r>
              <a:rPr lang="en-US" baseline="0" dirty="0"/>
              <a:t>Dark</a:t>
            </a:r>
          </a:p>
          <a:p>
            <a:pPr marL="0" indent="0">
              <a:buNone/>
            </a:pPr>
            <a:r>
              <a:rPr lang="en-US" baseline="0" dirty="0"/>
              <a:t>(see https://www.ted.com/talks/seth_hamman_guardian_of_the_cyber_galaxy)</a:t>
            </a:r>
          </a:p>
          <a:p>
            <a:endParaRPr lang="en-US" baseline="0" dirty="0"/>
          </a:p>
          <a:p>
            <a:endParaRPr lang="en-US" baseline="0" dirty="0"/>
          </a:p>
          <a:p>
            <a:r>
              <a:rPr lang="en-US" b="1" baseline="0" dirty="0"/>
              <a:t>A2:</a:t>
            </a:r>
          </a:p>
          <a:p>
            <a:pPr marL="228600" indent="-228600">
              <a:buAutoNum type="arabicPeriod"/>
            </a:pPr>
            <a:r>
              <a:rPr lang="en-US" baseline="0" dirty="0"/>
              <a:t>Copying data – this is like stealing but it does not deprive the owner of his possession</a:t>
            </a:r>
          </a:p>
          <a:p>
            <a:pPr marL="228600" indent="-228600">
              <a:buAutoNum type="arabicPeriod"/>
            </a:pPr>
            <a:r>
              <a:rPr lang="en-US" baseline="0" dirty="0"/>
              <a:t>Modifying data – e.g., changing a bank account balance </a:t>
            </a:r>
          </a:p>
          <a:p>
            <a:pPr marL="228600" indent="-228600">
              <a:buAutoNum type="arabicPeriod"/>
            </a:pPr>
            <a:r>
              <a:rPr lang="en-US" baseline="0" dirty="0"/>
              <a:t>Deleting data – e.g., destroying records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112538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notes:</a:t>
            </a:r>
          </a:p>
          <a:p>
            <a:r>
              <a:rPr lang="en-US" b="0" dirty="0"/>
              <a:t>Quick points of contrast showing that hackers make everything MUCH more difficult!</a:t>
            </a:r>
          </a:p>
          <a:p>
            <a:endParaRPr lang="en-US" dirty="0"/>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1272609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a:t>
            </a:r>
            <a:r>
              <a:rPr lang="en-US" b="1" baseline="0" dirty="0"/>
              <a:t> objectives:</a:t>
            </a:r>
          </a:p>
          <a:p>
            <a:pPr marL="228600" indent="-228600">
              <a:buAutoNum type="arabicPeriod"/>
            </a:pPr>
            <a:r>
              <a:rPr lang="en-US" dirty="0"/>
              <a:t>Drive home the importance of human</a:t>
            </a:r>
            <a:r>
              <a:rPr lang="en-US" baseline="0" dirty="0"/>
              <a:t> adversaries to the discipline of cybersecurity</a:t>
            </a:r>
            <a:endParaRPr lang="en-US" dirty="0"/>
          </a:p>
          <a:p>
            <a:pPr marL="228600" indent="-228600">
              <a:buAutoNum type="arabicPeriod"/>
            </a:pPr>
            <a:endParaRPr lang="en-US" dirty="0"/>
          </a:p>
          <a:p>
            <a:r>
              <a:rPr lang="en-US" b="1" dirty="0"/>
              <a:t>Slide notes:</a:t>
            </a:r>
          </a:p>
          <a:p>
            <a:r>
              <a:rPr lang="en-US" dirty="0"/>
              <a:t>Perhaps because</a:t>
            </a:r>
            <a:r>
              <a:rPr lang="en-US" baseline="0" dirty="0"/>
              <a:t> cybersecurity arose out of the technical discipline of computer science and not out of a social science, there tends to be more emphasis placed on the technical aspects of the discipline than on the human elements.  </a:t>
            </a:r>
          </a:p>
          <a:p>
            <a:endParaRPr lang="en-US" baseline="0" dirty="0"/>
          </a:p>
          <a:p>
            <a:r>
              <a:rPr lang="en-US" baseline="0" dirty="0"/>
              <a:t>The point of this slide (and really the entire module) is to help correct that imbalance by pointing out one simple fact:</a:t>
            </a:r>
          </a:p>
          <a:p>
            <a:r>
              <a:rPr lang="en-US" b="1" baseline="0" dirty="0"/>
              <a:t>Without cyber adversaries, there is no such thing as cybersecurity  </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10648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4291-310C-4713-B9E0-CB707A94328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2C4BC8B-4BD4-49B0-BC58-1479632F67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F1FA240-9B85-4A88-8ACE-3326BF6D0B14}"/>
              </a:ext>
            </a:extLst>
          </p:cNvPr>
          <p:cNvSpPr>
            <a:spLocks noGrp="1"/>
          </p:cNvSpPr>
          <p:nvPr>
            <p:ph type="dt" sz="half" idx="10"/>
          </p:nvPr>
        </p:nvSpPr>
        <p:spPr/>
        <p:txBody>
          <a:bodyPr/>
          <a:lstStyle/>
          <a:p>
            <a:fld id="{25CCC87E-14AE-4C44-97CC-4CF6F2E89088}" type="datetimeFigureOut">
              <a:rPr lang="en-US" smtClean="0"/>
              <a:t>11/19/2021</a:t>
            </a:fld>
            <a:endParaRPr lang="en-US"/>
          </a:p>
        </p:txBody>
      </p:sp>
      <p:sp>
        <p:nvSpPr>
          <p:cNvPr id="5" name="Footer Placeholder 4">
            <a:extLst>
              <a:ext uri="{FF2B5EF4-FFF2-40B4-BE49-F238E27FC236}">
                <a16:creationId xmlns:a16="http://schemas.microsoft.com/office/drawing/2014/main" id="{A861B614-F4A0-489C-9738-E20F87225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10A6B-EECC-4F34-B3A1-C9E457B95793}"/>
              </a:ext>
            </a:extLst>
          </p:cNvPr>
          <p:cNvSpPr>
            <a:spLocks noGrp="1"/>
          </p:cNvSpPr>
          <p:nvPr>
            <p:ph type="sldNum" sz="quarter" idx="12"/>
          </p:nvPr>
        </p:nvSpPr>
        <p:spPr/>
        <p:txBody>
          <a:bodyPr/>
          <a:lstStyle/>
          <a:p>
            <a:fld id="{8A0FCA4F-C7C1-4284-8592-70280F156CD8}" type="slidenum">
              <a:rPr lang="en-US" smtClean="0"/>
              <a:t>‹#›</a:t>
            </a:fld>
            <a:endParaRPr lang="en-US"/>
          </a:p>
        </p:txBody>
      </p:sp>
    </p:spTree>
    <p:extLst>
      <p:ext uri="{BB962C8B-B14F-4D97-AF65-F5344CB8AC3E}">
        <p14:creationId xmlns:p14="http://schemas.microsoft.com/office/powerpoint/2010/main" val="257882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3"/>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jp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2s8KrLN7GRE"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sz="3300" dirty="0"/>
              <a:t>Adversarial Thinking Module</a:t>
            </a:r>
            <a:endParaRPr dirty="0"/>
          </a:p>
        </p:txBody>
      </p:sp>
      <p:sp>
        <p:nvSpPr>
          <p:cNvPr id="12290" name="Subtitle 2"/>
          <p:cNvSpPr>
            <a:spLocks noGrp="1"/>
          </p:cNvSpPr>
          <p:nvPr>
            <p:ph type="body" sz="quarter" idx="13"/>
          </p:nvPr>
        </p:nvSpPr>
        <p:spPr>
          <a:xfrm>
            <a:off x="2630488" y="4999038"/>
            <a:ext cx="4611687" cy="277812"/>
          </a:xfrm>
        </p:spPr>
        <p:txBody>
          <a:bodyPr/>
          <a:lstStyle/>
          <a:p>
            <a:pPr eaLnBrk="1" hangingPunct="1"/>
            <a:r>
              <a:rPr lang="en-US" sz="2000" b="1" dirty="0">
                <a:solidFill>
                  <a:srgbClr val="2F5597"/>
                </a:solidFill>
              </a:rPr>
              <a:t>Lesson 1: Intro to Adversarial Thinking</a:t>
            </a:r>
          </a:p>
        </p:txBody>
      </p:sp>
    </p:spTree>
    <p:extLst>
      <p:ext uri="{BB962C8B-B14F-4D97-AF65-F5344CB8AC3E}">
        <p14:creationId xmlns:p14="http://schemas.microsoft.com/office/powerpoint/2010/main" val="305646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Cyberspace Security (AKA Cybersecurity)</a:t>
            </a:r>
          </a:p>
        </p:txBody>
      </p:sp>
      <p:sp>
        <p:nvSpPr>
          <p:cNvPr id="3" name="Content Placeholder 2"/>
          <p:cNvSpPr>
            <a:spLocks noGrp="1"/>
          </p:cNvSpPr>
          <p:nvPr>
            <p:ph idx="1"/>
          </p:nvPr>
        </p:nvSpPr>
        <p:spPr/>
        <p:txBody>
          <a:bodyPr/>
          <a:lstStyle/>
          <a:p>
            <a:pPr eaLnBrk="1" hangingPunct="1"/>
            <a:endParaRPr lang="en-US" dirty="0"/>
          </a:p>
          <a:p>
            <a:pPr marL="0" indent="0" eaLnBrk="1" hangingPunct="1">
              <a:buNone/>
            </a:pPr>
            <a:br>
              <a:rPr lang="en-US" dirty="0"/>
            </a:br>
            <a:endParaRPr lang="en-US" dirty="0"/>
          </a:p>
        </p:txBody>
      </p:sp>
      <p:sp>
        <p:nvSpPr>
          <p:cNvPr id="4" name="Content Placeholder 2"/>
          <p:cNvSpPr txBox="1">
            <a:spLocks/>
          </p:cNvSpPr>
          <p:nvPr/>
        </p:nvSpPr>
        <p:spPr bwMode="auto">
          <a:xfrm>
            <a:off x="781050" y="19780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buFont typeface="Arial" charset="0"/>
              <a:buNone/>
            </a:pPr>
            <a:r>
              <a:rPr lang="en-US" dirty="0"/>
              <a:t>Cyberspace is the more difficult context to secure, and so far, the bad guys are enjoying their strategic advantage.</a:t>
            </a:r>
          </a:p>
          <a:p>
            <a:pPr marL="0" indent="0" eaLnBrk="1" hangingPunct="1">
              <a:buFont typeface="Arial" charset="0"/>
              <a:buNone/>
            </a:pPr>
            <a:endParaRPr lang="en-US" b="1" dirty="0"/>
          </a:p>
          <a:p>
            <a:pPr marL="0" indent="0" eaLnBrk="1" hangingPunct="1">
              <a:buFont typeface="Arial" charset="0"/>
              <a:buNone/>
            </a:pPr>
            <a:r>
              <a:rPr lang="en-US" b="1" dirty="0"/>
              <a:t>Q1: </a:t>
            </a:r>
            <a:r>
              <a:rPr lang="en-US" dirty="0"/>
              <a:t>In what ways is cyberspace different from physical space?</a:t>
            </a:r>
          </a:p>
          <a:p>
            <a:pPr marL="0" indent="0" eaLnBrk="1" hangingPunct="1">
              <a:buFont typeface="Arial" charset="0"/>
              <a:buNone/>
            </a:pPr>
            <a:endParaRPr lang="en-US" dirty="0"/>
          </a:p>
          <a:p>
            <a:pPr marL="0" indent="0" eaLnBrk="1" hangingPunct="1">
              <a:buFont typeface="Arial" charset="0"/>
              <a:buNone/>
            </a:pPr>
            <a:r>
              <a:rPr lang="en-US" b="1" dirty="0"/>
              <a:t>Q2:</a:t>
            </a:r>
            <a:r>
              <a:rPr lang="en-US" dirty="0"/>
              <a:t> In physical space, we worry about bad guys stealing the bounty…What might bad guys do with cyberspace bounty (AKA data)?</a:t>
            </a:r>
          </a:p>
          <a:p>
            <a:pPr marL="0" indent="0" eaLnBrk="1" hangingPunct="1">
              <a:buFont typeface="Arial" charset="0"/>
              <a:buNone/>
            </a:pPr>
            <a:endParaRPr lang="en-US" dirty="0"/>
          </a:p>
          <a:p>
            <a:pPr marL="0" indent="0" eaLnBrk="1" hangingPunct="1">
              <a:buFont typeface="Arial" charset="0"/>
              <a:buNone/>
            </a:pPr>
            <a:endParaRPr lang="en-US" dirty="0"/>
          </a:p>
          <a:p>
            <a:pPr marL="0" indent="0" eaLnBrk="1" hangingPunct="1">
              <a:buFont typeface="Arial" charset="0"/>
              <a:buNone/>
            </a:pPr>
            <a:endParaRPr lang="en-US" dirty="0"/>
          </a:p>
        </p:txBody>
      </p:sp>
    </p:spTree>
    <p:extLst>
      <p:ext uri="{BB962C8B-B14F-4D97-AF65-F5344CB8AC3E}">
        <p14:creationId xmlns:p14="http://schemas.microsoft.com/office/powerpoint/2010/main" val="296303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40284527-077A-49EB-BA6E-B95ED9F16928}"/>
              </a:ext>
            </a:extLst>
          </p:cNvPr>
          <p:cNvSpPr>
            <a:spLocks noGrp="1"/>
          </p:cNvSpPr>
          <p:nvPr>
            <p:ph type="ctrTitle"/>
          </p:nvPr>
        </p:nvSpPr>
        <p:spPr>
          <a:xfrm>
            <a:off x="3120996" y="1138216"/>
            <a:ext cx="2902008" cy="676580"/>
          </a:xfrm>
        </p:spPr>
        <p:txBody>
          <a:bodyPr>
            <a:normAutofit/>
          </a:bodyPr>
          <a:lstStyle/>
          <a:p>
            <a:r>
              <a:rPr lang="en-US" sz="3300" u="sng" dirty="0">
                <a:cs typeface="Times New Roman" panose="02020603050405020304" pitchFamily="18" charset="0"/>
              </a:rPr>
              <a:t>Bottom Line</a:t>
            </a:r>
          </a:p>
        </p:txBody>
      </p:sp>
      <p:sp>
        <p:nvSpPr>
          <p:cNvPr id="8" name="Subtitle 4">
            <a:extLst>
              <a:ext uri="{FF2B5EF4-FFF2-40B4-BE49-F238E27FC236}">
                <a16:creationId xmlns:a16="http://schemas.microsoft.com/office/drawing/2014/main" id="{78928EE6-36D6-4C10-86CB-44AC4CDC7A0C}"/>
              </a:ext>
            </a:extLst>
          </p:cNvPr>
          <p:cNvSpPr>
            <a:spLocks noGrp="1"/>
          </p:cNvSpPr>
          <p:nvPr>
            <p:ph type="subTitle" idx="1"/>
          </p:nvPr>
        </p:nvSpPr>
        <p:spPr>
          <a:xfrm>
            <a:off x="1228725" y="2324101"/>
            <a:ext cx="6966004" cy="1876424"/>
          </a:xfrm>
        </p:spPr>
        <p:txBody>
          <a:bodyPr>
            <a:noAutofit/>
          </a:bodyPr>
          <a:lstStyle/>
          <a:p>
            <a:r>
              <a:rPr lang="en-US" sz="3300" dirty="0">
                <a:latin typeface="+mj-lt"/>
                <a:cs typeface="Times New Roman" panose="02020603050405020304" pitchFamily="18" charset="0"/>
              </a:rPr>
              <a:t>Cybersecurity is only necessary because of the existence of people who deliberately attack computer systems and networks.</a:t>
            </a:r>
            <a:br>
              <a:rPr lang="en-US" sz="3300" dirty="0">
                <a:latin typeface="+mj-lt"/>
                <a:cs typeface="Times New Roman" panose="02020603050405020304" pitchFamily="18" charset="0"/>
              </a:rPr>
            </a:br>
            <a:endParaRPr lang="en-US" sz="1200" dirty="0">
              <a:latin typeface="+mj-lt"/>
              <a:cs typeface="Times New Roman" panose="02020603050405020304" pitchFamily="18" charset="0"/>
            </a:endParaRPr>
          </a:p>
          <a:p>
            <a:r>
              <a:rPr lang="en-US" sz="3300" dirty="0">
                <a:latin typeface="+mj-lt"/>
                <a:cs typeface="Times New Roman" panose="02020603050405020304" pitchFamily="18" charset="0"/>
              </a:rPr>
              <a:t>We call these people </a:t>
            </a:r>
            <a:r>
              <a:rPr lang="en-US" sz="3300" b="1" dirty="0">
                <a:latin typeface="+mj-lt"/>
                <a:cs typeface="Times New Roman" panose="02020603050405020304" pitchFamily="18" charset="0"/>
              </a:rPr>
              <a:t>HACKERS</a:t>
            </a:r>
            <a:r>
              <a:rPr lang="en-US" sz="3300" dirty="0">
                <a:latin typeface="+mj-lt"/>
                <a:cs typeface="Times New Roman" panose="02020603050405020304" pitchFamily="18" charset="0"/>
              </a:rPr>
              <a:t>.</a:t>
            </a:r>
          </a:p>
        </p:txBody>
      </p:sp>
    </p:spTree>
    <p:extLst>
      <p:ext uri="{BB962C8B-B14F-4D97-AF65-F5344CB8AC3E}">
        <p14:creationId xmlns:p14="http://schemas.microsoft.com/office/powerpoint/2010/main" val="1144186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D6606B-8462-4BF6-868D-0C687326C786}"/>
              </a:ext>
            </a:extLst>
          </p:cNvPr>
          <p:cNvPicPr>
            <a:picLocks noChangeAspect="1"/>
          </p:cNvPicPr>
          <p:nvPr/>
        </p:nvPicPr>
        <p:blipFill>
          <a:blip r:embed="rId3"/>
          <a:stretch>
            <a:fillRect/>
          </a:stretch>
        </p:blipFill>
        <p:spPr>
          <a:xfrm>
            <a:off x="6291138" y="4993766"/>
            <a:ext cx="2462338" cy="676580"/>
          </a:xfrm>
          <a:prstGeom prst="rect">
            <a:avLst/>
          </a:prstGeom>
        </p:spPr>
      </p:pic>
      <p:sp>
        <p:nvSpPr>
          <p:cNvPr id="6" name="Title 3">
            <a:extLst>
              <a:ext uri="{FF2B5EF4-FFF2-40B4-BE49-F238E27FC236}">
                <a16:creationId xmlns:a16="http://schemas.microsoft.com/office/drawing/2014/main" id="{40284527-077A-49EB-BA6E-B95ED9F16928}"/>
              </a:ext>
            </a:extLst>
          </p:cNvPr>
          <p:cNvSpPr>
            <a:spLocks noGrp="1"/>
          </p:cNvSpPr>
          <p:nvPr>
            <p:ph type="ctrTitle"/>
          </p:nvPr>
        </p:nvSpPr>
        <p:spPr>
          <a:xfrm>
            <a:off x="352425" y="398271"/>
            <a:ext cx="8248650" cy="676580"/>
          </a:xfrm>
        </p:spPr>
        <p:txBody>
          <a:bodyPr>
            <a:normAutofit/>
          </a:bodyPr>
          <a:lstStyle/>
          <a:p>
            <a:r>
              <a:rPr lang="en-US" sz="3300" dirty="0">
                <a:cs typeface="Times New Roman" panose="02020603050405020304" pitchFamily="18" charset="0"/>
              </a:rPr>
              <a:t>What a Difference Hackers Make!</a:t>
            </a:r>
          </a:p>
        </p:txBody>
      </p:sp>
      <p:graphicFrame>
        <p:nvGraphicFramePr>
          <p:cNvPr id="7" name="Table 6">
            <a:extLst>
              <a:ext uri="{FF2B5EF4-FFF2-40B4-BE49-F238E27FC236}">
                <a16:creationId xmlns:a16="http://schemas.microsoft.com/office/drawing/2014/main" id="{E107F274-5DE4-4BB4-8DAC-58642B77997B}"/>
              </a:ext>
            </a:extLst>
          </p:cNvPr>
          <p:cNvGraphicFramePr>
            <a:graphicFrameLocks noGrp="1"/>
          </p:cNvGraphicFramePr>
          <p:nvPr>
            <p:extLst>
              <p:ext uri="{D42A27DB-BD31-4B8C-83A1-F6EECF244321}">
                <p14:modId xmlns:p14="http://schemas.microsoft.com/office/powerpoint/2010/main" val="1514067333"/>
              </p:ext>
            </p:extLst>
          </p:nvPr>
        </p:nvGraphicFramePr>
        <p:xfrm>
          <a:off x="266156" y="1193411"/>
          <a:ext cx="8629650" cy="5004483"/>
        </p:xfrm>
        <a:graphic>
          <a:graphicData uri="http://schemas.openxmlformats.org/drawingml/2006/table">
            <a:tbl>
              <a:tblPr firstRow="1" bandRow="1">
                <a:tableStyleId>{5C22544A-7EE6-4342-B048-85BDC9FD1C3A}</a:tableStyleId>
              </a:tblPr>
              <a:tblGrid>
                <a:gridCol w="4240530">
                  <a:extLst>
                    <a:ext uri="{9D8B030D-6E8A-4147-A177-3AD203B41FA5}">
                      <a16:colId xmlns:a16="http://schemas.microsoft.com/office/drawing/2014/main" val="3595960506"/>
                    </a:ext>
                  </a:extLst>
                </a:gridCol>
                <a:gridCol w="4389120">
                  <a:extLst>
                    <a:ext uri="{9D8B030D-6E8A-4147-A177-3AD203B41FA5}">
                      <a16:colId xmlns:a16="http://schemas.microsoft.com/office/drawing/2014/main" val="4110086731"/>
                    </a:ext>
                  </a:extLst>
                </a:gridCol>
              </a:tblGrid>
              <a:tr h="432483">
                <a:tc>
                  <a:txBody>
                    <a:bodyPr/>
                    <a:lstStyle/>
                    <a:p>
                      <a:pPr algn="ctr"/>
                      <a:r>
                        <a:rPr lang="en-US" sz="2100" b="1" dirty="0">
                          <a:latin typeface="+mn-lt"/>
                        </a:rPr>
                        <a:t>IT in a world </a:t>
                      </a:r>
                      <a:r>
                        <a:rPr lang="en-US" sz="2100" b="1" u="sng" dirty="0">
                          <a:latin typeface="+mn-lt"/>
                        </a:rPr>
                        <a:t>WITHOUT</a:t>
                      </a:r>
                      <a:r>
                        <a:rPr lang="en-US" sz="2100" b="1" dirty="0">
                          <a:latin typeface="+mn-lt"/>
                        </a:rPr>
                        <a:t> hackers...</a:t>
                      </a:r>
                      <a:endParaRPr lang="en-US" sz="2100" b="1" dirty="0">
                        <a:latin typeface="+mn-lt"/>
                        <a:cs typeface="Times New Roman" panose="02020603050405020304" pitchFamily="18" charset="0"/>
                      </a:endParaRPr>
                    </a:p>
                  </a:txBody>
                  <a:tcPr marL="68580" marR="68580" marT="34290" marB="34290" anchor="ctr"/>
                </a:tc>
                <a:tc>
                  <a:txBody>
                    <a:bodyPr/>
                    <a:lstStyle/>
                    <a:p>
                      <a:pPr algn="ctr"/>
                      <a:r>
                        <a:rPr lang="en-US" sz="2100" b="1" dirty="0">
                          <a:latin typeface="+mn-lt"/>
                        </a:rPr>
                        <a:t>IT in a world </a:t>
                      </a:r>
                      <a:r>
                        <a:rPr lang="en-US" sz="2100" b="1" u="sng" dirty="0">
                          <a:solidFill>
                            <a:schemeClr val="bg1"/>
                          </a:solidFill>
                          <a:latin typeface="+mn-lt"/>
                        </a:rPr>
                        <a:t>WITH</a:t>
                      </a:r>
                      <a:r>
                        <a:rPr lang="en-US" sz="2100" b="1" dirty="0">
                          <a:latin typeface="+mn-lt"/>
                        </a:rPr>
                        <a:t> hackers...</a:t>
                      </a:r>
                      <a:endParaRPr lang="en-US" sz="2100" b="1"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65418147"/>
                  </a:ext>
                </a:extLst>
              </a:tr>
              <a:tr h="479001">
                <a:tc>
                  <a:txBody>
                    <a:bodyPr/>
                    <a:lstStyle/>
                    <a:p>
                      <a:pPr algn="ctr"/>
                      <a:r>
                        <a:rPr lang="en-US" sz="2100" b="0" u="sng" dirty="0">
                          <a:latin typeface="+mn-lt"/>
                        </a:rPr>
                        <a:t>Random mistakes and failures</a:t>
                      </a:r>
                      <a:r>
                        <a:rPr lang="en-US" sz="2100" b="1" u="sng" dirty="0">
                          <a:latin typeface="+mn-lt"/>
                        </a:rPr>
                        <a:t> </a:t>
                      </a:r>
                      <a:r>
                        <a:rPr lang="en-US" sz="2100" b="0" dirty="0">
                          <a:latin typeface="+mn-lt"/>
                        </a:rPr>
                        <a:t>result in the loss of data and the need for restoring data from backups.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i="0" u="sng" dirty="0">
                          <a:latin typeface="+mn-lt"/>
                        </a:rPr>
                        <a:t>Deliberate attacks</a:t>
                      </a:r>
                      <a:r>
                        <a:rPr lang="en-US" sz="2100" b="1" i="0" u="sng" dirty="0">
                          <a:latin typeface="+mn-lt"/>
                        </a:rPr>
                        <a:t> </a:t>
                      </a:r>
                      <a:r>
                        <a:rPr lang="en-US" sz="2100" b="0" dirty="0">
                          <a:latin typeface="+mn-lt"/>
                        </a:rPr>
                        <a:t>encrypt production data AND data backups and hold them for ransom.</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202031039"/>
                  </a:ext>
                </a:extLst>
              </a:tr>
              <a:tr h="479001">
                <a:tc>
                  <a:txBody>
                    <a:bodyPr/>
                    <a:lstStyle/>
                    <a:p>
                      <a:pPr algn="ctr"/>
                      <a:r>
                        <a:rPr lang="en-US" sz="2100" b="0" dirty="0">
                          <a:latin typeface="+mn-lt"/>
                        </a:rPr>
                        <a:t>Software bugs frustrate users.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latin typeface="+mn-lt"/>
                        </a:rPr>
                        <a:t>Malware</a:t>
                      </a:r>
                      <a:r>
                        <a:rPr lang="en-US" sz="2100" b="1" dirty="0">
                          <a:latin typeface="+mn-lt"/>
                        </a:rPr>
                        <a:t> </a:t>
                      </a:r>
                      <a:r>
                        <a:rPr lang="en-US" sz="2100" b="0" dirty="0">
                          <a:latin typeface="+mn-lt"/>
                        </a:rPr>
                        <a:t>exploit bugs to take over users’ computers.</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332535473"/>
                  </a:ext>
                </a:extLst>
              </a:tr>
              <a:tr h="479001">
                <a:tc>
                  <a:txBody>
                    <a:bodyPr/>
                    <a:lstStyle/>
                    <a:p>
                      <a:pPr algn="ctr"/>
                      <a:r>
                        <a:rPr lang="en-US" sz="2100" b="0" dirty="0">
                          <a:latin typeface="+mn-lt"/>
                        </a:rPr>
                        <a:t>Operating Systems crash unexpectedly.</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latin typeface="+mn-lt"/>
                        </a:rPr>
                        <a:t> OS rootkits make it appear that things are working fine when they aren’t.</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12770704"/>
                  </a:ext>
                </a:extLst>
              </a:tr>
              <a:tr h="479001">
                <a:tc>
                  <a:txBody>
                    <a:bodyPr/>
                    <a:lstStyle/>
                    <a:p>
                      <a:pPr algn="ctr"/>
                      <a:r>
                        <a:rPr lang="en-US" sz="2100" b="0" dirty="0">
                          <a:latin typeface="+mn-lt"/>
                        </a:rPr>
                        <a:t>New employees need to be trained in </a:t>
                      </a:r>
                      <a:r>
                        <a:rPr lang="en-US" sz="2100" b="0" u="sng" dirty="0">
                          <a:latin typeface="+mn-lt"/>
                        </a:rPr>
                        <a:t>phone etiquette</a:t>
                      </a:r>
                      <a:r>
                        <a:rPr lang="en-US" sz="2100" b="0" u="none" dirty="0">
                          <a:latin typeface="+mn-lt"/>
                        </a:rPr>
                        <a:t>.</a:t>
                      </a:r>
                      <a:endParaRPr lang="en-US" sz="2100" b="0" u="sng" dirty="0">
                        <a:latin typeface="+mn-lt"/>
                        <a:cs typeface="Times New Roman" panose="02020603050405020304" pitchFamily="18" charset="0"/>
                      </a:endParaRPr>
                    </a:p>
                  </a:txBody>
                  <a:tcPr marL="68580" marR="68580" marT="34290" marB="34290" anchor="ctr"/>
                </a:tc>
                <a:tc>
                  <a:txBody>
                    <a:bodyPr/>
                    <a:lstStyle/>
                    <a:p>
                      <a:pPr algn="ctr"/>
                      <a:r>
                        <a:rPr lang="en-US" sz="2100" b="0" dirty="0">
                          <a:latin typeface="+mn-lt"/>
                        </a:rPr>
                        <a:t>New employees need to be warned about </a:t>
                      </a:r>
                      <a:r>
                        <a:rPr lang="en-US" sz="2100" b="0" u="sng" dirty="0">
                          <a:latin typeface="+mn-lt"/>
                        </a:rPr>
                        <a:t>social engineering tactics</a:t>
                      </a:r>
                      <a:r>
                        <a:rPr lang="en-US" sz="2100" b="0" u="none" dirty="0">
                          <a:latin typeface="+mn-lt"/>
                        </a:rPr>
                        <a:t>.</a:t>
                      </a:r>
                      <a:endParaRPr lang="en-US" sz="2100" b="0" u="sng"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3481070482"/>
                  </a:ext>
                </a:extLst>
              </a:tr>
              <a:tr h="479001">
                <a:tc>
                  <a:txBody>
                    <a:bodyPr/>
                    <a:lstStyle/>
                    <a:p>
                      <a:pPr algn="ctr"/>
                      <a:r>
                        <a:rPr lang="en-US" sz="2100" b="0" dirty="0">
                          <a:latin typeface="+mn-lt"/>
                        </a:rPr>
                        <a:t>Need an IT Help Desk to troubleshoot computer problems.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latin typeface="+mn-lt"/>
                        </a:rPr>
                        <a:t>Need a Security Operations Center to try to prevent an IT catastrophe.</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435374033"/>
                  </a:ext>
                </a:extLst>
              </a:tr>
              <a:tr h="479001">
                <a:tc>
                  <a:txBody>
                    <a:bodyPr/>
                    <a:lstStyle/>
                    <a:p>
                      <a:pPr algn="ctr"/>
                      <a:r>
                        <a:rPr lang="en-US" sz="2100" b="0" dirty="0">
                          <a:latin typeface="+mn-lt"/>
                        </a:rPr>
                        <a:t>Simple log audits can be used to determine the cause of incidents.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latin typeface="+mn-lt"/>
                        </a:rPr>
                        <a:t>In-depth forensics are needed to determine the cause of incidents.</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767445850"/>
                  </a:ext>
                </a:extLst>
              </a:tr>
            </a:tbl>
          </a:graphicData>
        </a:graphic>
      </p:graphicFrame>
    </p:spTree>
    <p:extLst>
      <p:ext uri="{BB962C8B-B14F-4D97-AF65-F5344CB8AC3E}">
        <p14:creationId xmlns:p14="http://schemas.microsoft.com/office/powerpoint/2010/main" val="117936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Hackers and Cybersecurity</a:t>
            </a:r>
          </a:p>
        </p:txBody>
      </p:sp>
      <p:sp>
        <p:nvSpPr>
          <p:cNvPr id="3" name="Content Placeholder 2"/>
          <p:cNvSpPr>
            <a:spLocks noGrp="1"/>
          </p:cNvSpPr>
          <p:nvPr>
            <p:ph idx="1"/>
          </p:nvPr>
        </p:nvSpPr>
        <p:spPr/>
        <p:txBody>
          <a:bodyPr/>
          <a:lstStyle/>
          <a:p>
            <a:pPr eaLnBrk="1" hangingPunct="1"/>
            <a:r>
              <a:rPr lang="en-US" dirty="0"/>
              <a:t>Cyber adversaries are what differentiates cybersecurity from other technical disciplines such as computer science and information technology management.</a:t>
            </a:r>
          </a:p>
          <a:p>
            <a:pPr eaLnBrk="1" hangingPunct="1"/>
            <a:r>
              <a:rPr lang="en-US" dirty="0"/>
              <a:t>At its heart, cybersecurity is an </a:t>
            </a:r>
            <a:r>
              <a:rPr lang="en-US" b="1" dirty="0"/>
              <a:t>adversarial conflict </a:t>
            </a:r>
            <a:r>
              <a:rPr lang="en-US" dirty="0"/>
              <a:t>between the bad guys who are trying to get their hands on the bounty and the good guys who are trying to protect the bounty.</a:t>
            </a:r>
          </a:p>
          <a:p>
            <a:pPr eaLnBrk="1" hangingPunct="1"/>
            <a:r>
              <a:rPr lang="en-US" dirty="0"/>
              <a:t>In order to practice cybersecurity effectively, one must pay careful attention to what computer hackers are thinking:</a:t>
            </a:r>
          </a:p>
          <a:p>
            <a:pPr lvl="1" eaLnBrk="1" hangingPunct="1"/>
            <a:r>
              <a:rPr lang="en-US" dirty="0"/>
              <a:t>What are their objectives?</a:t>
            </a:r>
          </a:p>
          <a:p>
            <a:pPr lvl="1" eaLnBrk="1" hangingPunct="1"/>
            <a:r>
              <a:rPr lang="en-US" dirty="0"/>
              <a:t>How might they go about achieving their objectives?</a:t>
            </a:r>
          </a:p>
          <a:p>
            <a:pPr eaLnBrk="1" hangingPunct="1"/>
            <a:r>
              <a:rPr lang="en-US" dirty="0"/>
              <a:t>This mindset is known as </a:t>
            </a:r>
            <a:r>
              <a:rPr lang="en-US" b="1" dirty="0"/>
              <a:t>adversarial thinking.</a:t>
            </a:r>
          </a:p>
          <a:p>
            <a:pPr eaLnBrk="1" hangingPunct="1"/>
            <a:endParaRPr lang="en-US" dirty="0"/>
          </a:p>
          <a:p>
            <a:pPr eaLnBrk="1" hangingPunct="1"/>
            <a:endParaRPr lang="en-US" dirty="0"/>
          </a:p>
          <a:p>
            <a:pPr eaLnBrk="1" hangingPunct="1"/>
            <a:endParaRPr lang="en-US" dirty="0"/>
          </a:p>
        </p:txBody>
      </p:sp>
    </p:spTree>
    <p:extLst>
      <p:ext uri="{BB962C8B-B14F-4D97-AF65-F5344CB8AC3E}">
        <p14:creationId xmlns:p14="http://schemas.microsoft.com/office/powerpoint/2010/main" val="343047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descr="Circle that is outlined in black and filled with white.">
            <a:extLst>
              <a:ext uri="{FF2B5EF4-FFF2-40B4-BE49-F238E27FC236}">
                <a16:creationId xmlns:a16="http://schemas.microsoft.com/office/drawing/2014/main" id="{D5DE482C-5EE2-45EB-8808-5D758C888418}"/>
              </a:ext>
            </a:extLst>
          </p:cNvPr>
          <p:cNvSpPr/>
          <p:nvPr/>
        </p:nvSpPr>
        <p:spPr>
          <a:xfrm>
            <a:off x="2857500" y="1460181"/>
            <a:ext cx="3429000" cy="3429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tx1"/>
              </a:solidFill>
              <a:latin typeface="Times New Roman" panose="02020603050405020304" pitchFamily="18" charset="0"/>
              <a:cs typeface="Times New Roman" panose="02020603050405020304" pitchFamily="18" charset="0"/>
            </a:endParaRPr>
          </a:p>
        </p:txBody>
      </p:sp>
      <p:sp>
        <p:nvSpPr>
          <p:cNvPr id="8" name="Oval 7" descr="Black dot">
            <a:extLst>
              <a:ext uri="{FF2B5EF4-FFF2-40B4-BE49-F238E27FC236}">
                <a16:creationId xmlns:a16="http://schemas.microsoft.com/office/drawing/2014/main" id="{3EA5E661-C6DF-4BC8-AE4D-176245C42FC7}"/>
              </a:ext>
            </a:extLst>
          </p:cNvPr>
          <p:cNvSpPr/>
          <p:nvPr/>
        </p:nvSpPr>
        <p:spPr>
          <a:xfrm>
            <a:off x="4500563" y="3103244"/>
            <a:ext cx="142875" cy="142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3B2A2D2-C726-4237-97E2-41BEF2F9CE59}"/>
              </a:ext>
            </a:extLst>
          </p:cNvPr>
          <p:cNvSpPr txBox="1"/>
          <p:nvPr/>
        </p:nvSpPr>
        <p:spPr>
          <a:xfrm>
            <a:off x="370523" y="1937031"/>
            <a:ext cx="2117544" cy="954107"/>
          </a:xfrm>
          <a:prstGeom prst="rect">
            <a:avLst/>
          </a:prstGeom>
          <a:noFill/>
        </p:spPr>
        <p:txBody>
          <a:bodyPr wrap="square" rtlCol="0">
            <a:spAutoFit/>
          </a:bodyPr>
          <a:lstStyle/>
          <a:p>
            <a:pPr algn="ctr"/>
            <a:r>
              <a:rPr lang="en-US" sz="2800" dirty="0">
                <a:latin typeface="+mj-lt"/>
                <a:cs typeface="Times New Roman" panose="02020603050405020304" pitchFamily="18" charset="0"/>
              </a:rPr>
              <a:t>Adversarial </a:t>
            </a:r>
          </a:p>
          <a:p>
            <a:pPr algn="ctr"/>
            <a:r>
              <a:rPr lang="en-US" sz="2800" dirty="0">
                <a:latin typeface="+mj-lt"/>
                <a:cs typeface="Times New Roman" panose="02020603050405020304" pitchFamily="18" charset="0"/>
              </a:rPr>
              <a:t>Thinking</a:t>
            </a:r>
          </a:p>
        </p:txBody>
      </p:sp>
      <p:cxnSp>
        <p:nvCxnSpPr>
          <p:cNvPr id="11" name="Straight Arrow Connector 10" descr="Black arrow pointing to the black dot">
            <a:extLst>
              <a:ext uri="{FF2B5EF4-FFF2-40B4-BE49-F238E27FC236}">
                <a16:creationId xmlns:a16="http://schemas.microsoft.com/office/drawing/2014/main" id="{AA5C0329-E9BF-4620-83BD-57D1B11E8C1B}"/>
              </a:ext>
            </a:extLst>
          </p:cNvPr>
          <p:cNvCxnSpPr>
            <a:cxnSpLocks/>
            <a:stCxn id="9" idx="3"/>
          </p:cNvCxnSpPr>
          <p:nvPr/>
        </p:nvCxnSpPr>
        <p:spPr>
          <a:xfrm>
            <a:off x="2488067" y="2414085"/>
            <a:ext cx="1875510" cy="71430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74351702-BC2C-4D79-81AA-BC50342F339A}"/>
              </a:ext>
            </a:extLst>
          </p:cNvPr>
          <p:cNvSpPr>
            <a:spLocks noGrp="1"/>
          </p:cNvSpPr>
          <p:nvPr>
            <p:ph type="ctrTitle"/>
          </p:nvPr>
        </p:nvSpPr>
        <p:spPr>
          <a:xfrm>
            <a:off x="579590" y="404409"/>
            <a:ext cx="8270571" cy="785813"/>
          </a:xfrm>
        </p:spPr>
        <p:txBody>
          <a:bodyPr>
            <a:noAutofit/>
          </a:bodyPr>
          <a:lstStyle/>
          <a:p>
            <a:r>
              <a:rPr lang="en-US" sz="2800" dirty="0">
                <a:cs typeface="Times New Roman" panose="02020603050405020304" pitchFamily="18" charset="0"/>
              </a:rPr>
              <a:t>In other words, if this circle represents cybersecurity...</a:t>
            </a:r>
          </a:p>
        </p:txBody>
      </p:sp>
      <p:sp>
        <p:nvSpPr>
          <p:cNvPr id="12" name="Subtitle 4">
            <a:extLst>
              <a:ext uri="{FF2B5EF4-FFF2-40B4-BE49-F238E27FC236}">
                <a16:creationId xmlns:a16="http://schemas.microsoft.com/office/drawing/2014/main" id="{243567B3-3D8F-4D7A-877C-10CC886FE0BB}"/>
              </a:ext>
            </a:extLst>
          </p:cNvPr>
          <p:cNvSpPr>
            <a:spLocks noGrp="1"/>
          </p:cNvSpPr>
          <p:nvPr>
            <p:ph type="subTitle" idx="1"/>
          </p:nvPr>
        </p:nvSpPr>
        <p:spPr>
          <a:xfrm>
            <a:off x="241663" y="5174224"/>
            <a:ext cx="8660675" cy="526895"/>
          </a:xfrm>
        </p:spPr>
        <p:txBody>
          <a:bodyPr>
            <a:noAutofit/>
          </a:bodyPr>
          <a:lstStyle/>
          <a:p>
            <a:r>
              <a:rPr lang="en-US" sz="2800" dirty="0">
                <a:latin typeface="+mj-lt"/>
                <a:cs typeface="Times New Roman" panose="02020603050405020304" pitchFamily="18" charset="0"/>
              </a:rPr>
              <a:t>...because cybersecurity is </a:t>
            </a:r>
            <a:r>
              <a:rPr lang="en-US" sz="2800" u="sng" dirty="0">
                <a:latin typeface="+mj-lt"/>
                <a:cs typeface="Times New Roman" panose="02020603050405020304" pitchFamily="18" charset="0"/>
              </a:rPr>
              <a:t>all about</a:t>
            </a:r>
            <a:r>
              <a:rPr lang="en-US" sz="2800" dirty="0">
                <a:latin typeface="+mj-lt"/>
                <a:cs typeface="Times New Roman" panose="02020603050405020304" pitchFamily="18" charset="0"/>
              </a:rPr>
              <a:t> stopping the bad guys.</a:t>
            </a:r>
          </a:p>
        </p:txBody>
      </p:sp>
    </p:spTree>
    <p:extLst>
      <p:ext uri="{BB962C8B-B14F-4D97-AF65-F5344CB8AC3E}">
        <p14:creationId xmlns:p14="http://schemas.microsoft.com/office/powerpoint/2010/main" val="33474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p:spPr>
        <p:txBody>
          <a:bodyPr/>
          <a:lstStyle/>
          <a:p>
            <a:r>
              <a:rPr lang="en-US" dirty="0"/>
              <a:t>The Hallmark of the Discipline of Cybersecurity</a:t>
            </a:r>
          </a:p>
        </p:txBody>
      </p:sp>
      <p:graphicFrame>
        <p:nvGraphicFramePr>
          <p:cNvPr id="4" name="Table 3" descr="Table describing the fundamental mindsets inherent in different disciplines"/>
          <p:cNvGraphicFramePr>
            <a:graphicFrameLocks noGrp="1"/>
          </p:cNvGraphicFramePr>
          <p:nvPr>
            <p:extLst>
              <p:ext uri="{D42A27DB-BD31-4B8C-83A1-F6EECF244321}">
                <p14:modId xmlns:p14="http://schemas.microsoft.com/office/powerpoint/2010/main" val="1366909712"/>
              </p:ext>
            </p:extLst>
          </p:nvPr>
        </p:nvGraphicFramePr>
        <p:xfrm>
          <a:off x="628650" y="1676275"/>
          <a:ext cx="7999961" cy="3916804"/>
        </p:xfrm>
        <a:graphic>
          <a:graphicData uri="http://schemas.openxmlformats.org/drawingml/2006/table">
            <a:tbl>
              <a:tblPr firstRow="1" bandRow="1">
                <a:tableStyleId>{5C22544A-7EE6-4342-B048-85BDC9FD1C3A}</a:tableStyleId>
              </a:tblPr>
              <a:tblGrid>
                <a:gridCol w="2569210">
                  <a:extLst>
                    <a:ext uri="{9D8B030D-6E8A-4147-A177-3AD203B41FA5}">
                      <a16:colId xmlns:a16="http://schemas.microsoft.com/office/drawing/2014/main" val="2431604212"/>
                    </a:ext>
                  </a:extLst>
                </a:gridCol>
                <a:gridCol w="2569210">
                  <a:extLst>
                    <a:ext uri="{9D8B030D-6E8A-4147-A177-3AD203B41FA5}">
                      <a16:colId xmlns:a16="http://schemas.microsoft.com/office/drawing/2014/main" val="3337335837"/>
                    </a:ext>
                  </a:extLst>
                </a:gridCol>
                <a:gridCol w="2861541">
                  <a:extLst>
                    <a:ext uri="{9D8B030D-6E8A-4147-A177-3AD203B41FA5}">
                      <a16:colId xmlns:a16="http://schemas.microsoft.com/office/drawing/2014/main" val="374036367"/>
                    </a:ext>
                  </a:extLst>
                </a:gridCol>
              </a:tblGrid>
              <a:tr h="979201">
                <a:tc>
                  <a:txBody>
                    <a:bodyPr/>
                    <a:lstStyle/>
                    <a:p>
                      <a:pPr algn="ctr"/>
                      <a:r>
                        <a:rPr lang="en-US" sz="2400" dirty="0"/>
                        <a:t>Discipline</a:t>
                      </a:r>
                    </a:p>
                  </a:txBody>
                  <a:tcPr anchor="ctr"/>
                </a:tc>
                <a:tc>
                  <a:txBody>
                    <a:bodyPr/>
                    <a:lstStyle/>
                    <a:p>
                      <a:pPr algn="ctr"/>
                      <a:r>
                        <a:rPr lang="en-US" sz="2400" dirty="0"/>
                        <a:t>Approach</a:t>
                      </a:r>
                    </a:p>
                  </a:txBody>
                  <a:tcPr anchor="ctr"/>
                </a:tc>
                <a:tc>
                  <a:txBody>
                    <a:bodyPr/>
                    <a:lstStyle/>
                    <a:p>
                      <a:pPr algn="ctr"/>
                      <a:r>
                        <a:rPr lang="en-US" sz="2400" dirty="0"/>
                        <a:t>Fundament</a:t>
                      </a:r>
                      <a:r>
                        <a:rPr lang="en-US" sz="2400" baseline="0" dirty="0"/>
                        <a:t> Mindset</a:t>
                      </a:r>
                      <a:endParaRPr lang="en-US" sz="2400" dirty="0"/>
                    </a:p>
                  </a:txBody>
                  <a:tcPr anchor="ctr"/>
                </a:tc>
                <a:extLst>
                  <a:ext uri="{0D108BD9-81ED-4DB2-BD59-A6C34878D82A}">
                    <a16:rowId xmlns:a16="http://schemas.microsoft.com/office/drawing/2014/main" val="3106448846"/>
                  </a:ext>
                </a:extLst>
              </a:tr>
              <a:tr h="979201">
                <a:tc>
                  <a:txBody>
                    <a:bodyPr/>
                    <a:lstStyle/>
                    <a:p>
                      <a:pPr algn="ctr"/>
                      <a:r>
                        <a:rPr lang="en-US" sz="2400" dirty="0"/>
                        <a:t>Mathematics</a:t>
                      </a:r>
                    </a:p>
                  </a:txBody>
                  <a:tcPr anchor="ctr"/>
                </a:tc>
                <a:tc>
                  <a:txBody>
                    <a:bodyPr/>
                    <a:lstStyle/>
                    <a:p>
                      <a:pPr algn="ctr"/>
                      <a:r>
                        <a:rPr lang="en-US" sz="2400" dirty="0"/>
                        <a:t>Constructing</a:t>
                      </a:r>
                      <a:r>
                        <a:rPr lang="en-US" sz="2400" baseline="0" dirty="0"/>
                        <a:t> Proofs</a:t>
                      </a:r>
                      <a:endParaRPr lang="en-US" sz="2400" dirty="0"/>
                    </a:p>
                  </a:txBody>
                  <a:tcPr anchor="ctr"/>
                </a:tc>
                <a:tc>
                  <a:txBody>
                    <a:bodyPr/>
                    <a:lstStyle/>
                    <a:p>
                      <a:pPr algn="ctr"/>
                      <a:r>
                        <a:rPr lang="en-US" sz="2400" dirty="0"/>
                        <a:t>Logical </a:t>
                      </a:r>
                      <a:br>
                        <a:rPr lang="en-US" sz="2400" dirty="0"/>
                      </a:br>
                      <a:r>
                        <a:rPr lang="en-US" sz="2400" dirty="0"/>
                        <a:t>Thinking</a:t>
                      </a:r>
                    </a:p>
                  </a:txBody>
                  <a:tcPr anchor="ctr"/>
                </a:tc>
                <a:extLst>
                  <a:ext uri="{0D108BD9-81ED-4DB2-BD59-A6C34878D82A}">
                    <a16:rowId xmlns:a16="http://schemas.microsoft.com/office/drawing/2014/main" val="2128451310"/>
                  </a:ext>
                </a:extLst>
              </a:tr>
              <a:tr h="979201">
                <a:tc>
                  <a:txBody>
                    <a:bodyPr/>
                    <a:lstStyle/>
                    <a:p>
                      <a:pPr algn="ctr"/>
                      <a:r>
                        <a:rPr lang="en-US" sz="2400" dirty="0"/>
                        <a:t>Computer Science</a:t>
                      </a:r>
                    </a:p>
                  </a:txBody>
                  <a:tcPr anchor="ctr"/>
                </a:tc>
                <a:tc>
                  <a:txBody>
                    <a:bodyPr/>
                    <a:lstStyle/>
                    <a:p>
                      <a:pPr algn="ctr"/>
                      <a:r>
                        <a:rPr lang="en-US" sz="2400" dirty="0"/>
                        <a:t>Writing</a:t>
                      </a:r>
                      <a:r>
                        <a:rPr lang="en-US" sz="2400" baseline="0" dirty="0"/>
                        <a:t> Programs</a:t>
                      </a:r>
                      <a:endParaRPr lang="en-US" sz="2400" dirty="0"/>
                    </a:p>
                  </a:txBody>
                  <a:tcPr anchor="ctr"/>
                </a:tc>
                <a:tc>
                  <a:txBody>
                    <a:bodyPr/>
                    <a:lstStyle/>
                    <a:p>
                      <a:pPr algn="ctr"/>
                      <a:r>
                        <a:rPr lang="en-US" sz="2400" dirty="0"/>
                        <a:t>Algorithmic</a:t>
                      </a:r>
                      <a:br>
                        <a:rPr lang="en-US" sz="2400" dirty="0"/>
                      </a:br>
                      <a:r>
                        <a:rPr lang="en-US" sz="2400" baseline="0" dirty="0"/>
                        <a:t> Thinking</a:t>
                      </a:r>
                      <a:endParaRPr lang="en-US" sz="2400" dirty="0"/>
                    </a:p>
                  </a:txBody>
                  <a:tcPr anchor="ctr"/>
                </a:tc>
                <a:extLst>
                  <a:ext uri="{0D108BD9-81ED-4DB2-BD59-A6C34878D82A}">
                    <a16:rowId xmlns:a16="http://schemas.microsoft.com/office/drawing/2014/main" val="3204647271"/>
                  </a:ext>
                </a:extLst>
              </a:tr>
              <a:tr h="979201">
                <a:tc>
                  <a:txBody>
                    <a:bodyPr/>
                    <a:lstStyle/>
                    <a:p>
                      <a:pPr algn="ctr"/>
                      <a:r>
                        <a:rPr lang="en-US" sz="2400" dirty="0"/>
                        <a:t>Cybersecurity</a:t>
                      </a:r>
                    </a:p>
                  </a:txBody>
                  <a:tcPr anchor="ctr"/>
                </a:tc>
                <a:tc>
                  <a:txBody>
                    <a:bodyPr/>
                    <a:lstStyle/>
                    <a:p>
                      <a:pPr algn="ctr"/>
                      <a:r>
                        <a:rPr lang="en-US" sz="2400" baseline="0" dirty="0"/>
                        <a:t>Security Practices</a:t>
                      </a:r>
                      <a:endParaRPr lang="en-US" sz="2400" dirty="0"/>
                    </a:p>
                  </a:txBody>
                  <a:tcPr anchor="ctr"/>
                </a:tc>
                <a:tc>
                  <a:txBody>
                    <a:bodyPr/>
                    <a:lstStyle/>
                    <a:p>
                      <a:pPr algn="ctr"/>
                      <a:r>
                        <a:rPr lang="en-US" sz="2400" u="sng" dirty="0"/>
                        <a:t>Adversarial</a:t>
                      </a:r>
                      <a:br>
                        <a:rPr lang="en-US" sz="2400" u="sng" dirty="0"/>
                      </a:br>
                      <a:r>
                        <a:rPr lang="en-US" sz="2400" u="sng" dirty="0"/>
                        <a:t>Thinking</a:t>
                      </a:r>
                    </a:p>
                  </a:txBody>
                  <a:tcPr anchor="ctr"/>
                </a:tc>
                <a:extLst>
                  <a:ext uri="{0D108BD9-81ED-4DB2-BD59-A6C34878D82A}">
                    <a16:rowId xmlns:a16="http://schemas.microsoft.com/office/drawing/2014/main" val="2182086314"/>
                  </a:ext>
                </a:extLst>
              </a:tr>
            </a:tbl>
          </a:graphicData>
        </a:graphic>
      </p:graphicFrame>
    </p:spTree>
    <p:extLst>
      <p:ext uri="{BB962C8B-B14F-4D97-AF65-F5344CB8AC3E}">
        <p14:creationId xmlns:p14="http://schemas.microsoft.com/office/powerpoint/2010/main" val="153455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78928EE6-36D6-4C10-86CB-44AC4CDC7A0C}"/>
              </a:ext>
            </a:extLst>
          </p:cNvPr>
          <p:cNvSpPr>
            <a:spLocks noGrp="1"/>
          </p:cNvSpPr>
          <p:nvPr>
            <p:ph type="subTitle" idx="1"/>
          </p:nvPr>
        </p:nvSpPr>
        <p:spPr>
          <a:xfrm>
            <a:off x="1358385" y="1264241"/>
            <a:ext cx="6427232" cy="3869463"/>
          </a:xfrm>
        </p:spPr>
        <p:txBody>
          <a:bodyPr>
            <a:noAutofit/>
          </a:bodyPr>
          <a:lstStyle/>
          <a:p>
            <a:r>
              <a:rPr lang="en-US" sz="3300" dirty="0">
                <a:latin typeface="+mj-lt"/>
                <a:cs typeface="Times New Roman" panose="02020603050405020304" pitchFamily="18" charset="0"/>
              </a:rPr>
              <a:t>But what exactly does </a:t>
            </a:r>
            <a:r>
              <a:rPr lang="en-US" sz="3300" b="1" dirty="0">
                <a:latin typeface="+mj-lt"/>
                <a:cs typeface="Times New Roman" panose="02020603050405020304" pitchFamily="18" charset="0"/>
              </a:rPr>
              <a:t>adversarial thinking </a:t>
            </a:r>
            <a:r>
              <a:rPr lang="en-US" sz="3300" dirty="0">
                <a:latin typeface="+mj-lt"/>
                <a:cs typeface="Times New Roman" panose="02020603050405020304" pitchFamily="18" charset="0"/>
              </a:rPr>
              <a:t>mean?</a:t>
            </a:r>
          </a:p>
          <a:p>
            <a:endParaRPr lang="en-US" sz="1200" dirty="0">
              <a:latin typeface="+mj-lt"/>
              <a:cs typeface="Times New Roman" panose="02020603050405020304" pitchFamily="18" charset="0"/>
            </a:endParaRPr>
          </a:p>
          <a:p>
            <a:r>
              <a:rPr lang="en-US" sz="3300" dirty="0">
                <a:latin typeface="+mj-lt"/>
                <a:cs typeface="Times New Roman" panose="02020603050405020304" pitchFamily="18" charset="0"/>
              </a:rPr>
              <a:t>In order to be sure we are learning it, we must be able to define it. </a:t>
            </a:r>
          </a:p>
          <a:p>
            <a:endParaRPr lang="en-US" sz="1200" dirty="0">
              <a:latin typeface="+mj-lt"/>
              <a:cs typeface="Times New Roman" panose="02020603050405020304" pitchFamily="18" charset="0"/>
            </a:endParaRPr>
          </a:p>
          <a:p>
            <a:r>
              <a:rPr lang="en-US" sz="3300" dirty="0">
                <a:latin typeface="+mj-lt"/>
                <a:cs typeface="Times New Roman" panose="02020603050405020304" pitchFamily="18" charset="0"/>
              </a:rPr>
              <a:t>It boils down to the </a:t>
            </a:r>
            <a:r>
              <a:rPr lang="en-US" sz="3300" b="1" dirty="0">
                <a:latin typeface="+mj-lt"/>
                <a:cs typeface="Times New Roman" panose="02020603050405020304" pitchFamily="18" charset="0"/>
              </a:rPr>
              <a:t>definition of thinking</a:t>
            </a:r>
            <a:r>
              <a:rPr lang="en-US" sz="3300" dirty="0">
                <a:latin typeface="+mj-lt"/>
                <a:cs typeface="Times New Roman" panose="02020603050405020304" pitchFamily="18" charset="0"/>
              </a:rPr>
              <a:t>...</a:t>
            </a:r>
          </a:p>
        </p:txBody>
      </p:sp>
    </p:spTree>
    <p:extLst>
      <p:ext uri="{BB962C8B-B14F-4D97-AF65-F5344CB8AC3E}">
        <p14:creationId xmlns:p14="http://schemas.microsoft.com/office/powerpoint/2010/main" val="248727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Psychology</a:t>
            </a:r>
          </a:p>
        </p:txBody>
      </p:sp>
      <p:sp>
        <p:nvSpPr>
          <p:cNvPr id="3" name="Content Placeholder 2"/>
          <p:cNvSpPr>
            <a:spLocks noGrp="1"/>
          </p:cNvSpPr>
          <p:nvPr>
            <p:ph idx="1"/>
          </p:nvPr>
        </p:nvSpPr>
        <p:spPr/>
        <p:txBody>
          <a:bodyPr/>
          <a:lstStyle/>
          <a:p>
            <a:pPr eaLnBrk="1" hangingPunct="1"/>
            <a:r>
              <a:rPr lang="en-US" dirty="0"/>
              <a:t>Cognitive psychology is “the </a:t>
            </a:r>
            <a:r>
              <a:rPr lang="en-US" b="1" dirty="0"/>
              <a:t>study of </a:t>
            </a:r>
            <a:r>
              <a:rPr lang="en-US" dirty="0"/>
              <a:t>higher mental processes such as attention, language use, memory, perception, problem solving, and </a:t>
            </a:r>
            <a:r>
              <a:rPr lang="en-US" b="1" dirty="0"/>
              <a:t>thinking</a:t>
            </a:r>
            <a:r>
              <a:rPr lang="en-US" dirty="0"/>
              <a:t>.” (Source: American Psychological Association)</a:t>
            </a:r>
          </a:p>
          <a:p>
            <a:pPr eaLnBrk="1" hangingPunct="1"/>
            <a:r>
              <a:rPr lang="en-US" dirty="0"/>
              <a:t>In other words, cognitive psychology studies what it really means to think, so it can help unpack “thinking like a hacker.”</a:t>
            </a:r>
          </a:p>
          <a:p>
            <a:pPr eaLnBrk="1" hangingPunct="1"/>
            <a:r>
              <a:rPr lang="en-US" dirty="0"/>
              <a:t>Robert Sternberg is a famous cognitive psychologist who proposed the triarchic theory of intelligence in the 1980’s. </a:t>
            </a:r>
          </a:p>
          <a:p>
            <a:pPr eaLnBrk="1" hangingPunct="1"/>
            <a:r>
              <a:rPr lang="en-US" dirty="0"/>
              <a:t>The triarchic (</a:t>
            </a:r>
            <a:r>
              <a:rPr lang="en-US" i="1" dirty="0"/>
              <a:t>tri</a:t>
            </a:r>
            <a:r>
              <a:rPr lang="en-US" dirty="0"/>
              <a:t> meaning </a:t>
            </a:r>
            <a:r>
              <a:rPr lang="en-US" i="1" dirty="0"/>
              <a:t>three</a:t>
            </a:r>
            <a:r>
              <a:rPr lang="en-US" dirty="0"/>
              <a:t>) theory identifies three main aspects of intelligence.</a:t>
            </a:r>
          </a:p>
          <a:p>
            <a:pPr eaLnBrk="1" hangingPunct="1"/>
            <a:r>
              <a:rPr lang="en-US" dirty="0"/>
              <a:t>There are many competing theories, but Sternberg’s is appreciated for its simplicity and explanatory power.</a:t>
            </a:r>
          </a:p>
          <a:p>
            <a:pPr marL="0" indent="0" eaLnBrk="1" hangingPunct="1">
              <a:buNone/>
            </a:pPr>
            <a:endParaRPr lang="en-US" dirty="0"/>
          </a:p>
          <a:p>
            <a:pPr marL="0" indent="0" eaLnBrk="1" hangingPunct="1">
              <a:buNone/>
            </a:pPr>
            <a:endParaRPr lang="en-US" dirty="0"/>
          </a:p>
          <a:p>
            <a:pPr eaLnBrk="1" hangingPunct="1"/>
            <a:endParaRPr lang="en-US" dirty="0"/>
          </a:p>
        </p:txBody>
      </p:sp>
    </p:spTree>
    <p:extLst>
      <p:ext uri="{BB962C8B-B14F-4D97-AF65-F5344CB8AC3E}">
        <p14:creationId xmlns:p14="http://schemas.microsoft.com/office/powerpoint/2010/main" val="67423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Sternberg’s </a:t>
            </a:r>
            <a:r>
              <a:rPr lang="en-US" dirty="0" err="1"/>
              <a:t>Triarchic</a:t>
            </a:r>
            <a:r>
              <a:rPr lang="en-US" dirty="0"/>
              <a:t> Theory</a:t>
            </a:r>
          </a:p>
        </p:txBody>
      </p:sp>
      <p:graphicFrame>
        <p:nvGraphicFramePr>
          <p:cNvPr id="3" name="Content Placeholder 5">
            <a:extLst>
              <a:ext uri="{FF2B5EF4-FFF2-40B4-BE49-F238E27FC236}">
                <a16:creationId xmlns:a16="http://schemas.microsoft.com/office/drawing/2014/main" id="{DA69A539-567A-445C-95BB-40C42421AE2A}"/>
              </a:ext>
            </a:extLst>
          </p:cNvPr>
          <p:cNvGraphicFramePr>
            <a:graphicFrameLocks/>
          </p:cNvGraphicFramePr>
          <p:nvPr>
            <p:extLst>
              <p:ext uri="{D42A27DB-BD31-4B8C-83A1-F6EECF244321}">
                <p14:modId xmlns:p14="http://schemas.microsoft.com/office/powerpoint/2010/main" val="2942566350"/>
              </p:ext>
            </p:extLst>
          </p:nvPr>
        </p:nvGraphicFramePr>
        <p:xfrm>
          <a:off x="329184" y="1690688"/>
          <a:ext cx="8540496" cy="3777423"/>
        </p:xfrm>
        <a:graphic>
          <a:graphicData uri="http://schemas.openxmlformats.org/drawingml/2006/table">
            <a:tbl>
              <a:tblPr firstRow="1" bandRow="1">
                <a:tableStyleId>{5C22544A-7EE6-4342-B048-85BDC9FD1C3A}</a:tableStyleId>
              </a:tblPr>
              <a:tblGrid>
                <a:gridCol w="1350515">
                  <a:extLst>
                    <a:ext uri="{9D8B030D-6E8A-4147-A177-3AD203B41FA5}">
                      <a16:colId xmlns:a16="http://schemas.microsoft.com/office/drawing/2014/main" val="20000"/>
                    </a:ext>
                  </a:extLst>
                </a:gridCol>
                <a:gridCol w="3867344">
                  <a:extLst>
                    <a:ext uri="{9D8B030D-6E8A-4147-A177-3AD203B41FA5}">
                      <a16:colId xmlns:a16="http://schemas.microsoft.com/office/drawing/2014/main" val="20001"/>
                    </a:ext>
                  </a:extLst>
                </a:gridCol>
                <a:gridCol w="1971902">
                  <a:extLst>
                    <a:ext uri="{9D8B030D-6E8A-4147-A177-3AD203B41FA5}">
                      <a16:colId xmlns:a16="http://schemas.microsoft.com/office/drawing/2014/main" val="20002"/>
                    </a:ext>
                  </a:extLst>
                </a:gridCol>
                <a:gridCol w="1350735">
                  <a:extLst>
                    <a:ext uri="{9D8B030D-6E8A-4147-A177-3AD203B41FA5}">
                      <a16:colId xmlns:a16="http://schemas.microsoft.com/office/drawing/2014/main" val="20003"/>
                    </a:ext>
                  </a:extLst>
                </a:gridCol>
              </a:tblGrid>
              <a:tr h="864418">
                <a:tc>
                  <a:txBody>
                    <a:bodyPr/>
                    <a:lstStyle/>
                    <a:p>
                      <a:pPr algn="ctr"/>
                      <a:r>
                        <a:rPr lang="en-US" sz="2400" dirty="0">
                          <a:latin typeface="+mn-lt"/>
                        </a:rPr>
                        <a:t>Area</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latin typeface="+mn-lt"/>
                        </a:rPr>
                        <a:t>Description</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latin typeface="+mn-lt"/>
                        </a:rPr>
                        <a:t>Popular Conception</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latin typeface="+mn-lt"/>
                        </a:rPr>
                        <a:t>Exemplar</a:t>
                      </a:r>
                      <a:endParaRPr lang="en-US" sz="24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1040359">
                <a:tc>
                  <a:txBody>
                    <a:bodyPr/>
                    <a:lstStyle/>
                    <a:p>
                      <a:pPr algn="ctr"/>
                      <a:r>
                        <a:rPr lang="en-US" sz="2100" dirty="0">
                          <a:latin typeface="+mn-lt"/>
                        </a:rPr>
                        <a:t>Analytical</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baseline="0" dirty="0">
                          <a:latin typeface="+mn-lt"/>
                        </a:rPr>
                        <a:t>Mathematical ability and logical reasoning </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Book</a:t>
                      </a:r>
                      <a:r>
                        <a:rPr lang="en-US" sz="2100" baseline="0" dirty="0">
                          <a:latin typeface="+mn-lt"/>
                        </a:rPr>
                        <a:t> smarts</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Einstein</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936323">
                <a:tc>
                  <a:txBody>
                    <a:bodyPr/>
                    <a:lstStyle/>
                    <a:p>
                      <a:pPr algn="ctr"/>
                      <a:r>
                        <a:rPr lang="en-US" sz="2100" dirty="0">
                          <a:latin typeface="+mn-lt"/>
                        </a:rPr>
                        <a:t>Creative</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The ability to make unique connections and original insights</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Creative</a:t>
                      </a:r>
                      <a:r>
                        <a:rPr lang="en-US" sz="2100" baseline="0" dirty="0">
                          <a:latin typeface="+mn-lt"/>
                        </a:rPr>
                        <a:t> ability</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Van Gogh</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24802021"/>
                  </a:ext>
                </a:extLst>
              </a:tr>
              <a:tr h="936323">
                <a:tc>
                  <a:txBody>
                    <a:bodyPr/>
                    <a:lstStyle/>
                    <a:p>
                      <a:pPr algn="ctr"/>
                      <a:r>
                        <a:rPr lang="en-US" sz="2100" dirty="0">
                          <a:latin typeface="+mn-lt"/>
                        </a:rPr>
                        <a:t>Practical</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The ability to plan, strategize, and accomplish goals</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Street</a:t>
                      </a:r>
                      <a:r>
                        <a:rPr lang="en-US" sz="2100" baseline="0" dirty="0">
                          <a:latin typeface="+mn-lt"/>
                        </a:rPr>
                        <a:t> smarts</a:t>
                      </a:r>
                      <a:endParaRPr lang="en-US" sz="2100" dirty="0">
                        <a:latin typeface="+mn-lt"/>
                        <a:cs typeface="Times New Roman" panose="02020603050405020304" pitchFamily="18" charset="0"/>
                      </a:endParaRPr>
                    </a:p>
                  </a:txBody>
                  <a:tcPr marL="68580" marR="68580" marT="34290" marB="34290" anchor="ctr"/>
                </a:tc>
                <a:tc>
                  <a:txBody>
                    <a:bodyPr/>
                    <a:lstStyle/>
                    <a:p>
                      <a:pPr algn="ctr"/>
                      <a:r>
                        <a:rPr lang="en-US" sz="2100" dirty="0">
                          <a:latin typeface="+mn-lt"/>
                        </a:rPr>
                        <a:t>Napoleon</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686465104"/>
                  </a:ext>
                </a:extLst>
              </a:tr>
            </a:tbl>
          </a:graphicData>
        </a:graphic>
      </p:graphicFrame>
    </p:spTree>
    <p:extLst>
      <p:ext uri="{BB962C8B-B14F-4D97-AF65-F5344CB8AC3E}">
        <p14:creationId xmlns:p14="http://schemas.microsoft.com/office/powerpoint/2010/main" val="48923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Triarchic Theory Illustrated</a:t>
            </a:r>
          </a:p>
        </p:txBody>
      </p:sp>
      <p:graphicFrame>
        <p:nvGraphicFramePr>
          <p:cNvPr id="3" name="Content Placeholder 5">
            <a:extLst>
              <a:ext uri="{FF2B5EF4-FFF2-40B4-BE49-F238E27FC236}">
                <a16:creationId xmlns:a16="http://schemas.microsoft.com/office/drawing/2014/main" id="{DA69A539-567A-445C-95BB-40C42421AE2A}"/>
              </a:ext>
            </a:extLst>
          </p:cNvPr>
          <p:cNvGraphicFramePr>
            <a:graphicFrameLocks/>
          </p:cNvGraphicFramePr>
          <p:nvPr>
            <p:extLst>
              <p:ext uri="{D42A27DB-BD31-4B8C-83A1-F6EECF244321}">
                <p14:modId xmlns:p14="http://schemas.microsoft.com/office/powerpoint/2010/main" val="553210162"/>
              </p:ext>
            </p:extLst>
          </p:nvPr>
        </p:nvGraphicFramePr>
        <p:xfrm>
          <a:off x="329183" y="1690688"/>
          <a:ext cx="8432431" cy="4132461"/>
        </p:xfrm>
        <a:graphic>
          <a:graphicData uri="http://schemas.openxmlformats.org/drawingml/2006/table">
            <a:tbl>
              <a:tblPr firstRow="1" bandRow="1">
                <a:tableStyleId>{5C22544A-7EE6-4342-B048-85BDC9FD1C3A}</a:tableStyleId>
              </a:tblPr>
              <a:tblGrid>
                <a:gridCol w="2182529">
                  <a:extLst>
                    <a:ext uri="{9D8B030D-6E8A-4147-A177-3AD203B41FA5}">
                      <a16:colId xmlns:a16="http://schemas.microsoft.com/office/drawing/2014/main" val="20000"/>
                    </a:ext>
                  </a:extLst>
                </a:gridCol>
                <a:gridCol w="6249902">
                  <a:extLst>
                    <a:ext uri="{9D8B030D-6E8A-4147-A177-3AD203B41FA5}">
                      <a16:colId xmlns:a16="http://schemas.microsoft.com/office/drawing/2014/main" val="20001"/>
                    </a:ext>
                  </a:extLst>
                </a:gridCol>
              </a:tblGrid>
              <a:tr h="864418">
                <a:tc>
                  <a:txBody>
                    <a:bodyPr/>
                    <a:lstStyle/>
                    <a:p>
                      <a:pPr algn="ctr"/>
                      <a:r>
                        <a:rPr lang="en-US" sz="2400" dirty="0">
                          <a:latin typeface="+mn-lt"/>
                        </a:rPr>
                        <a:t>Area</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latin typeface="+mn-lt"/>
                          <a:cs typeface="Times New Roman" panose="02020603050405020304" pitchFamily="18" charset="0"/>
                        </a:rPr>
                        <a:t>Question to Explore this Way of Thinking</a:t>
                      </a:r>
                    </a:p>
                  </a:txBody>
                  <a:tcPr marL="68580" marR="68580" marT="34290" marB="34290" anchor="ctr"/>
                </a:tc>
                <a:extLst>
                  <a:ext uri="{0D108BD9-81ED-4DB2-BD59-A6C34878D82A}">
                    <a16:rowId xmlns:a16="http://schemas.microsoft.com/office/drawing/2014/main" val="10000"/>
                  </a:ext>
                </a:extLst>
              </a:tr>
              <a:tr h="1040359">
                <a:tc>
                  <a:txBody>
                    <a:bodyPr/>
                    <a:lstStyle/>
                    <a:p>
                      <a:pPr algn="ctr"/>
                      <a:r>
                        <a:rPr lang="en-US" sz="2400" dirty="0">
                          <a:latin typeface="+mn-lt"/>
                        </a:rPr>
                        <a:t>Analytical</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t>If I need 128 credit hours to graduate from college, how many credit hours do I need to average per semester?</a:t>
                      </a:r>
                      <a:r>
                        <a:rPr lang="en-US" sz="2100" baseline="0" dirty="0">
                          <a:latin typeface="+mn-lt"/>
                        </a:rPr>
                        <a:t> </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936323">
                <a:tc>
                  <a:txBody>
                    <a:bodyPr/>
                    <a:lstStyle/>
                    <a:p>
                      <a:pPr algn="ctr"/>
                      <a:r>
                        <a:rPr lang="en-US" sz="2400" dirty="0">
                          <a:latin typeface="+mn-lt"/>
                        </a:rPr>
                        <a:t>Creative</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t>How can I write ONE essay but turn it in for BOTH my Psychology and my English Literature  writing assignments?</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24802021"/>
                  </a:ext>
                </a:extLst>
              </a:tr>
              <a:tr h="936323">
                <a:tc>
                  <a:txBody>
                    <a:bodyPr/>
                    <a:lstStyle/>
                    <a:p>
                      <a:pPr algn="ctr"/>
                      <a:r>
                        <a:rPr lang="en-US" sz="2400" dirty="0">
                          <a:latin typeface="+mn-lt"/>
                        </a:rPr>
                        <a:t>Practical</a:t>
                      </a:r>
                      <a:endParaRPr lang="en-US" sz="2400" dirty="0">
                        <a:latin typeface="+mn-lt"/>
                        <a:cs typeface="Times New Roman" panose="02020603050405020304" pitchFamily="18" charset="0"/>
                      </a:endParaRPr>
                    </a:p>
                  </a:txBody>
                  <a:tcPr marL="68580" marR="68580" marT="34290" marB="34290" anchor="ctr"/>
                </a:tc>
                <a:tc>
                  <a:txBody>
                    <a:bodyPr/>
                    <a:lstStyle/>
                    <a:p>
                      <a:pPr algn="ctr"/>
                      <a:r>
                        <a:rPr lang="en-US" sz="2400" dirty="0"/>
                        <a:t>How can I go about landing my dream job when I graduate from college</a:t>
                      </a:r>
                      <a:r>
                        <a:rPr lang="en-US" sz="2100" dirty="0">
                          <a:latin typeface="+mn-lt"/>
                        </a:rPr>
                        <a:t>?</a:t>
                      </a:r>
                      <a:endParaRPr lang="en-US" sz="210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686465104"/>
                  </a:ext>
                </a:extLst>
              </a:tr>
            </a:tbl>
          </a:graphicData>
        </a:graphic>
      </p:graphicFrame>
    </p:spTree>
    <p:extLst>
      <p:ext uri="{BB962C8B-B14F-4D97-AF65-F5344CB8AC3E}">
        <p14:creationId xmlns:p14="http://schemas.microsoft.com/office/powerpoint/2010/main" val="127035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Exercise: Data Breach</a:t>
            </a:r>
          </a:p>
        </p:txBody>
      </p:sp>
      <p:pic>
        <p:nvPicPr>
          <p:cNvPr id="3" name="Picture 2" descr="A graphic of a mainframe, a computer, and log files to help illustrate the Data Breach exercise.">
            <a:extLst>
              <a:ext uri="{FF2B5EF4-FFF2-40B4-BE49-F238E27FC236}">
                <a16:creationId xmlns:a16="http://schemas.microsoft.com/office/drawing/2014/main" id="{1E2D6DA9-29A5-4B14-A118-E375C80AAE51}"/>
              </a:ext>
            </a:extLst>
          </p:cNvPr>
          <p:cNvPicPr>
            <a:picLocks noChangeAspect="1"/>
          </p:cNvPicPr>
          <p:nvPr/>
        </p:nvPicPr>
        <p:blipFill>
          <a:blip r:embed="rId3"/>
          <a:stretch>
            <a:fillRect/>
          </a:stretch>
        </p:blipFill>
        <p:spPr>
          <a:xfrm>
            <a:off x="181428" y="1472973"/>
            <a:ext cx="8781143" cy="49393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Triarchic</a:t>
            </a:r>
            <a:r>
              <a:rPr lang="en-US" dirty="0"/>
              <a:t> Theory Applied to Hackers</a:t>
            </a:r>
          </a:p>
        </p:txBody>
      </p:sp>
      <p:sp>
        <p:nvSpPr>
          <p:cNvPr id="3" name="Content Placeholder 2"/>
          <p:cNvSpPr>
            <a:spLocks noGrp="1"/>
          </p:cNvSpPr>
          <p:nvPr>
            <p:ph idx="1"/>
          </p:nvPr>
        </p:nvSpPr>
        <p:spPr/>
        <p:txBody>
          <a:bodyPr/>
          <a:lstStyle/>
          <a:p>
            <a:pPr marL="0" indent="0" eaLnBrk="1" hangingPunct="1">
              <a:buNone/>
            </a:pPr>
            <a:endParaRPr lang="en-US" dirty="0"/>
          </a:p>
          <a:p>
            <a:pPr eaLnBrk="1" hangingPunct="1"/>
            <a:endParaRPr lang="en-US" dirty="0"/>
          </a:p>
        </p:txBody>
      </p:sp>
      <p:cxnSp>
        <p:nvCxnSpPr>
          <p:cNvPr id="5" name="Straight Arrow Connector 4"/>
          <p:cNvCxnSpPr/>
          <p:nvPr/>
        </p:nvCxnSpPr>
        <p:spPr bwMode="auto">
          <a:xfrm flipH="1">
            <a:off x="2267793" y="3604907"/>
            <a:ext cx="532000" cy="396387"/>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sp>
        <p:nvSpPr>
          <p:cNvPr id="6" name="TextBox 5"/>
          <p:cNvSpPr txBox="1"/>
          <p:nvPr/>
        </p:nvSpPr>
        <p:spPr bwMode="auto">
          <a:xfrm>
            <a:off x="210437" y="4514653"/>
            <a:ext cx="3339523" cy="1070778"/>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Q1: </a:t>
            </a:r>
            <a:r>
              <a:rPr lang="en-US" sz="2100" dirty="0">
                <a:latin typeface="+mn-lt"/>
                <a:cs typeface="Times New Roman" panose="02020603050405020304" pitchFamily="18" charset="0"/>
              </a:rPr>
              <a:t>What contributions does his “book smarts” make to his hacking prowess?</a:t>
            </a:r>
          </a:p>
        </p:txBody>
      </p:sp>
      <p:cxnSp>
        <p:nvCxnSpPr>
          <p:cNvPr id="7" name="Straight Arrow Connector 6"/>
          <p:cNvCxnSpPr/>
          <p:nvPr/>
        </p:nvCxnSpPr>
        <p:spPr bwMode="auto">
          <a:xfrm flipH="1" flipV="1">
            <a:off x="4656753" y="2455787"/>
            <a:ext cx="221080" cy="435800"/>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sp>
        <p:nvSpPr>
          <p:cNvPr id="8" name="TextBox 7"/>
          <p:cNvSpPr txBox="1"/>
          <p:nvPr/>
        </p:nvSpPr>
        <p:spPr bwMode="auto">
          <a:xfrm>
            <a:off x="1168639" y="1652307"/>
            <a:ext cx="4240435" cy="1070778"/>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Q2: </a:t>
            </a:r>
            <a:r>
              <a:rPr lang="en-US" sz="2100" dirty="0">
                <a:latin typeface="+mn-lt"/>
                <a:cs typeface="Times New Roman" panose="02020603050405020304" pitchFamily="18" charset="0"/>
              </a:rPr>
              <a:t>How does the ability to make unique and creative connections help him break into systems?</a:t>
            </a:r>
          </a:p>
        </p:txBody>
      </p:sp>
      <p:cxnSp>
        <p:nvCxnSpPr>
          <p:cNvPr id="9" name="Straight Arrow Connector 8"/>
          <p:cNvCxnSpPr/>
          <p:nvPr/>
        </p:nvCxnSpPr>
        <p:spPr bwMode="auto">
          <a:xfrm>
            <a:off x="5472319" y="3604907"/>
            <a:ext cx="487794" cy="219789"/>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sp>
        <p:nvSpPr>
          <p:cNvPr id="10" name="TextBox 9"/>
          <p:cNvSpPr txBox="1"/>
          <p:nvPr/>
        </p:nvSpPr>
        <p:spPr bwMode="auto">
          <a:xfrm>
            <a:off x="5663099" y="4139138"/>
            <a:ext cx="3591732" cy="1393943"/>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Q3: </a:t>
            </a:r>
            <a:r>
              <a:rPr lang="en-US" sz="2100" dirty="0">
                <a:latin typeface="+mn-lt"/>
                <a:cs typeface="Times New Roman" panose="02020603050405020304" pitchFamily="18" charset="0"/>
              </a:rPr>
              <a:t>How does the ability to plan, strategize, and overcome obstacles contribute to his success in hacking?</a:t>
            </a:r>
          </a:p>
        </p:txBody>
      </p:sp>
      <p:pic>
        <p:nvPicPr>
          <p:cNvPr id="11" name="Picture 10" title="Albert Einstein picture"/>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3143" y="3412563"/>
            <a:ext cx="731520" cy="1024128"/>
          </a:xfrm>
          <a:prstGeom prst="rect">
            <a:avLst/>
          </a:prstGeom>
        </p:spPr>
      </p:pic>
      <p:pic>
        <p:nvPicPr>
          <p:cNvPr id="12" name="Picture 11" title="Vincent Van Gogh picture"/>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191325" y="1704975"/>
            <a:ext cx="850392" cy="1024128"/>
          </a:xfrm>
          <a:prstGeom prst="rect">
            <a:avLst/>
          </a:prstGeom>
        </p:spPr>
      </p:pic>
      <p:pic>
        <p:nvPicPr>
          <p:cNvPr id="13" name="Picture 12" title="Napoleon Bonaparte picture"/>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451897" y="3087300"/>
            <a:ext cx="850392" cy="1024128"/>
          </a:xfrm>
          <a:prstGeom prst="rect">
            <a:avLst/>
          </a:prstGeom>
        </p:spPr>
      </p:pic>
      <p:sp>
        <p:nvSpPr>
          <p:cNvPr id="14" name="TextBox 13"/>
          <p:cNvSpPr txBox="1"/>
          <p:nvPr/>
        </p:nvSpPr>
        <p:spPr bwMode="auto">
          <a:xfrm>
            <a:off x="1112615" y="3496373"/>
            <a:ext cx="1910698" cy="424447"/>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Analytical</a:t>
            </a:r>
          </a:p>
        </p:txBody>
      </p:sp>
      <p:sp>
        <p:nvSpPr>
          <p:cNvPr id="15" name="TextBox 14"/>
          <p:cNvSpPr txBox="1"/>
          <p:nvPr/>
        </p:nvSpPr>
        <p:spPr bwMode="auto">
          <a:xfrm>
            <a:off x="6090676" y="1840194"/>
            <a:ext cx="2061798" cy="424447"/>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Creative</a:t>
            </a:r>
          </a:p>
        </p:txBody>
      </p:sp>
      <p:sp>
        <p:nvSpPr>
          <p:cNvPr id="16" name="TextBox 15"/>
          <p:cNvSpPr txBox="1"/>
          <p:nvPr/>
        </p:nvSpPr>
        <p:spPr bwMode="auto">
          <a:xfrm>
            <a:off x="7404925" y="3209762"/>
            <a:ext cx="1435054" cy="424447"/>
          </a:xfrm>
          <a:prstGeom prst="rect">
            <a:avLst/>
          </a:prstGeom>
          <a:noFill/>
          <a:ln w="9525">
            <a:noFill/>
            <a:miter lim="800000"/>
            <a:headEnd/>
            <a:tailEnd/>
          </a:ln>
        </p:spPr>
        <p:txBody>
          <a:bodyPr vert="horz" wrap="square" lIns="100303" tIns="50151" rIns="100303" bIns="50151" numCol="1" rtlCol="0" anchor="t" anchorCtr="0" compatLnSpc="1">
            <a:prstTxWarp prst="textNoShape">
              <a:avLst/>
            </a:prstTxWarp>
            <a:spAutoFit/>
          </a:bodyPr>
          <a:lstStyle/>
          <a:p>
            <a:pPr>
              <a:spcBef>
                <a:spcPts val="600"/>
              </a:spcBef>
              <a:spcAft>
                <a:spcPts val="600"/>
              </a:spcAft>
              <a:buClr>
                <a:srgbClr val="000066"/>
              </a:buClr>
              <a:buSzPct val="75000"/>
            </a:pPr>
            <a:r>
              <a:rPr lang="en-US" sz="2100" b="1" dirty="0">
                <a:latin typeface="+mn-lt"/>
                <a:cs typeface="Times New Roman" panose="02020603050405020304" pitchFamily="18" charset="0"/>
              </a:rPr>
              <a:t>Practical</a:t>
            </a:r>
          </a:p>
        </p:txBody>
      </p:sp>
      <p:pic>
        <p:nvPicPr>
          <p:cNvPr id="17" name="Picture 16" descr="A picture of a computer hacker is in the middle of the slide with 3 arrows pointing out from it, each to one of 3 questions that focus on the different aspects of the intellect. " title="Computer Hacker pictur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1130" y="3008150"/>
            <a:ext cx="2285315" cy="1296202"/>
          </a:xfrm>
          <a:prstGeom prst="rect">
            <a:avLst/>
          </a:prstGeom>
        </p:spPr>
      </p:pic>
    </p:spTree>
    <p:extLst>
      <p:ext uri="{BB962C8B-B14F-4D97-AF65-F5344CB8AC3E}">
        <p14:creationId xmlns:p14="http://schemas.microsoft.com/office/powerpoint/2010/main" val="200572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Triarchic</a:t>
            </a:r>
            <a:r>
              <a:rPr lang="en-US" dirty="0"/>
              <a:t> Theory and Adversarial Thinking </a:t>
            </a:r>
          </a:p>
        </p:txBody>
      </p:sp>
      <p:graphicFrame>
        <p:nvGraphicFramePr>
          <p:cNvPr id="3" name="Content Placeholder 5">
            <a:extLst>
              <a:ext uri="{FF2B5EF4-FFF2-40B4-BE49-F238E27FC236}">
                <a16:creationId xmlns:a16="http://schemas.microsoft.com/office/drawing/2014/main" id="{DB8C4443-01D5-4B31-B507-89521B641250}"/>
              </a:ext>
            </a:extLst>
          </p:cNvPr>
          <p:cNvGraphicFramePr>
            <a:graphicFrameLocks/>
          </p:cNvGraphicFramePr>
          <p:nvPr>
            <p:extLst>
              <p:ext uri="{D42A27DB-BD31-4B8C-83A1-F6EECF244321}">
                <p14:modId xmlns:p14="http://schemas.microsoft.com/office/powerpoint/2010/main" val="1990879744"/>
              </p:ext>
            </p:extLst>
          </p:nvPr>
        </p:nvGraphicFramePr>
        <p:xfrm>
          <a:off x="64008" y="1608508"/>
          <a:ext cx="9015984" cy="4208278"/>
        </p:xfrm>
        <a:graphic>
          <a:graphicData uri="http://schemas.openxmlformats.org/drawingml/2006/table">
            <a:tbl>
              <a:tblPr firstRow="1" bandRow="1">
                <a:tableStyleId>{5C22544A-7EE6-4342-B048-85BDC9FD1C3A}</a:tableStyleId>
              </a:tblPr>
              <a:tblGrid>
                <a:gridCol w="1197864">
                  <a:extLst>
                    <a:ext uri="{9D8B030D-6E8A-4147-A177-3AD203B41FA5}">
                      <a16:colId xmlns:a16="http://schemas.microsoft.com/office/drawing/2014/main" val="20000"/>
                    </a:ext>
                  </a:extLst>
                </a:gridCol>
                <a:gridCol w="4264102">
                  <a:extLst>
                    <a:ext uri="{9D8B030D-6E8A-4147-A177-3AD203B41FA5}">
                      <a16:colId xmlns:a16="http://schemas.microsoft.com/office/drawing/2014/main" val="20001"/>
                    </a:ext>
                  </a:extLst>
                </a:gridCol>
                <a:gridCol w="1571250">
                  <a:extLst>
                    <a:ext uri="{9D8B030D-6E8A-4147-A177-3AD203B41FA5}">
                      <a16:colId xmlns:a16="http://schemas.microsoft.com/office/drawing/2014/main" val="20002"/>
                    </a:ext>
                  </a:extLst>
                </a:gridCol>
                <a:gridCol w="1982768">
                  <a:extLst>
                    <a:ext uri="{9D8B030D-6E8A-4147-A177-3AD203B41FA5}">
                      <a16:colId xmlns:a16="http://schemas.microsoft.com/office/drawing/2014/main" val="20003"/>
                    </a:ext>
                  </a:extLst>
                </a:gridCol>
              </a:tblGrid>
              <a:tr h="482098">
                <a:tc>
                  <a:txBody>
                    <a:bodyPr/>
                    <a:lstStyle/>
                    <a:p>
                      <a:pPr algn="ctr"/>
                      <a:r>
                        <a:rPr lang="en-US" sz="2400" dirty="0"/>
                        <a:t>Area</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dirty="0"/>
                        <a:t>Hacker Application</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dirty="0"/>
                        <a:t>Example</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dirty="0"/>
                        <a:t>Summary</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0"/>
                  </a:ext>
                </a:extLst>
              </a:tr>
              <a:tr h="1257300">
                <a:tc>
                  <a:txBody>
                    <a:bodyPr/>
                    <a:lstStyle/>
                    <a:p>
                      <a:pPr algn="ctr"/>
                      <a:r>
                        <a:rPr lang="en-US" sz="2100" dirty="0"/>
                        <a:t>Analytical</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baseline="0" dirty="0"/>
                        <a:t>Understanding technology at a deep level, including computer networking protocols,  programming languages, and operating systems.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Command-line Kung Fu</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Technological Capabilities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960120">
                <a:tc>
                  <a:txBody>
                    <a:bodyPr/>
                    <a:lstStyle/>
                    <a:p>
                      <a:pPr algn="ctr"/>
                      <a:r>
                        <a:rPr lang="en-US" sz="2100" dirty="0"/>
                        <a:t>Creative</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Identifying unsafe security assumptions through manipulating and stretching technology in unexpected ways.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XSS Attacks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Unconventional Perspectives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897010796"/>
                  </a:ext>
                </a:extLst>
              </a:tr>
              <a:tr h="960120">
                <a:tc>
                  <a:txBody>
                    <a:bodyPr/>
                    <a:lstStyle/>
                    <a:p>
                      <a:pPr algn="ctr"/>
                      <a:r>
                        <a:rPr lang="en-US" sz="2100" dirty="0"/>
                        <a:t>Practical</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Reasoning strategically to plan and execute attacks, evade detection, and overcome obstacles.</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Trojan Horse Malware</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100" dirty="0"/>
                        <a:t>Strategic Reasoning</a:t>
                      </a:r>
                      <a:endParaRPr lang="en-US" sz="21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4022292960"/>
                  </a:ext>
                </a:extLst>
              </a:tr>
            </a:tbl>
          </a:graphicData>
        </a:graphic>
      </p:graphicFrame>
    </p:spTree>
    <p:extLst>
      <p:ext uri="{BB962C8B-B14F-4D97-AF65-F5344CB8AC3E}">
        <p14:creationId xmlns:p14="http://schemas.microsoft.com/office/powerpoint/2010/main" val="188981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78928EE6-36D6-4C10-86CB-44AC4CDC7A0C}"/>
              </a:ext>
            </a:extLst>
          </p:cNvPr>
          <p:cNvSpPr>
            <a:spLocks noGrp="1"/>
          </p:cNvSpPr>
          <p:nvPr>
            <p:ph type="subTitle" idx="1"/>
          </p:nvPr>
        </p:nvSpPr>
        <p:spPr>
          <a:xfrm>
            <a:off x="1358385" y="1826777"/>
            <a:ext cx="6427232" cy="3869463"/>
          </a:xfrm>
        </p:spPr>
        <p:txBody>
          <a:bodyPr>
            <a:noAutofit/>
          </a:bodyPr>
          <a:lstStyle/>
          <a:p>
            <a:r>
              <a:rPr lang="en-US" sz="3300" dirty="0">
                <a:latin typeface="+mj-lt"/>
                <a:cs typeface="Times New Roman" panose="02020603050405020304" pitchFamily="18" charset="0"/>
              </a:rPr>
              <a:t>Before we asked what exactly does </a:t>
            </a:r>
            <a:r>
              <a:rPr lang="en-US" sz="3300" b="1" dirty="0">
                <a:latin typeface="+mj-lt"/>
                <a:cs typeface="Times New Roman" panose="02020603050405020304" pitchFamily="18" charset="0"/>
              </a:rPr>
              <a:t>adversarial thinking </a:t>
            </a:r>
            <a:r>
              <a:rPr lang="en-US" sz="3300" dirty="0">
                <a:latin typeface="+mj-lt"/>
                <a:cs typeface="Times New Roman" panose="02020603050405020304" pitchFamily="18" charset="0"/>
              </a:rPr>
              <a:t>mean.</a:t>
            </a:r>
          </a:p>
          <a:p>
            <a:endParaRPr lang="en-US" sz="1200" dirty="0">
              <a:latin typeface="+mj-lt"/>
              <a:cs typeface="Times New Roman" panose="02020603050405020304" pitchFamily="18" charset="0"/>
            </a:endParaRPr>
          </a:p>
          <a:p>
            <a:r>
              <a:rPr lang="en-US" sz="3300" dirty="0">
                <a:latin typeface="+mj-lt"/>
                <a:cs typeface="Times New Roman" panose="02020603050405020304" pitchFamily="18" charset="0"/>
              </a:rPr>
              <a:t>Now, using the model of the triarchic theory, we can come up with a precise definition...</a:t>
            </a:r>
          </a:p>
        </p:txBody>
      </p:sp>
    </p:spTree>
    <p:extLst>
      <p:ext uri="{BB962C8B-B14F-4D97-AF65-F5344CB8AC3E}">
        <p14:creationId xmlns:p14="http://schemas.microsoft.com/office/powerpoint/2010/main" val="401058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Thinking Defined</a:t>
            </a:r>
          </a:p>
        </p:txBody>
      </p:sp>
      <p:sp>
        <p:nvSpPr>
          <p:cNvPr id="3" name="Content Placeholder 2"/>
          <p:cNvSpPr>
            <a:spLocks noGrp="1"/>
          </p:cNvSpPr>
          <p:nvPr>
            <p:ph idx="1"/>
          </p:nvPr>
        </p:nvSpPr>
        <p:spPr/>
        <p:txBody>
          <a:bodyPr/>
          <a:lstStyle/>
          <a:p>
            <a:pPr marL="0" indent="0" eaLnBrk="1" hangingPunct="1">
              <a:buNone/>
            </a:pPr>
            <a:r>
              <a:rPr lang="en-US" b="1" dirty="0"/>
              <a:t>Definition</a:t>
            </a:r>
            <a:r>
              <a:rPr lang="en-US" dirty="0"/>
              <a:t>:</a:t>
            </a:r>
          </a:p>
          <a:p>
            <a:pPr marL="0" indent="0" eaLnBrk="1" hangingPunct="1">
              <a:buNone/>
            </a:pPr>
            <a:r>
              <a:rPr lang="en-US" i="1" dirty="0"/>
              <a:t>Adversarial thinking is the ability to embody the </a:t>
            </a:r>
            <a:r>
              <a:rPr lang="en-US" b="1" i="1" dirty="0"/>
              <a:t>technological capabilities</a:t>
            </a:r>
            <a:r>
              <a:rPr lang="en-US" i="1" dirty="0"/>
              <a:t>, the </a:t>
            </a:r>
            <a:r>
              <a:rPr lang="en-US" b="1" i="1" dirty="0"/>
              <a:t>unconventional perspectives</a:t>
            </a:r>
            <a:r>
              <a:rPr lang="en-US" i="1" dirty="0"/>
              <a:t>, and the </a:t>
            </a:r>
            <a:r>
              <a:rPr lang="en-US" b="1" i="1" dirty="0"/>
              <a:t>strategic reasoning</a:t>
            </a:r>
            <a:r>
              <a:rPr lang="en-US" i="1" dirty="0"/>
              <a:t> of hackers. </a:t>
            </a:r>
          </a:p>
          <a:p>
            <a:pPr marL="0" indent="0" eaLnBrk="1" hangingPunct="1">
              <a:buNone/>
            </a:pPr>
            <a:br>
              <a:rPr lang="en-US" dirty="0"/>
            </a:br>
            <a:r>
              <a:rPr lang="en-US" dirty="0"/>
              <a:t>To the extent a person can do this, she will be able to:</a:t>
            </a:r>
          </a:p>
          <a:p>
            <a:pPr eaLnBrk="1" hangingPunct="1"/>
            <a:r>
              <a:rPr lang="en-US" dirty="0"/>
              <a:t>Compete with hackers on a level playing field (</a:t>
            </a:r>
            <a:r>
              <a:rPr lang="en-US" b="1" dirty="0"/>
              <a:t>analytical</a:t>
            </a:r>
            <a:r>
              <a:rPr lang="en-US" dirty="0"/>
              <a:t>)</a:t>
            </a:r>
          </a:p>
          <a:p>
            <a:pPr eaLnBrk="1" hangingPunct="1"/>
            <a:r>
              <a:rPr lang="en-US" dirty="0"/>
              <a:t>Find and fix vulnerabilities before hackers have an opportunity to exploit them (</a:t>
            </a:r>
            <a:r>
              <a:rPr lang="en-US" b="1" dirty="0"/>
              <a:t>creative</a:t>
            </a:r>
            <a:r>
              <a:rPr lang="en-US" dirty="0"/>
              <a:t>)</a:t>
            </a:r>
          </a:p>
          <a:p>
            <a:pPr eaLnBrk="1" hangingPunct="1"/>
            <a:r>
              <a:rPr lang="en-US" dirty="0"/>
              <a:t>Anticipate future attacks, thwart attacks in progress (</a:t>
            </a:r>
            <a:r>
              <a:rPr lang="en-US" b="1" dirty="0"/>
              <a:t>practical</a:t>
            </a:r>
            <a:r>
              <a:rPr lang="en-US" dirty="0"/>
              <a:t>)</a:t>
            </a:r>
          </a:p>
          <a:p>
            <a:pPr eaLnBrk="1" hangingPunct="1"/>
            <a:endParaRPr lang="en-US" dirty="0"/>
          </a:p>
        </p:txBody>
      </p:sp>
    </p:spTree>
    <p:extLst>
      <p:ext uri="{BB962C8B-B14F-4D97-AF65-F5344CB8AC3E}">
        <p14:creationId xmlns:p14="http://schemas.microsoft.com/office/powerpoint/2010/main" val="416116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The Cuckoo’s Egg</a:t>
            </a:r>
          </a:p>
        </p:txBody>
      </p:sp>
      <p:pic>
        <p:nvPicPr>
          <p:cNvPr id="4" name="Picture 3" descr="A graphic showing a bird, a nest, and an egg and how they equate to a hacker, a computer system, and a file.">
            <a:extLst>
              <a:ext uri="{FF2B5EF4-FFF2-40B4-BE49-F238E27FC236}">
                <a16:creationId xmlns:a16="http://schemas.microsoft.com/office/drawing/2014/main" id="{78CB749B-0097-4687-ACA0-071CE58857F5}"/>
              </a:ext>
            </a:extLst>
          </p:cNvPr>
          <p:cNvPicPr>
            <a:picLocks noChangeAspect="1"/>
          </p:cNvPicPr>
          <p:nvPr/>
        </p:nvPicPr>
        <p:blipFill>
          <a:blip r:embed="rId3"/>
          <a:stretch>
            <a:fillRect/>
          </a:stretch>
        </p:blipFill>
        <p:spPr>
          <a:xfrm>
            <a:off x="321365" y="1307617"/>
            <a:ext cx="8461513" cy="4759601"/>
          </a:xfrm>
          <a:prstGeom prst="rect">
            <a:avLst/>
          </a:prstGeom>
        </p:spPr>
      </p:pic>
    </p:spTree>
    <p:extLst>
      <p:ext uri="{BB962C8B-B14F-4D97-AF65-F5344CB8AC3E}">
        <p14:creationId xmlns:p14="http://schemas.microsoft.com/office/powerpoint/2010/main" val="152373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9BE951-D290-4995-B694-D06E43A35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103" y="3001006"/>
            <a:ext cx="1564291" cy="1104389"/>
          </a:xfrm>
          <a:prstGeom prst="rect">
            <a:avLst/>
          </a:prstGeom>
        </p:spPr>
      </p:pic>
      <p:pic>
        <p:nvPicPr>
          <p:cNvPr id="15" name="Picture 14">
            <a:extLst>
              <a:ext uri="{FF2B5EF4-FFF2-40B4-BE49-F238E27FC236}">
                <a16:creationId xmlns:a16="http://schemas.microsoft.com/office/drawing/2014/main" id="{175E613C-91AA-4067-9E00-49346902B02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591211" y="4151649"/>
            <a:ext cx="1294163" cy="968929"/>
          </a:xfrm>
          <a:prstGeom prst="rect">
            <a:avLst/>
          </a:prstGeom>
        </p:spPr>
      </p:pic>
      <p:sp>
        <p:nvSpPr>
          <p:cNvPr id="6" name="TextBox 5">
            <a:extLst>
              <a:ext uri="{FF2B5EF4-FFF2-40B4-BE49-F238E27FC236}">
                <a16:creationId xmlns:a16="http://schemas.microsoft.com/office/drawing/2014/main" id="{45E1F5E4-2498-46DE-96EF-7BD10BAC4A6D}"/>
              </a:ext>
            </a:extLst>
          </p:cNvPr>
          <p:cNvSpPr txBox="1"/>
          <p:nvPr/>
        </p:nvSpPr>
        <p:spPr bwMode="auto">
          <a:xfrm>
            <a:off x="4046302" y="1994748"/>
            <a:ext cx="3281148" cy="906957"/>
          </a:xfrm>
          <a:prstGeom prst="rect">
            <a:avLst/>
          </a:prstGeom>
          <a:noFill/>
          <a:ln w="9525">
            <a:noFill/>
            <a:miter lim="800000"/>
            <a:headEnd/>
            <a:tailEnd/>
          </a:ln>
        </p:spPr>
        <p:txBody>
          <a:bodyPr vert="horz" wrap="square" lIns="75227" tIns="37613" rIns="75227" bIns="37613" numCol="1" rtlCol="0" anchor="t" anchorCtr="0" compatLnSpc="1">
            <a:prstTxWarp prst="textNoShape">
              <a:avLst/>
            </a:prstTxWarp>
            <a:spAutoFit/>
          </a:bodyPr>
          <a:lstStyle/>
          <a:p>
            <a:pPr algn="ctr">
              <a:spcBef>
                <a:spcPts val="450"/>
              </a:spcBef>
              <a:spcAft>
                <a:spcPts val="450"/>
              </a:spcAft>
              <a:buClr>
                <a:srgbClr val="000066"/>
              </a:buClr>
              <a:buSzPct val="75000"/>
            </a:pPr>
            <a:r>
              <a:rPr lang="en-US" sz="2100" dirty="0">
                <a:latin typeface="+mn-lt"/>
                <a:cs typeface="Times New Roman" panose="02020603050405020304" pitchFamily="18" charset="0"/>
              </a:rPr>
              <a:t>The Technological Battle of </a:t>
            </a:r>
            <a:r>
              <a:rPr lang="en-US" sz="3300" b="1" dirty="0">
                <a:latin typeface="+mn-lt"/>
                <a:cs typeface="Times New Roman" panose="02020603050405020304" pitchFamily="18" charset="0"/>
              </a:rPr>
              <a:t>Might</a:t>
            </a:r>
          </a:p>
        </p:txBody>
      </p:sp>
      <p:sp>
        <p:nvSpPr>
          <p:cNvPr id="7" name="Title 3">
            <a:extLst>
              <a:ext uri="{FF2B5EF4-FFF2-40B4-BE49-F238E27FC236}">
                <a16:creationId xmlns:a16="http://schemas.microsoft.com/office/drawing/2014/main" id="{FBB6BC8D-D068-46BF-975F-DD554C5E24CD}"/>
              </a:ext>
            </a:extLst>
          </p:cNvPr>
          <p:cNvSpPr>
            <a:spLocks noGrp="1"/>
          </p:cNvSpPr>
          <p:nvPr>
            <p:ph type="ctrTitle"/>
          </p:nvPr>
        </p:nvSpPr>
        <p:spPr>
          <a:xfrm>
            <a:off x="1111098" y="274403"/>
            <a:ext cx="6921803" cy="1331828"/>
          </a:xfrm>
        </p:spPr>
        <p:txBody>
          <a:bodyPr>
            <a:noAutofit/>
          </a:bodyPr>
          <a:lstStyle/>
          <a:p>
            <a:r>
              <a:rPr lang="en-US" sz="3300" dirty="0">
                <a:cs typeface="Times New Roman" panose="02020603050405020304" pitchFamily="18" charset="0"/>
              </a:rPr>
              <a:t>A solid cybersecurity education must equip you for...</a:t>
            </a:r>
          </a:p>
        </p:txBody>
      </p:sp>
      <p:sp>
        <p:nvSpPr>
          <p:cNvPr id="9" name="TextBox 8">
            <a:extLst>
              <a:ext uri="{FF2B5EF4-FFF2-40B4-BE49-F238E27FC236}">
                <a16:creationId xmlns:a16="http://schemas.microsoft.com/office/drawing/2014/main" id="{E2FF75A5-0F5D-45C6-8F1B-AE990173BD79}"/>
              </a:ext>
            </a:extLst>
          </p:cNvPr>
          <p:cNvSpPr txBox="1"/>
          <p:nvPr/>
        </p:nvSpPr>
        <p:spPr bwMode="auto">
          <a:xfrm>
            <a:off x="4296339" y="4182635"/>
            <a:ext cx="2781074" cy="906957"/>
          </a:xfrm>
          <a:prstGeom prst="rect">
            <a:avLst/>
          </a:prstGeom>
          <a:noFill/>
          <a:ln w="9525">
            <a:noFill/>
            <a:miter lim="800000"/>
            <a:headEnd/>
            <a:tailEnd/>
          </a:ln>
        </p:spPr>
        <p:txBody>
          <a:bodyPr vert="horz" wrap="square" lIns="75227" tIns="37613" rIns="75227" bIns="37613" numCol="1" rtlCol="0" anchor="t" anchorCtr="0" compatLnSpc="1">
            <a:prstTxWarp prst="textNoShape">
              <a:avLst/>
            </a:prstTxWarp>
            <a:spAutoFit/>
          </a:bodyPr>
          <a:lstStyle/>
          <a:p>
            <a:pPr algn="ctr">
              <a:spcBef>
                <a:spcPts val="450"/>
              </a:spcBef>
              <a:spcAft>
                <a:spcPts val="450"/>
              </a:spcAft>
              <a:buClr>
                <a:srgbClr val="000066"/>
              </a:buClr>
              <a:buSzPct val="75000"/>
            </a:pPr>
            <a:r>
              <a:rPr lang="en-US" sz="2100" dirty="0">
                <a:latin typeface="+mn-lt"/>
                <a:cs typeface="Times New Roman" panose="02020603050405020304" pitchFamily="18" charset="0"/>
              </a:rPr>
              <a:t>The Strategic Battle of </a:t>
            </a:r>
            <a:r>
              <a:rPr lang="en-US" sz="3300" b="1" dirty="0">
                <a:latin typeface="+mn-lt"/>
                <a:cs typeface="Times New Roman" panose="02020603050405020304" pitchFamily="18" charset="0"/>
              </a:rPr>
              <a:t>Wits</a:t>
            </a:r>
          </a:p>
        </p:txBody>
      </p:sp>
      <p:sp>
        <p:nvSpPr>
          <p:cNvPr id="10" name="TextBox 9">
            <a:extLst>
              <a:ext uri="{FF2B5EF4-FFF2-40B4-BE49-F238E27FC236}">
                <a16:creationId xmlns:a16="http://schemas.microsoft.com/office/drawing/2014/main" id="{2B42C842-9E5E-4DA8-8561-26345458F517}"/>
              </a:ext>
            </a:extLst>
          </p:cNvPr>
          <p:cNvSpPr txBox="1"/>
          <p:nvPr/>
        </p:nvSpPr>
        <p:spPr bwMode="auto">
          <a:xfrm>
            <a:off x="4046302" y="3099722"/>
            <a:ext cx="3281148" cy="906957"/>
          </a:xfrm>
          <a:prstGeom prst="rect">
            <a:avLst/>
          </a:prstGeom>
          <a:noFill/>
          <a:ln w="9525">
            <a:noFill/>
            <a:miter lim="800000"/>
            <a:headEnd/>
            <a:tailEnd/>
          </a:ln>
        </p:spPr>
        <p:txBody>
          <a:bodyPr vert="horz" wrap="square" lIns="75227" tIns="37613" rIns="75227" bIns="37613" numCol="1" rtlCol="0" anchor="t" anchorCtr="0" compatLnSpc="1">
            <a:prstTxWarp prst="textNoShape">
              <a:avLst/>
            </a:prstTxWarp>
            <a:spAutoFit/>
          </a:bodyPr>
          <a:lstStyle/>
          <a:p>
            <a:pPr algn="ctr">
              <a:spcBef>
                <a:spcPts val="450"/>
              </a:spcBef>
              <a:spcAft>
                <a:spcPts val="450"/>
              </a:spcAft>
              <a:buClr>
                <a:srgbClr val="000066"/>
              </a:buClr>
              <a:buSzPct val="75000"/>
            </a:pPr>
            <a:r>
              <a:rPr lang="en-US" sz="2100" dirty="0">
                <a:latin typeface="+mn-lt"/>
                <a:cs typeface="Times New Roman" panose="02020603050405020304" pitchFamily="18" charset="0"/>
              </a:rPr>
              <a:t>The Creative Battle of  </a:t>
            </a:r>
            <a:r>
              <a:rPr lang="en-US" sz="3300" b="1" dirty="0">
                <a:latin typeface="+mn-lt"/>
                <a:cs typeface="Times New Roman" panose="02020603050405020304" pitchFamily="18" charset="0"/>
              </a:rPr>
              <a:t>Skill</a:t>
            </a:r>
          </a:p>
        </p:txBody>
      </p:sp>
      <p:pic>
        <p:nvPicPr>
          <p:cNvPr id="16" name="Picture 15">
            <a:extLst>
              <a:ext uri="{FF2B5EF4-FFF2-40B4-BE49-F238E27FC236}">
                <a16:creationId xmlns:a16="http://schemas.microsoft.com/office/drawing/2014/main" id="{37F5E073-C007-4E4F-9E18-4C22A9AA80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4928" y="2015172"/>
            <a:ext cx="1446351" cy="866109"/>
          </a:xfrm>
          <a:prstGeom prst="rect">
            <a:avLst/>
          </a:prstGeom>
        </p:spPr>
      </p:pic>
    </p:spTree>
    <p:extLst>
      <p:ext uri="{BB962C8B-B14F-4D97-AF65-F5344CB8AC3E}">
        <p14:creationId xmlns:p14="http://schemas.microsoft.com/office/powerpoint/2010/main" val="1395220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78928EE6-36D6-4C10-86CB-44AC4CDC7A0C}"/>
              </a:ext>
            </a:extLst>
          </p:cNvPr>
          <p:cNvSpPr>
            <a:spLocks noGrp="1"/>
          </p:cNvSpPr>
          <p:nvPr>
            <p:ph type="subTitle" idx="1"/>
          </p:nvPr>
        </p:nvSpPr>
        <p:spPr>
          <a:xfrm>
            <a:off x="849086" y="1981001"/>
            <a:ext cx="7485017" cy="3588525"/>
          </a:xfrm>
        </p:spPr>
        <p:txBody>
          <a:bodyPr>
            <a:noAutofit/>
          </a:bodyPr>
          <a:lstStyle/>
          <a:p>
            <a:r>
              <a:rPr lang="en-US" sz="3300" dirty="0">
                <a:cs typeface="Times New Roman" panose="02020603050405020304" pitchFamily="18" charset="0"/>
              </a:rPr>
              <a:t>If we get so focused on any one cybersecurity best practice, technology, tool, etc., that we forget about the bad guys, we do so at our own peril.</a:t>
            </a:r>
          </a:p>
          <a:p>
            <a:endParaRPr lang="en-US" sz="1000" dirty="0">
              <a:cs typeface="Times New Roman" panose="02020603050405020304" pitchFamily="18" charset="0"/>
            </a:endParaRPr>
          </a:p>
          <a:p>
            <a:r>
              <a:rPr lang="en-US" sz="3300" dirty="0">
                <a:cs typeface="Times New Roman" panose="02020603050405020304" pitchFamily="18" charset="0"/>
              </a:rPr>
              <a:t>We must always remember</a:t>
            </a:r>
            <a:br>
              <a:rPr lang="en-US" sz="3300" dirty="0">
                <a:cs typeface="Times New Roman" panose="02020603050405020304" pitchFamily="18" charset="0"/>
              </a:rPr>
            </a:br>
            <a:r>
              <a:rPr lang="en-US" sz="3300" dirty="0">
                <a:cs typeface="Times New Roman" panose="02020603050405020304" pitchFamily="18" charset="0"/>
              </a:rPr>
              <a:t> </a:t>
            </a:r>
            <a:r>
              <a:rPr lang="en-US" sz="3300" b="1" dirty="0">
                <a:cs typeface="Times New Roman" panose="02020603050405020304" pitchFamily="18" charset="0"/>
              </a:rPr>
              <a:t>The Reason it All Exists</a:t>
            </a:r>
            <a:r>
              <a:rPr lang="en-US" sz="3300" dirty="0">
                <a:cs typeface="Times New Roman" panose="02020603050405020304" pitchFamily="18" charset="0"/>
              </a:rPr>
              <a:t>!</a:t>
            </a:r>
          </a:p>
        </p:txBody>
      </p:sp>
      <p:sp>
        <p:nvSpPr>
          <p:cNvPr id="7" name="Title 3">
            <a:extLst>
              <a:ext uri="{FF2B5EF4-FFF2-40B4-BE49-F238E27FC236}">
                <a16:creationId xmlns:a16="http://schemas.microsoft.com/office/drawing/2014/main" id="{3785C85D-8B0C-4B0B-8020-FA63EFC59E12}"/>
              </a:ext>
            </a:extLst>
          </p:cNvPr>
          <p:cNvSpPr>
            <a:spLocks noGrp="1"/>
          </p:cNvSpPr>
          <p:nvPr>
            <p:ph type="ctrTitle"/>
          </p:nvPr>
        </p:nvSpPr>
        <p:spPr>
          <a:xfrm>
            <a:off x="3120996" y="805708"/>
            <a:ext cx="2902008" cy="676580"/>
          </a:xfrm>
        </p:spPr>
        <p:txBody>
          <a:bodyPr>
            <a:normAutofit/>
          </a:bodyPr>
          <a:lstStyle/>
          <a:p>
            <a:r>
              <a:rPr lang="en-US" sz="3300" u="sng" dirty="0">
                <a:cs typeface="Times New Roman" panose="02020603050405020304" pitchFamily="18" charset="0"/>
              </a:rPr>
              <a:t>Bottom Line</a:t>
            </a:r>
          </a:p>
        </p:txBody>
      </p:sp>
    </p:spTree>
    <p:extLst>
      <p:ext uri="{BB962C8B-B14F-4D97-AF65-F5344CB8AC3E}">
        <p14:creationId xmlns:p14="http://schemas.microsoft.com/office/powerpoint/2010/main" val="2685116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 Thinking Learning Outcomes</a:t>
            </a:r>
          </a:p>
        </p:txBody>
      </p:sp>
      <p:graphicFrame>
        <p:nvGraphicFramePr>
          <p:cNvPr id="3" name="Table 2">
            <a:extLst>
              <a:ext uri="{FF2B5EF4-FFF2-40B4-BE49-F238E27FC236}">
                <a16:creationId xmlns:a16="http://schemas.microsoft.com/office/drawing/2014/main" id="{1772E391-6D07-48FF-8F83-1EE94B78C666}"/>
              </a:ext>
            </a:extLst>
          </p:cNvPr>
          <p:cNvGraphicFramePr>
            <a:graphicFrameLocks noGrp="1"/>
          </p:cNvGraphicFramePr>
          <p:nvPr>
            <p:extLst>
              <p:ext uri="{D42A27DB-BD31-4B8C-83A1-F6EECF244321}">
                <p14:modId xmlns:p14="http://schemas.microsoft.com/office/powerpoint/2010/main" val="741548721"/>
              </p:ext>
            </p:extLst>
          </p:nvPr>
        </p:nvGraphicFramePr>
        <p:xfrm>
          <a:off x="242888" y="1533546"/>
          <a:ext cx="8658224" cy="4241994"/>
        </p:xfrm>
        <a:graphic>
          <a:graphicData uri="http://schemas.openxmlformats.org/drawingml/2006/table">
            <a:tbl>
              <a:tblPr firstRow="1" bandRow="1">
                <a:tableStyleId>{5C22544A-7EE6-4342-B048-85BDC9FD1C3A}</a:tableStyleId>
              </a:tblPr>
              <a:tblGrid>
                <a:gridCol w="1942427">
                  <a:extLst>
                    <a:ext uri="{9D8B030D-6E8A-4147-A177-3AD203B41FA5}">
                      <a16:colId xmlns:a16="http://schemas.microsoft.com/office/drawing/2014/main" val="3595960506"/>
                    </a:ext>
                  </a:extLst>
                </a:gridCol>
                <a:gridCol w="4835563">
                  <a:extLst>
                    <a:ext uri="{9D8B030D-6E8A-4147-A177-3AD203B41FA5}">
                      <a16:colId xmlns:a16="http://schemas.microsoft.com/office/drawing/2014/main" val="4110086731"/>
                    </a:ext>
                  </a:extLst>
                </a:gridCol>
                <a:gridCol w="1880234">
                  <a:extLst>
                    <a:ext uri="{9D8B030D-6E8A-4147-A177-3AD203B41FA5}">
                      <a16:colId xmlns:a16="http://schemas.microsoft.com/office/drawing/2014/main" val="36200804"/>
                    </a:ext>
                  </a:extLst>
                </a:gridCol>
              </a:tblGrid>
              <a:tr h="515814">
                <a:tc>
                  <a:txBody>
                    <a:bodyPr/>
                    <a:lstStyle/>
                    <a:p>
                      <a:pPr algn="ctr"/>
                      <a:r>
                        <a:rPr lang="en-US" sz="2100" dirty="0"/>
                        <a:t>Dimension</a:t>
                      </a:r>
                      <a:endParaRPr lang="en-US" sz="2100" b="1" dirty="0">
                        <a:latin typeface="+mn-lt"/>
                        <a:cs typeface="Times New Roman" panose="02020603050405020304" pitchFamily="18" charset="0"/>
                      </a:endParaRPr>
                    </a:p>
                  </a:txBody>
                  <a:tcPr marL="68580" marR="68580" marT="34290" marB="34290" anchor="ctr"/>
                </a:tc>
                <a:tc>
                  <a:txBody>
                    <a:bodyPr/>
                    <a:lstStyle/>
                    <a:p>
                      <a:pPr algn="ctr"/>
                      <a:r>
                        <a:rPr lang="en-US" sz="2100" dirty="0"/>
                        <a:t>Learning Outcome</a:t>
                      </a:r>
                      <a:endParaRPr lang="en-US" sz="2100" b="1" dirty="0">
                        <a:latin typeface="+mn-lt"/>
                        <a:cs typeface="Times New Roman" panose="02020603050405020304" pitchFamily="18" charset="0"/>
                      </a:endParaRPr>
                    </a:p>
                  </a:txBody>
                  <a:tcPr marL="68580" marR="68580" marT="34290" marB="34290" anchor="ctr"/>
                </a:tc>
                <a:tc>
                  <a:txBody>
                    <a:bodyPr/>
                    <a:lstStyle/>
                    <a:p>
                      <a:pPr algn="ctr"/>
                      <a:r>
                        <a:rPr lang="en-US" sz="2100" b="1" dirty="0"/>
                        <a:t>All About</a:t>
                      </a:r>
                      <a:endParaRPr lang="en-US" sz="2100" b="1"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65418147"/>
                  </a:ext>
                </a:extLst>
              </a:tr>
              <a:tr h="960120">
                <a:tc>
                  <a:txBody>
                    <a:bodyPr/>
                    <a:lstStyle/>
                    <a:p>
                      <a:pPr algn="ctr"/>
                      <a:r>
                        <a:rPr lang="en-US" sz="2100" dirty="0"/>
                        <a:t>Technological Capabilities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dirty="0"/>
                        <a:t>Understand computer technology at a deep level (e.g., networking protocols, programming languages, and operating systems).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t>Leveling the playing field</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202031039"/>
                  </a:ext>
                </a:extLst>
              </a:tr>
              <a:tr h="960120">
                <a:tc>
                  <a:txBody>
                    <a:bodyPr/>
                    <a:lstStyle/>
                    <a:p>
                      <a:pPr algn="ctr"/>
                      <a:r>
                        <a:rPr lang="en-US" sz="2100" dirty="0"/>
                        <a:t>Unconventional Perspectives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dirty="0"/>
                        <a:t>Identify unconventional uses of software and protocols that could be exploited as attack vectors by hackers.</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t>Employing the “hacker mindset”</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1912770704"/>
                  </a:ext>
                </a:extLst>
              </a:tr>
              <a:tr h="960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t>Strategic Reasoning</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dirty="0"/>
                        <a:t>Anticipate the strategic actions of hackers, including where, when, and how they might attack, and their tactics for evading detection.</a:t>
                      </a:r>
                      <a:endParaRPr lang="en-US" sz="2100" b="0" dirty="0">
                        <a:latin typeface="+mn-lt"/>
                        <a:cs typeface="Times New Roman" panose="02020603050405020304" pitchFamily="18" charset="0"/>
                      </a:endParaRPr>
                    </a:p>
                  </a:txBody>
                  <a:tcPr marL="68580" marR="68580" marT="34290" marB="34290" anchor="ctr"/>
                </a:tc>
                <a:tc>
                  <a:txBody>
                    <a:bodyPr/>
                    <a:lstStyle/>
                    <a:p>
                      <a:pPr algn="ctr"/>
                      <a:r>
                        <a:rPr lang="en-US" sz="2100" b="0" dirty="0"/>
                        <a:t>Anticipating and thwarting attacks</a:t>
                      </a:r>
                      <a:endParaRPr lang="en-US" sz="2100" b="0" dirty="0">
                        <a:latin typeface="+mn-lt"/>
                        <a:cs typeface="Times New Roman" panose="02020603050405020304" pitchFamily="18" charset="0"/>
                      </a:endParaRPr>
                    </a:p>
                  </a:txBody>
                  <a:tcPr marL="68580" marR="68580" marT="34290" marB="34290" anchor="ctr"/>
                </a:tc>
                <a:extLst>
                  <a:ext uri="{0D108BD9-81ED-4DB2-BD59-A6C34878D82A}">
                    <a16:rowId xmlns:a16="http://schemas.microsoft.com/office/drawing/2014/main" val="2001503198"/>
                  </a:ext>
                </a:extLst>
              </a:tr>
            </a:tbl>
          </a:graphicData>
        </a:graphic>
      </p:graphicFrame>
    </p:spTree>
    <p:extLst>
      <p:ext uri="{BB962C8B-B14F-4D97-AF65-F5344CB8AC3E}">
        <p14:creationId xmlns:p14="http://schemas.microsoft.com/office/powerpoint/2010/main" val="354423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Reasoning</a:t>
            </a:r>
          </a:p>
        </p:txBody>
      </p:sp>
      <p:sp>
        <p:nvSpPr>
          <p:cNvPr id="3" name="Content Placeholder 2"/>
          <p:cNvSpPr>
            <a:spLocks noGrp="1"/>
          </p:cNvSpPr>
          <p:nvPr>
            <p:ph idx="1"/>
          </p:nvPr>
        </p:nvSpPr>
        <p:spPr/>
        <p:txBody>
          <a:bodyPr/>
          <a:lstStyle/>
          <a:p>
            <a:pPr eaLnBrk="1" hangingPunct="1"/>
            <a:r>
              <a:rPr lang="en-US" dirty="0"/>
              <a:t>Of the three dimensions of adversarial thinking, the one most likely to be overlooked is the strategic dimension.</a:t>
            </a:r>
          </a:p>
          <a:p>
            <a:pPr eaLnBrk="1" hangingPunct="1"/>
            <a:r>
              <a:rPr lang="en-US" dirty="0"/>
              <a:t>This adversarial thinking module seeks to develop students’ strategic reasoning abilities.</a:t>
            </a:r>
          </a:p>
          <a:p>
            <a:pPr marL="0" indent="0" eaLnBrk="1" hangingPunct="1">
              <a:buNone/>
            </a:pPr>
            <a:endParaRPr lang="en-US" dirty="0"/>
          </a:p>
          <a:p>
            <a:pPr marL="0" indent="0" eaLnBrk="1" hangingPunct="1">
              <a:buNone/>
            </a:pPr>
            <a:r>
              <a:rPr lang="en-US" b="1" dirty="0"/>
              <a:t>Q1:</a:t>
            </a:r>
            <a:r>
              <a:rPr lang="en-US" dirty="0"/>
              <a:t> What are some activities that come to your mind when you think about strategic reasoning?</a:t>
            </a:r>
          </a:p>
          <a:p>
            <a:pPr eaLnBrk="1" hangingPunct="1"/>
            <a:endParaRPr lang="en-US" dirty="0"/>
          </a:p>
        </p:txBody>
      </p:sp>
    </p:spTree>
    <p:extLst>
      <p:ext uri="{BB962C8B-B14F-4D97-AF65-F5344CB8AC3E}">
        <p14:creationId xmlns:p14="http://schemas.microsoft.com/office/powerpoint/2010/main" val="414068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Theory</a:t>
            </a:r>
          </a:p>
        </p:txBody>
      </p:sp>
      <p:sp>
        <p:nvSpPr>
          <p:cNvPr id="3" name="Content Placeholder 2"/>
          <p:cNvSpPr>
            <a:spLocks noGrp="1"/>
          </p:cNvSpPr>
          <p:nvPr>
            <p:ph idx="1"/>
          </p:nvPr>
        </p:nvSpPr>
        <p:spPr/>
        <p:txBody>
          <a:bodyPr/>
          <a:lstStyle/>
          <a:p>
            <a:pPr eaLnBrk="1" hangingPunct="1"/>
            <a:r>
              <a:rPr lang="en-US" dirty="0"/>
              <a:t>Game theory can be defined as the </a:t>
            </a:r>
            <a:r>
              <a:rPr lang="en-US" b="1" dirty="0"/>
              <a:t>study of strategic reasoning.</a:t>
            </a:r>
          </a:p>
          <a:p>
            <a:pPr eaLnBrk="1" hangingPunct="1"/>
            <a:r>
              <a:rPr lang="en-US" dirty="0"/>
              <a:t>Game theory </a:t>
            </a:r>
            <a:r>
              <a:rPr lang="en-US" b="1" dirty="0"/>
              <a:t>does not </a:t>
            </a:r>
            <a:r>
              <a:rPr lang="en-US" dirty="0"/>
              <a:t>refer to video games and board games.</a:t>
            </a:r>
          </a:p>
          <a:p>
            <a:pPr eaLnBrk="1" hangingPunct="1"/>
            <a:r>
              <a:rPr lang="en-US" dirty="0"/>
              <a:t>Learning basic game theory concepts is a proven way to improve one’s strategic reasoning abilities.</a:t>
            </a:r>
          </a:p>
          <a:p>
            <a:pPr eaLnBrk="1" hangingPunct="1"/>
            <a:r>
              <a:rPr lang="en-US" dirty="0"/>
              <a:t>Game theory is typically taught at universities in disciplines such as: </a:t>
            </a:r>
          </a:p>
          <a:p>
            <a:pPr lvl="1" eaLnBrk="1" hangingPunct="1"/>
            <a:r>
              <a:rPr lang="en-US" dirty="0"/>
              <a:t>Economics – the “birthplace” of game theory, taught in the context of market competition</a:t>
            </a:r>
          </a:p>
          <a:p>
            <a:pPr lvl="1" eaLnBrk="1" hangingPunct="1"/>
            <a:r>
              <a:rPr lang="en-US" dirty="0"/>
              <a:t>Military studies – taught in the United States service academies to inform warfare strategy</a:t>
            </a:r>
          </a:p>
          <a:p>
            <a:pPr lvl="1" eaLnBrk="1" hangingPunct="1"/>
            <a:r>
              <a:rPr lang="en-US" dirty="0"/>
              <a:t>MBA programs – taught to future business leaders to help them make strategic decisions </a:t>
            </a:r>
          </a:p>
        </p:txBody>
      </p:sp>
    </p:spTree>
    <p:extLst>
      <p:ext uri="{BB962C8B-B14F-4D97-AF65-F5344CB8AC3E}">
        <p14:creationId xmlns:p14="http://schemas.microsoft.com/office/powerpoint/2010/main" val="420291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n open scroll of paper">
            <a:extLst>
              <a:ext uri="{FF2B5EF4-FFF2-40B4-BE49-F238E27FC236}">
                <a16:creationId xmlns:a16="http://schemas.microsoft.com/office/drawing/2014/main" id="{DE164D8A-23CA-496C-9975-C4C592EBA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7200"/>
            <a:ext cx="9129486" cy="2762771"/>
          </a:xfrm>
          <a:prstGeom prst="rect">
            <a:avLst/>
          </a:prstGeom>
        </p:spPr>
      </p:pic>
      <p:sp>
        <p:nvSpPr>
          <p:cNvPr id="9" name="Subtitle 4">
            <a:extLst>
              <a:ext uri="{FF2B5EF4-FFF2-40B4-BE49-F238E27FC236}">
                <a16:creationId xmlns:a16="http://schemas.microsoft.com/office/drawing/2014/main" id="{6FCD847D-D4E0-4E26-AC17-3529403E186B}"/>
              </a:ext>
            </a:extLst>
          </p:cNvPr>
          <p:cNvSpPr>
            <a:spLocks noGrp="1"/>
          </p:cNvSpPr>
          <p:nvPr>
            <p:ph type="subTitle" idx="1"/>
          </p:nvPr>
        </p:nvSpPr>
        <p:spPr>
          <a:xfrm>
            <a:off x="1485361" y="2030466"/>
            <a:ext cx="6187791" cy="2355002"/>
          </a:xfrm>
        </p:spPr>
        <p:txBody>
          <a:bodyPr>
            <a:noAutofit/>
          </a:bodyPr>
          <a:lstStyle/>
          <a:p>
            <a:pPr algn="l"/>
            <a:r>
              <a:rPr lang="en-US" sz="4000" dirty="0">
                <a:latin typeface="Papyrus" panose="03070502060502030205" pitchFamily="66" charset="0"/>
                <a:cs typeface="Times New Roman" panose="02020603050405020304" pitchFamily="18" charset="0"/>
              </a:rPr>
              <a:t>Do you see a person skilled in his work? He will stand in the presence of kings.</a:t>
            </a:r>
            <a:br>
              <a:rPr lang="en-US" sz="4000" dirty="0">
                <a:latin typeface="Papyrus" panose="03070502060502030205" pitchFamily="66" charset="0"/>
                <a:cs typeface="Times New Roman" panose="02020603050405020304" pitchFamily="18" charset="0"/>
              </a:rPr>
            </a:br>
            <a:r>
              <a:rPr lang="en-US" sz="4000" dirty="0">
                <a:latin typeface="Papyrus" panose="03070502060502030205" pitchFamily="66" charset="0"/>
                <a:cs typeface="Times New Roman" panose="02020603050405020304" pitchFamily="18" charset="0"/>
              </a:rPr>
              <a:t>			  (Proverbs 22:29)</a:t>
            </a:r>
          </a:p>
        </p:txBody>
      </p:sp>
    </p:spTree>
    <p:extLst>
      <p:ext uri="{BB962C8B-B14F-4D97-AF65-F5344CB8AC3E}">
        <p14:creationId xmlns:p14="http://schemas.microsoft.com/office/powerpoint/2010/main" val="2461092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78928EE6-36D6-4C10-86CB-44AC4CDC7A0C}"/>
              </a:ext>
            </a:extLst>
          </p:cNvPr>
          <p:cNvSpPr>
            <a:spLocks noGrp="1"/>
          </p:cNvSpPr>
          <p:nvPr>
            <p:ph type="subTitle" idx="1"/>
          </p:nvPr>
        </p:nvSpPr>
        <p:spPr>
          <a:xfrm>
            <a:off x="457201" y="1419298"/>
            <a:ext cx="8294914" cy="3588525"/>
          </a:xfrm>
        </p:spPr>
        <p:txBody>
          <a:bodyPr>
            <a:noAutofit/>
          </a:bodyPr>
          <a:lstStyle/>
          <a:p>
            <a:r>
              <a:rPr lang="en-US" sz="3600" b="0" i="0" u="none" strike="noStrike" kern="1200" baseline="0" dirty="0">
                <a:solidFill>
                  <a:schemeClr val="tx1"/>
                </a:solidFill>
                <a:latin typeface="+mn-lt"/>
                <a:ea typeface="+mn-ea"/>
                <a:cs typeface="+mn-cs"/>
              </a:rPr>
              <a:t>“Strategic thinking seems to be more like learning to windsurf, ski, or fly an airplane, activities that require people to learn skills which are unnatural but </a:t>
            </a:r>
            <a:r>
              <a:rPr lang="en-US" sz="3600" b="1" i="0" u="none" strike="noStrike" kern="1200" baseline="0" dirty="0">
                <a:solidFill>
                  <a:schemeClr val="tx1"/>
                </a:solidFill>
                <a:latin typeface="+mn-lt"/>
                <a:ea typeface="+mn-ea"/>
                <a:cs typeface="+mn-cs"/>
              </a:rPr>
              <a:t>teachable</a:t>
            </a:r>
            <a:r>
              <a:rPr lang="en-US" sz="3600" b="0" i="0" u="none" strike="noStrike" kern="1200" baseline="0" dirty="0">
                <a:solidFill>
                  <a:schemeClr val="tx1"/>
                </a:solidFill>
                <a:latin typeface="+mn-lt"/>
                <a:ea typeface="+mn-ea"/>
                <a:cs typeface="+mn-cs"/>
              </a:rPr>
              <a:t>, and less like weight-lifting or dunking a basketball, where performance is constrained by physical limits.”</a:t>
            </a:r>
            <a:br>
              <a:rPr lang="en-US" sz="3600" b="0" i="0" u="none" strike="noStrike" kern="1200" baseline="0" dirty="0">
                <a:solidFill>
                  <a:schemeClr val="tx1"/>
                </a:solidFill>
                <a:latin typeface="+mn-lt"/>
                <a:ea typeface="+mn-ea"/>
                <a:cs typeface="+mn-cs"/>
              </a:rPr>
            </a:br>
            <a:r>
              <a:rPr lang="en-US" sz="3600" b="0" i="0" u="none" strike="noStrike" kern="1200" baseline="0" dirty="0">
                <a:solidFill>
                  <a:schemeClr val="tx1"/>
                </a:solidFill>
                <a:latin typeface="+mn-lt"/>
                <a:ea typeface="+mn-ea"/>
                <a:cs typeface="+mn-cs"/>
              </a:rPr>
              <a:t>			                    - Colin Camerer</a:t>
            </a:r>
            <a:endParaRPr lang="en-US" sz="3300" dirty="0">
              <a:cs typeface="Times New Roman" panose="02020603050405020304" pitchFamily="18" charset="0"/>
            </a:endParaRPr>
          </a:p>
        </p:txBody>
      </p:sp>
    </p:spTree>
    <p:extLst>
      <p:ext uri="{BB962C8B-B14F-4D97-AF65-F5344CB8AC3E}">
        <p14:creationId xmlns:p14="http://schemas.microsoft.com/office/powerpoint/2010/main" val="846580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eaLnBrk="1" hangingPunct="1"/>
            <a:r>
              <a:rPr lang="en-US" dirty="0"/>
              <a:t>Without bad guys trying to overcome the barriers in order to get their hands on the bounty, there is no such thing as cybersecurity.</a:t>
            </a:r>
          </a:p>
          <a:p>
            <a:pPr eaLnBrk="1" hangingPunct="1"/>
            <a:r>
              <a:rPr lang="en-US" dirty="0"/>
              <a:t>Therefore, </a:t>
            </a:r>
            <a:r>
              <a:rPr lang="en-US" b="1" dirty="0"/>
              <a:t>adversarial thinking is central to cybersecurity</a:t>
            </a:r>
            <a:r>
              <a:rPr lang="en-US" dirty="0"/>
              <a:t>.</a:t>
            </a:r>
          </a:p>
          <a:p>
            <a:pPr eaLnBrk="1" hangingPunct="1"/>
            <a:r>
              <a:rPr lang="en-US" b="1" dirty="0"/>
              <a:t>Strategic reasoning</a:t>
            </a:r>
            <a:r>
              <a:rPr lang="en-US" dirty="0"/>
              <a:t> is one of three components of adversarial thinking.</a:t>
            </a:r>
          </a:p>
          <a:p>
            <a:pPr eaLnBrk="1" hangingPunct="1"/>
            <a:r>
              <a:rPr lang="en-US" dirty="0"/>
              <a:t>Game theory is a proven way to improve ones’ strategic reasoning abilities.</a:t>
            </a:r>
          </a:p>
          <a:p>
            <a:pPr eaLnBrk="1" hangingPunct="1"/>
            <a:r>
              <a:rPr lang="en-US" b="1" dirty="0"/>
              <a:t>In the remaining lessons in this module on adversarial thinking, we will learn the fundamentals of game theory!</a:t>
            </a:r>
          </a:p>
        </p:txBody>
      </p:sp>
    </p:spTree>
    <p:extLst>
      <p:ext uri="{BB962C8B-B14F-4D97-AF65-F5344CB8AC3E}">
        <p14:creationId xmlns:p14="http://schemas.microsoft.com/office/powerpoint/2010/main" val="325558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40284527-077A-49EB-BA6E-B95ED9F16928}"/>
              </a:ext>
            </a:extLst>
          </p:cNvPr>
          <p:cNvSpPr>
            <a:spLocks noGrp="1"/>
          </p:cNvSpPr>
          <p:nvPr>
            <p:ph type="ctrTitle"/>
          </p:nvPr>
        </p:nvSpPr>
        <p:spPr>
          <a:xfrm>
            <a:off x="1706520" y="1214651"/>
            <a:ext cx="5865945" cy="723331"/>
          </a:xfrm>
        </p:spPr>
        <p:txBody>
          <a:bodyPr>
            <a:normAutofit/>
          </a:bodyPr>
          <a:lstStyle/>
          <a:p>
            <a:r>
              <a:rPr lang="en-US" sz="3300" dirty="0">
                <a:cs typeface="Times New Roman" panose="02020603050405020304" pitchFamily="18" charset="0"/>
              </a:rPr>
              <a:t>The Essence of Cybersecurity:</a:t>
            </a:r>
          </a:p>
        </p:txBody>
      </p:sp>
      <p:pic>
        <p:nvPicPr>
          <p:cNvPr id="13" name="Graphic 12" descr="Computer clip art">
            <a:extLst>
              <a:ext uri="{FF2B5EF4-FFF2-40B4-BE49-F238E27FC236}">
                <a16:creationId xmlns:a16="http://schemas.microsoft.com/office/drawing/2014/main" id="{FB47D444-C17C-4EAD-BFF6-C0EED24F8C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8519" y="2664387"/>
            <a:ext cx="1367472" cy="1343216"/>
          </a:xfrm>
          <a:prstGeom prst="rect">
            <a:avLst/>
          </a:prstGeom>
        </p:spPr>
      </p:pic>
      <p:pic>
        <p:nvPicPr>
          <p:cNvPr id="19" name="Picture 18" descr="Clip art of a criminal">
            <a:extLst>
              <a:ext uri="{FF2B5EF4-FFF2-40B4-BE49-F238E27FC236}">
                <a16:creationId xmlns:a16="http://schemas.microsoft.com/office/drawing/2014/main" id="{F1316DC2-66A4-4242-8F3C-4112A1350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8171" y="2540062"/>
            <a:ext cx="3539678" cy="1591866"/>
          </a:xfrm>
          <a:prstGeom prst="rect">
            <a:avLst/>
          </a:prstGeom>
        </p:spPr>
      </p:pic>
      <p:sp>
        <p:nvSpPr>
          <p:cNvPr id="20" name="Plus Sign 19" descr="Black plus sign">
            <a:extLst>
              <a:ext uri="{FF2B5EF4-FFF2-40B4-BE49-F238E27FC236}">
                <a16:creationId xmlns:a16="http://schemas.microsoft.com/office/drawing/2014/main" id="{0948689E-E2BD-4BDD-AC3A-FC2A8F37655E}"/>
              </a:ext>
            </a:extLst>
          </p:cNvPr>
          <p:cNvSpPr/>
          <p:nvPr/>
        </p:nvSpPr>
        <p:spPr>
          <a:xfrm>
            <a:off x="3400425" y="2817097"/>
            <a:ext cx="1239068" cy="119050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1611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40284527-077A-49EB-BA6E-B95ED9F16928}"/>
              </a:ext>
            </a:extLst>
          </p:cNvPr>
          <p:cNvSpPr>
            <a:spLocks noGrp="1"/>
          </p:cNvSpPr>
          <p:nvPr>
            <p:ph type="ctrTitle"/>
          </p:nvPr>
        </p:nvSpPr>
        <p:spPr>
          <a:xfrm>
            <a:off x="352425" y="1138216"/>
            <a:ext cx="8248650" cy="676580"/>
          </a:xfrm>
        </p:spPr>
        <p:txBody>
          <a:bodyPr>
            <a:normAutofit/>
          </a:bodyPr>
          <a:lstStyle/>
          <a:p>
            <a:r>
              <a:rPr lang="en-US" sz="3300" dirty="0">
                <a:cs typeface="Times New Roman" panose="02020603050405020304" pitchFamily="18" charset="0"/>
              </a:rPr>
              <a:t>Take Away the Computer...</a:t>
            </a:r>
          </a:p>
        </p:txBody>
      </p:sp>
      <p:sp>
        <p:nvSpPr>
          <p:cNvPr id="8" name="Subtitle 4">
            <a:extLst>
              <a:ext uri="{FF2B5EF4-FFF2-40B4-BE49-F238E27FC236}">
                <a16:creationId xmlns:a16="http://schemas.microsoft.com/office/drawing/2014/main" id="{95E35B88-B87F-4EB5-994A-A526B1026A89}"/>
              </a:ext>
            </a:extLst>
          </p:cNvPr>
          <p:cNvSpPr>
            <a:spLocks noGrp="1"/>
          </p:cNvSpPr>
          <p:nvPr>
            <p:ph type="subTitle" idx="1"/>
          </p:nvPr>
        </p:nvSpPr>
        <p:spPr>
          <a:xfrm>
            <a:off x="1348741" y="2397783"/>
            <a:ext cx="3394710" cy="2311378"/>
          </a:xfrm>
        </p:spPr>
        <p:txBody>
          <a:bodyPr>
            <a:noAutofit/>
          </a:bodyPr>
          <a:lstStyle/>
          <a:p>
            <a:pPr marL="257175" indent="-257175" algn="l">
              <a:buFont typeface="Arial" panose="020B0604020202020204" pitchFamily="34" charset="0"/>
              <a:buChar char="•"/>
            </a:pPr>
            <a:r>
              <a:rPr lang="en-US" sz="2200" dirty="0">
                <a:cs typeface="Times New Roman" panose="02020603050405020304" pitchFamily="18" charset="0"/>
              </a:rPr>
              <a:t>Criminal Justice</a:t>
            </a:r>
          </a:p>
          <a:p>
            <a:pPr marL="257175" indent="-257175" algn="l">
              <a:buFont typeface="Arial" panose="020B0604020202020204" pitchFamily="34" charset="0"/>
              <a:buChar char="•"/>
            </a:pPr>
            <a:r>
              <a:rPr lang="en-US" sz="2200" dirty="0">
                <a:cs typeface="Times New Roman" panose="02020603050405020304" pitchFamily="18" charset="0"/>
              </a:rPr>
              <a:t>Criminology</a:t>
            </a:r>
          </a:p>
          <a:p>
            <a:pPr marL="257175" indent="-257175" algn="l">
              <a:buFont typeface="Arial" panose="020B0604020202020204" pitchFamily="34" charset="0"/>
              <a:buChar char="•"/>
            </a:pPr>
            <a:r>
              <a:rPr lang="en-US" sz="2200" dirty="0">
                <a:cs typeface="Times New Roman" panose="02020603050405020304" pitchFamily="18" charset="0"/>
              </a:rPr>
              <a:t>Public Policy</a:t>
            </a:r>
          </a:p>
          <a:p>
            <a:pPr marL="257175" indent="-257175" algn="l">
              <a:buFont typeface="Arial" panose="020B0604020202020204" pitchFamily="34" charset="0"/>
              <a:buChar char="•"/>
            </a:pPr>
            <a:r>
              <a:rPr lang="en-US" sz="2200" dirty="0">
                <a:cs typeface="Times New Roman" panose="02020603050405020304" pitchFamily="18" charset="0"/>
              </a:rPr>
              <a:t>Military Studies</a:t>
            </a:r>
          </a:p>
          <a:p>
            <a:pPr marL="257175" indent="-257175" algn="l">
              <a:buFont typeface="Arial" panose="020B0604020202020204" pitchFamily="34" charset="0"/>
              <a:buChar char="•"/>
            </a:pPr>
            <a:r>
              <a:rPr lang="en-US" sz="2200" dirty="0">
                <a:cs typeface="Times New Roman" panose="02020603050405020304" pitchFamily="18" charset="0"/>
              </a:rPr>
              <a:t>etc.</a:t>
            </a:r>
          </a:p>
        </p:txBody>
      </p:sp>
      <p:pic>
        <p:nvPicPr>
          <p:cNvPr id="7" name="Picture 6" descr="Clip art of a criminal">
            <a:extLst>
              <a:ext uri="{FF2B5EF4-FFF2-40B4-BE49-F238E27FC236}">
                <a16:creationId xmlns:a16="http://schemas.microsoft.com/office/drawing/2014/main" id="{E15682F5-37E5-42D6-9D58-B07F079EA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171" y="2540062"/>
            <a:ext cx="3539678" cy="1591866"/>
          </a:xfrm>
          <a:prstGeom prst="rect">
            <a:avLst/>
          </a:prstGeom>
        </p:spPr>
      </p:pic>
    </p:spTree>
    <p:extLst>
      <p:ext uri="{BB962C8B-B14F-4D97-AF65-F5344CB8AC3E}">
        <p14:creationId xmlns:p14="http://schemas.microsoft.com/office/powerpoint/2010/main" val="264147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40284527-077A-49EB-BA6E-B95ED9F16928}"/>
              </a:ext>
            </a:extLst>
          </p:cNvPr>
          <p:cNvSpPr>
            <a:spLocks noGrp="1"/>
          </p:cNvSpPr>
          <p:nvPr>
            <p:ph type="ctrTitle"/>
          </p:nvPr>
        </p:nvSpPr>
        <p:spPr>
          <a:xfrm>
            <a:off x="352425" y="1138216"/>
            <a:ext cx="8248650" cy="676580"/>
          </a:xfrm>
        </p:spPr>
        <p:txBody>
          <a:bodyPr>
            <a:normAutofit/>
          </a:bodyPr>
          <a:lstStyle/>
          <a:p>
            <a:r>
              <a:rPr lang="en-US" sz="3300" dirty="0">
                <a:cs typeface="Times New Roman" panose="02020603050405020304" pitchFamily="18" charset="0"/>
              </a:rPr>
              <a:t>Take Away the Bad Guys...</a:t>
            </a:r>
          </a:p>
        </p:txBody>
      </p:sp>
      <p:pic>
        <p:nvPicPr>
          <p:cNvPr id="13" name="Graphic 12" descr="Clip art of a computer">
            <a:extLst>
              <a:ext uri="{FF2B5EF4-FFF2-40B4-BE49-F238E27FC236}">
                <a16:creationId xmlns:a16="http://schemas.microsoft.com/office/drawing/2014/main" id="{FB47D444-C17C-4EAD-BFF6-C0EED24F8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8519" y="2664387"/>
            <a:ext cx="1367472" cy="1343216"/>
          </a:xfrm>
          <a:prstGeom prst="rect">
            <a:avLst/>
          </a:prstGeom>
        </p:spPr>
      </p:pic>
      <p:sp>
        <p:nvSpPr>
          <p:cNvPr id="8" name="Subtitle 4">
            <a:extLst>
              <a:ext uri="{FF2B5EF4-FFF2-40B4-BE49-F238E27FC236}">
                <a16:creationId xmlns:a16="http://schemas.microsoft.com/office/drawing/2014/main" id="{95E35B88-B87F-4EB5-994A-A526B1026A89}"/>
              </a:ext>
            </a:extLst>
          </p:cNvPr>
          <p:cNvSpPr>
            <a:spLocks noGrp="1"/>
          </p:cNvSpPr>
          <p:nvPr>
            <p:ph type="subTitle" idx="1"/>
          </p:nvPr>
        </p:nvSpPr>
        <p:spPr>
          <a:xfrm>
            <a:off x="3576512" y="2234488"/>
            <a:ext cx="5429250" cy="2428874"/>
          </a:xfrm>
        </p:spPr>
        <p:txBody>
          <a:bodyPr>
            <a:noAutofit/>
          </a:bodyPr>
          <a:lstStyle/>
          <a:p>
            <a:pPr marL="257175" indent="-257175" algn="l">
              <a:buFont typeface="Arial" panose="020B0604020202020204" pitchFamily="34" charset="0"/>
              <a:buChar char="•"/>
            </a:pPr>
            <a:r>
              <a:rPr lang="en-US" sz="2100" dirty="0">
                <a:cs typeface="Times New Roman" panose="02020603050405020304" pitchFamily="18" charset="0"/>
              </a:rPr>
              <a:t>Computer Science</a:t>
            </a:r>
          </a:p>
          <a:p>
            <a:pPr marL="257175" indent="-257175" algn="l">
              <a:buFont typeface="Arial" panose="020B0604020202020204" pitchFamily="34" charset="0"/>
              <a:buChar char="•"/>
            </a:pPr>
            <a:r>
              <a:rPr lang="en-US" sz="2100" dirty="0">
                <a:cs typeface="Times New Roman" panose="02020603050405020304" pitchFamily="18" charset="0"/>
              </a:rPr>
              <a:t>Computer Engineering</a:t>
            </a:r>
          </a:p>
          <a:p>
            <a:pPr marL="257175" indent="-257175" algn="l">
              <a:buFont typeface="Arial" panose="020B0604020202020204" pitchFamily="34" charset="0"/>
              <a:buChar char="•"/>
            </a:pPr>
            <a:r>
              <a:rPr lang="en-US" sz="2100" dirty="0">
                <a:cs typeface="Times New Roman" panose="02020603050405020304" pitchFamily="18" charset="0"/>
              </a:rPr>
              <a:t>Software Engineering</a:t>
            </a:r>
          </a:p>
          <a:p>
            <a:pPr marL="257175" indent="-257175" algn="l">
              <a:buFont typeface="Arial" panose="020B0604020202020204" pitchFamily="34" charset="0"/>
              <a:buChar char="•"/>
            </a:pPr>
            <a:r>
              <a:rPr lang="en-US" sz="2100" dirty="0">
                <a:cs typeface="Times New Roman" panose="02020603050405020304" pitchFamily="18" charset="0"/>
              </a:rPr>
              <a:t>Information Technology</a:t>
            </a:r>
          </a:p>
          <a:p>
            <a:pPr marL="257175" indent="-257175" algn="l">
              <a:buFont typeface="Arial" panose="020B0604020202020204" pitchFamily="34" charset="0"/>
              <a:buChar char="•"/>
            </a:pPr>
            <a:r>
              <a:rPr lang="en-US" sz="2100" dirty="0">
                <a:cs typeface="Times New Roman" panose="02020603050405020304" pitchFamily="18" charset="0"/>
              </a:rPr>
              <a:t>etc.</a:t>
            </a:r>
          </a:p>
        </p:txBody>
      </p:sp>
    </p:spTree>
    <p:extLst>
      <p:ext uri="{BB962C8B-B14F-4D97-AF65-F5344CB8AC3E}">
        <p14:creationId xmlns:p14="http://schemas.microsoft.com/office/powerpoint/2010/main" val="238249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Clip art of a computer">
            <a:extLst>
              <a:ext uri="{FF2B5EF4-FFF2-40B4-BE49-F238E27FC236}">
                <a16:creationId xmlns:a16="http://schemas.microsoft.com/office/drawing/2014/main" id="{FB47D444-C17C-4EAD-BFF6-C0EED24F8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5198" y="2425483"/>
            <a:ext cx="1367472" cy="1343216"/>
          </a:xfrm>
          <a:prstGeom prst="rect">
            <a:avLst/>
          </a:prstGeom>
        </p:spPr>
      </p:pic>
      <p:pic>
        <p:nvPicPr>
          <p:cNvPr id="19" name="Picture 18" descr="Clip art of a criminal">
            <a:extLst>
              <a:ext uri="{FF2B5EF4-FFF2-40B4-BE49-F238E27FC236}">
                <a16:creationId xmlns:a16="http://schemas.microsoft.com/office/drawing/2014/main" id="{F1316DC2-66A4-4242-8F3C-4112A1350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850" y="2301158"/>
            <a:ext cx="3539678" cy="1591866"/>
          </a:xfrm>
          <a:prstGeom prst="rect">
            <a:avLst/>
          </a:prstGeom>
        </p:spPr>
      </p:pic>
      <p:sp>
        <p:nvSpPr>
          <p:cNvPr id="20" name="Plus Sign 19" descr="Black plus sign">
            <a:extLst>
              <a:ext uri="{FF2B5EF4-FFF2-40B4-BE49-F238E27FC236}">
                <a16:creationId xmlns:a16="http://schemas.microsoft.com/office/drawing/2014/main" id="{0948689E-E2BD-4BDD-AC3A-FC2A8F37655E}"/>
              </a:ext>
            </a:extLst>
          </p:cNvPr>
          <p:cNvSpPr/>
          <p:nvPr/>
        </p:nvSpPr>
        <p:spPr>
          <a:xfrm>
            <a:off x="3337104" y="2578193"/>
            <a:ext cx="1239068" cy="119050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Title 3">
            <a:extLst>
              <a:ext uri="{FF2B5EF4-FFF2-40B4-BE49-F238E27FC236}">
                <a16:creationId xmlns:a16="http://schemas.microsoft.com/office/drawing/2014/main" id="{9457A64A-1B2C-4F4D-869B-D5C95DD77E1B}"/>
              </a:ext>
            </a:extLst>
          </p:cNvPr>
          <p:cNvSpPr txBox="1">
            <a:spLocks/>
          </p:cNvSpPr>
          <p:nvPr/>
        </p:nvSpPr>
        <p:spPr bwMode="auto">
          <a:xfrm>
            <a:off x="1643199" y="975747"/>
            <a:ext cx="5865945" cy="7233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a:bodyPr>
          <a:lstStyle>
            <a:lvl1pPr algn="ctr" defTabSz="685800" rtl="0" eaLnBrk="0" fontAlgn="base" hangingPunct="0">
              <a:lnSpc>
                <a:spcPct val="90000"/>
              </a:lnSpc>
              <a:spcBef>
                <a:spcPct val="0"/>
              </a:spcBef>
              <a:spcAft>
                <a:spcPct val="0"/>
              </a:spcAft>
              <a:defRPr sz="45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sz="3300" dirty="0">
                <a:cs typeface="Times New Roman" panose="02020603050405020304" pitchFamily="18" charset="0"/>
              </a:rPr>
              <a:t>The Essence of Cybersecurity:</a:t>
            </a:r>
          </a:p>
        </p:txBody>
      </p:sp>
      <p:sp>
        <p:nvSpPr>
          <p:cNvPr id="11" name="Title 3">
            <a:extLst>
              <a:ext uri="{FF2B5EF4-FFF2-40B4-BE49-F238E27FC236}">
                <a16:creationId xmlns:a16="http://schemas.microsoft.com/office/drawing/2014/main" id="{2B3E0A66-1724-4045-9E7D-8D28C29FBADB}"/>
              </a:ext>
            </a:extLst>
          </p:cNvPr>
          <p:cNvSpPr>
            <a:spLocks noGrp="1"/>
          </p:cNvSpPr>
          <p:nvPr>
            <p:ph type="ctrTitle"/>
          </p:nvPr>
        </p:nvSpPr>
        <p:spPr>
          <a:xfrm>
            <a:off x="1844521" y="4612944"/>
            <a:ext cx="5865945" cy="723331"/>
          </a:xfrm>
        </p:spPr>
        <p:txBody>
          <a:bodyPr>
            <a:normAutofit fontScale="90000"/>
          </a:bodyPr>
          <a:lstStyle/>
          <a:p>
            <a:r>
              <a:rPr lang="en-US" sz="3300" dirty="0">
                <a:cs typeface="Times New Roman" panose="02020603050405020304" pitchFamily="18" charset="0"/>
              </a:rPr>
              <a:t>The following video will flesh this out a little more...</a:t>
            </a:r>
          </a:p>
        </p:txBody>
      </p:sp>
    </p:spTree>
    <p:extLst>
      <p:ext uri="{BB962C8B-B14F-4D97-AF65-F5344CB8AC3E}">
        <p14:creationId xmlns:p14="http://schemas.microsoft.com/office/powerpoint/2010/main" val="17020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3 B’s of Security</a:t>
            </a:r>
          </a:p>
        </p:txBody>
      </p:sp>
      <p:pic>
        <p:nvPicPr>
          <p:cNvPr id="3" name="Online Media 2" descr="The 3 B's of Security video">
            <a:hlinkClick r:id="" action="ppaction://media"/>
            <a:extLst>
              <a:ext uri="{FF2B5EF4-FFF2-40B4-BE49-F238E27FC236}">
                <a16:creationId xmlns:a16="http://schemas.microsoft.com/office/drawing/2014/main" id="{EB9875C1-6948-417E-90F6-9337C81AC8EB}"/>
              </a:ext>
            </a:extLst>
          </p:cNvPr>
          <p:cNvPicPr>
            <a:picLocks noRot="1" noChangeAspect="1"/>
          </p:cNvPicPr>
          <p:nvPr>
            <a:videoFile r:link="rId1"/>
          </p:nvPr>
        </p:nvPicPr>
        <p:blipFill>
          <a:blip r:embed="rId4"/>
          <a:stretch>
            <a:fillRect/>
          </a:stretch>
        </p:blipFill>
        <p:spPr>
          <a:xfrm>
            <a:off x="1375834" y="1828608"/>
            <a:ext cx="6646331" cy="3738561"/>
          </a:xfrm>
          <a:prstGeom prst="rect">
            <a:avLst/>
          </a:prstGeom>
        </p:spPr>
      </p:pic>
    </p:spTree>
    <p:extLst>
      <p:ext uri="{BB962C8B-B14F-4D97-AF65-F5344CB8AC3E}">
        <p14:creationId xmlns:p14="http://schemas.microsoft.com/office/powerpoint/2010/main" val="279123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3 B’s of Security - Recap</a:t>
            </a:r>
          </a:p>
        </p:txBody>
      </p:sp>
      <p:sp>
        <p:nvSpPr>
          <p:cNvPr id="3" name="Content Placeholder 2"/>
          <p:cNvSpPr>
            <a:spLocks noGrp="1"/>
          </p:cNvSpPr>
          <p:nvPr>
            <p:ph idx="1"/>
          </p:nvPr>
        </p:nvSpPr>
        <p:spPr/>
        <p:txBody>
          <a:bodyPr/>
          <a:lstStyle/>
          <a:p>
            <a:pPr marL="0" indent="0" eaLnBrk="1" hangingPunct="1">
              <a:buNone/>
            </a:pPr>
            <a:r>
              <a:rPr lang="en-US" dirty="0"/>
              <a:t>Every security context contains 3 fundamental components:</a:t>
            </a:r>
          </a:p>
          <a:p>
            <a:pPr lvl="1" eaLnBrk="1" hangingPunct="1"/>
            <a:r>
              <a:rPr lang="en-US" b="1" dirty="0"/>
              <a:t>Bounty</a:t>
            </a:r>
            <a:r>
              <a:rPr lang="en-US" dirty="0"/>
              <a:t> – valuables that must be protected from bad guys</a:t>
            </a:r>
          </a:p>
          <a:p>
            <a:pPr lvl="1" eaLnBrk="1" hangingPunct="1"/>
            <a:r>
              <a:rPr lang="en-US" b="1" dirty="0"/>
              <a:t>Bad Guys </a:t>
            </a:r>
            <a:r>
              <a:rPr lang="en-US" dirty="0"/>
              <a:t>– persons who seek to get their hands on the bounty</a:t>
            </a:r>
          </a:p>
          <a:p>
            <a:pPr lvl="1" eaLnBrk="1" hangingPunct="1"/>
            <a:r>
              <a:rPr lang="en-US" b="1" dirty="0"/>
              <a:t>Barriers</a:t>
            </a:r>
            <a:r>
              <a:rPr lang="en-US" dirty="0"/>
              <a:t> – obstacles placed between the bad guys and the bounty</a:t>
            </a:r>
            <a:br>
              <a:rPr lang="en-US" dirty="0"/>
            </a:br>
            <a:endParaRPr lang="en-US" dirty="0"/>
          </a:p>
          <a:p>
            <a:pPr marL="0" indent="0" eaLnBrk="1" hangingPunct="1">
              <a:buNone/>
            </a:pPr>
            <a:r>
              <a:rPr lang="en-US" b="1" dirty="0"/>
              <a:t>Q1: </a:t>
            </a:r>
            <a:r>
              <a:rPr lang="en-US" dirty="0"/>
              <a:t>What are the 3 B’s in a medieval kingdom context?</a:t>
            </a:r>
          </a:p>
          <a:p>
            <a:pPr marL="0" indent="0" eaLnBrk="1" hangingPunct="1">
              <a:buNone/>
            </a:pPr>
            <a:endParaRPr lang="en-US" dirty="0"/>
          </a:p>
          <a:p>
            <a:pPr marL="0" indent="0" eaLnBrk="1" hangingPunct="1">
              <a:buNone/>
            </a:pPr>
            <a:r>
              <a:rPr lang="en-US" b="1" dirty="0"/>
              <a:t>Q2: </a:t>
            </a:r>
            <a:r>
              <a:rPr lang="en-US" dirty="0"/>
              <a:t>What are the 3 B’s in a brick-and-mortar bank context?</a:t>
            </a:r>
          </a:p>
          <a:p>
            <a:pPr marL="0" indent="0" eaLnBrk="1" hangingPunct="1">
              <a:buNone/>
            </a:pPr>
            <a:endParaRPr lang="en-US" dirty="0"/>
          </a:p>
          <a:p>
            <a:pPr marL="0" indent="0" eaLnBrk="1" hangingPunct="1">
              <a:buNone/>
            </a:pPr>
            <a:r>
              <a:rPr lang="en-US" b="1" dirty="0"/>
              <a:t>Q3</a:t>
            </a:r>
            <a:r>
              <a:rPr lang="en-US" dirty="0"/>
              <a:t>: What are the 3 B’s in a cyberspace context?</a:t>
            </a:r>
          </a:p>
        </p:txBody>
      </p:sp>
    </p:spTree>
    <p:extLst>
      <p:ext uri="{BB962C8B-B14F-4D97-AF65-F5344CB8AC3E}">
        <p14:creationId xmlns:p14="http://schemas.microsoft.com/office/powerpoint/2010/main" val="1381293392"/>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3881</TotalTime>
  <Words>4217</Words>
  <Application>Microsoft Office PowerPoint</Application>
  <PresentationFormat>On-screen Show (4:3)</PresentationFormat>
  <Paragraphs>443</Paragraphs>
  <Slides>31</Slides>
  <Notes>27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Papyrus</vt:lpstr>
      <vt:lpstr>Times New Roman</vt:lpstr>
      <vt:lpstr>PP_C5Modules_CC_License_standard</vt:lpstr>
      <vt:lpstr>  Adversarial Thinking Module</vt:lpstr>
      <vt:lpstr>Exercise: Data Breach</vt:lpstr>
      <vt:lpstr>PowerPoint Presentation</vt:lpstr>
      <vt:lpstr>The Essence of Cybersecurity:</vt:lpstr>
      <vt:lpstr>Take Away the Computer...</vt:lpstr>
      <vt:lpstr>Take Away the Bad Guys...</vt:lpstr>
      <vt:lpstr>The following video will flesh this out a little more...</vt:lpstr>
      <vt:lpstr>The 3 B’s of Security</vt:lpstr>
      <vt:lpstr>The 3 B’s of Security - Recap</vt:lpstr>
      <vt:lpstr>Cyberspace Security (AKA Cybersecurity)</vt:lpstr>
      <vt:lpstr>Bottom Line</vt:lpstr>
      <vt:lpstr>What a Difference Hackers Make!</vt:lpstr>
      <vt:lpstr>Computer Hackers and Cybersecurity</vt:lpstr>
      <vt:lpstr>In other words, if this circle represents cybersecurity...</vt:lpstr>
      <vt:lpstr>The Hallmark of the Discipline of Cybersecurity</vt:lpstr>
      <vt:lpstr>PowerPoint Presentation</vt:lpstr>
      <vt:lpstr>Cognitive Psychology</vt:lpstr>
      <vt:lpstr>Sternberg’s Triarchic Theory</vt:lpstr>
      <vt:lpstr>The Triarchic Theory Illustrated</vt:lpstr>
      <vt:lpstr>Triarchic Theory Applied to Hackers</vt:lpstr>
      <vt:lpstr>Triarchic Theory and Adversarial Thinking </vt:lpstr>
      <vt:lpstr>PowerPoint Presentation</vt:lpstr>
      <vt:lpstr>Adversarial Thinking Defined</vt:lpstr>
      <vt:lpstr>Exercise – The Cuckoo’s Egg</vt:lpstr>
      <vt:lpstr>A solid cybersecurity education must equip you for...</vt:lpstr>
      <vt:lpstr>Bottom Line</vt:lpstr>
      <vt:lpstr>Adversarial Thinking Learning Outcomes</vt:lpstr>
      <vt:lpstr>Strategic Reasoning</vt:lpstr>
      <vt:lpstr>Game Theory</vt:lpstr>
      <vt:lpstr>PowerPoint Presentation</vt:lpstr>
      <vt:lpstr>Conclusion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Samuel</cp:lastModifiedBy>
  <cp:revision>454</cp:revision>
  <cp:lastPrinted>2016-07-18T16:40:10Z</cp:lastPrinted>
  <dcterms:created xsi:type="dcterms:W3CDTF">2016-07-03T20:12:42Z</dcterms:created>
  <dcterms:modified xsi:type="dcterms:W3CDTF">2021-11-19T20:41:17Z</dcterms:modified>
</cp:coreProperties>
</file>