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5"/>
  </p:notesMasterIdLst>
  <p:sldIdLst>
    <p:sldId id="256" r:id="rId2"/>
    <p:sldId id="324" r:id="rId3"/>
    <p:sldId id="325" r:id="rId4"/>
    <p:sldId id="333" r:id="rId5"/>
    <p:sldId id="303" r:id="rId6"/>
    <p:sldId id="305" r:id="rId7"/>
    <p:sldId id="322" r:id="rId8"/>
    <p:sldId id="306" r:id="rId9"/>
    <p:sldId id="307" r:id="rId10"/>
    <p:sldId id="323" r:id="rId11"/>
    <p:sldId id="340" r:id="rId12"/>
    <p:sldId id="336" r:id="rId13"/>
    <p:sldId id="338" r:id="rId14"/>
    <p:sldId id="337" r:id="rId15"/>
    <p:sldId id="321" r:id="rId16"/>
    <p:sldId id="330" r:id="rId17"/>
    <p:sldId id="328" r:id="rId18"/>
    <p:sldId id="329" r:id="rId19"/>
    <p:sldId id="331" r:id="rId20"/>
    <p:sldId id="332" r:id="rId21"/>
    <p:sldId id="334" r:id="rId22"/>
    <p:sldId id="335" r:id="rId23"/>
    <p:sldId id="320" r:id="rId24"/>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Samuel" initials="SS" lastIdx="31" clrIdx="0">
    <p:extLst>
      <p:ext uri="{19B8F6BF-5375-455C-9EA6-DF929625EA0E}">
        <p15:presenceInfo xmlns:p15="http://schemas.microsoft.com/office/powerpoint/2012/main" userId="Smith, Samu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6" autoAdjust="0"/>
    <p:restoredTop sz="77888" autoAdjust="0"/>
  </p:normalViewPr>
  <p:slideViewPr>
    <p:cSldViewPr snapToGrid="0" snapToObjects="1">
      <p:cViewPr varScale="1">
        <p:scale>
          <a:sx n="80" d="100"/>
          <a:sy n="80" d="100"/>
        </p:scale>
        <p:origin x="1032"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11/8/2021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These materials were made possible by a grant from the NSA National Cybersecurity Curriculum Program, Round 1.</a:t>
            </a:r>
          </a:p>
          <a:p>
            <a:pPr eaLnBrk="1" hangingPunct="1">
              <a:spcBef>
                <a:spcPct val="0"/>
              </a:spcBef>
            </a:pPr>
            <a:endParaRPr lang="en-US" dirty="0"/>
          </a:p>
          <a:p>
            <a:pPr eaLnBrk="1" hangingPunct="1">
              <a:spcBef>
                <a:spcPct val="0"/>
              </a:spcBef>
            </a:pPr>
            <a:r>
              <a:rPr lang="en-US" dirty="0"/>
              <a:t>All pictures and graphics used in these materials carry a Creative Commons license.</a:t>
            </a:r>
          </a:p>
          <a:p>
            <a:pPr eaLnBrk="1" hangingPunct="1">
              <a:spcBef>
                <a:spcPct val="0"/>
              </a:spcBef>
            </a:pPr>
            <a:endParaRPr lang="en-US" dirty="0"/>
          </a:p>
          <a:p>
            <a:pPr eaLnBrk="1" hangingPunct="1">
              <a:spcBef>
                <a:spcPct val="0"/>
              </a:spcBef>
            </a:pPr>
            <a:r>
              <a:rPr lang="en-US" dirty="0"/>
              <a:t>The slides are Section 508 compliant.</a:t>
            </a:r>
          </a:p>
          <a:p>
            <a:pPr eaLnBrk="1" hangingPunct="1">
              <a:spcBef>
                <a:spcPct val="0"/>
              </a:spcBef>
            </a:pPr>
            <a:endParaRPr lang="en-US" dirty="0"/>
          </a:p>
          <a:p>
            <a:pPr eaLnBrk="1" hangingPunct="1">
              <a:spcBef>
                <a:spcPct val="0"/>
              </a:spcBef>
            </a:pPr>
            <a:r>
              <a:rPr lang="en-US" dirty="0"/>
              <a:t>These materials were created by:</a:t>
            </a:r>
          </a:p>
          <a:p>
            <a:pPr eaLnBrk="1" hangingPunct="1">
              <a:spcBef>
                <a:spcPct val="0"/>
              </a:spcBef>
            </a:pPr>
            <a:r>
              <a:rPr lang="en-US" dirty="0"/>
              <a:t>Seth Hamman, Ph.D.</a:t>
            </a:r>
          </a:p>
          <a:p>
            <a:pPr eaLnBrk="1" hangingPunct="1">
              <a:spcBef>
                <a:spcPct val="0"/>
              </a:spcBef>
            </a:pPr>
            <a:r>
              <a:rPr lang="en-US" dirty="0"/>
              <a:t>Director, Center for the Advancement of Cybersecurity</a:t>
            </a:r>
          </a:p>
          <a:p>
            <a:pPr eaLnBrk="1" hangingPunct="1">
              <a:spcBef>
                <a:spcPct val="0"/>
              </a:spcBef>
            </a:pPr>
            <a:r>
              <a:rPr lang="en-US" dirty="0"/>
              <a:t>Associate Professor of Computer Science </a:t>
            </a:r>
          </a:p>
          <a:p>
            <a:pPr eaLnBrk="1" hangingPunct="1">
              <a:spcBef>
                <a:spcPct val="0"/>
              </a:spcBef>
            </a:pPr>
            <a:r>
              <a:rPr lang="en-US" dirty="0"/>
              <a:t>Cedarville University</a:t>
            </a:r>
          </a:p>
          <a:p>
            <a:pPr eaLnBrk="1" hangingPunct="1">
              <a:spcBef>
                <a:spcPct val="0"/>
              </a:spcBef>
            </a:pPr>
            <a:r>
              <a:rPr lang="en-US" dirty="0"/>
              <a:t>Email: shamman@cedarville.edu</a:t>
            </a:r>
          </a:p>
          <a:p>
            <a:pPr eaLnBrk="1" hangingPunct="1">
              <a:spcBef>
                <a:spcPct val="0"/>
              </a:spcBef>
            </a:pPr>
            <a:r>
              <a:rPr lang="en-US" dirty="0"/>
              <a:t>Phone: 937-766-7686</a:t>
            </a:r>
          </a:p>
          <a:p>
            <a:pPr eaLnBrk="1" hangingPunct="1">
              <a:spcBef>
                <a:spcPct val="0"/>
              </a:spcBef>
            </a:pPr>
            <a:endParaRPr lang="en-US" dirty="0"/>
          </a:p>
          <a:p>
            <a:pPr eaLnBrk="1" hangingPunct="1">
              <a:spcBef>
                <a:spcPct val="0"/>
              </a:spcBef>
            </a:pPr>
            <a:r>
              <a:rPr lang="en-US" dirty="0"/>
              <a:t>Please contact the author with any errata, suggestions for improvement, or to provide any other feedback.</a:t>
            </a:r>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Drive home the major game theory components that appeared in the video.</a:t>
            </a:r>
          </a:p>
          <a:p>
            <a:pPr marL="228600" indent="-228600">
              <a:buAutoNum type="arabicPeriod"/>
            </a:pPr>
            <a:endParaRPr lang="en-US" dirty="0"/>
          </a:p>
          <a:p>
            <a:r>
              <a:rPr lang="en-US" b="1" dirty="0"/>
              <a:t>Slide notes:</a:t>
            </a:r>
          </a:p>
          <a:p>
            <a:r>
              <a:rPr lang="en-US" dirty="0"/>
              <a:t>These questions</a:t>
            </a:r>
            <a:r>
              <a:rPr lang="en-US" baseline="0" dirty="0"/>
              <a:t> are intended to recap the Hacker’s Dilemma video. </a:t>
            </a:r>
            <a:br>
              <a:rPr lang="en-US" baseline="0" dirty="0"/>
            </a:br>
            <a:endParaRPr lang="en-US" b="1" dirty="0"/>
          </a:p>
          <a:p>
            <a:r>
              <a:rPr lang="en-US" dirty="0"/>
              <a:t>Here</a:t>
            </a:r>
            <a:r>
              <a:rPr lang="en-US" baseline="0" dirty="0"/>
              <a:t> are the correct answers…</a:t>
            </a:r>
          </a:p>
          <a:p>
            <a:r>
              <a:rPr lang="en-US" b="1" dirty="0"/>
              <a:t>A1: </a:t>
            </a:r>
          </a:p>
          <a:p>
            <a:r>
              <a:rPr lang="en-US" baseline="0" dirty="0"/>
              <a:t>Alice</a:t>
            </a:r>
          </a:p>
          <a:p>
            <a:r>
              <a:rPr lang="en-US" baseline="0" dirty="0"/>
              <a:t>Bob</a:t>
            </a:r>
          </a:p>
          <a:p>
            <a:endParaRPr lang="en-US" baseline="0" dirty="0"/>
          </a:p>
          <a:p>
            <a:r>
              <a:rPr lang="en-US" b="1" baseline="0" dirty="0"/>
              <a:t>A2:</a:t>
            </a:r>
          </a:p>
          <a:p>
            <a:r>
              <a:rPr lang="en-US" baseline="0" dirty="0"/>
              <a:t>Defect – rat one another out</a:t>
            </a:r>
          </a:p>
          <a:p>
            <a:r>
              <a:rPr lang="en-US" baseline="0" dirty="0"/>
              <a:t>Cooperate – keep their mouth’s shut</a:t>
            </a:r>
          </a:p>
          <a:p>
            <a:endParaRPr lang="en-US" baseline="0" dirty="0"/>
          </a:p>
          <a:p>
            <a:r>
              <a:rPr lang="en-US" b="1" baseline="0" dirty="0"/>
              <a:t>A3:</a:t>
            </a:r>
          </a:p>
          <a:p>
            <a:r>
              <a:rPr lang="en-US" dirty="0"/>
              <a:t>Their utility preferences were directly related to jail time.  The less time in jail, the more preferable!</a:t>
            </a:r>
          </a:p>
          <a:p>
            <a:endParaRPr lang="en-US" dirty="0"/>
          </a:p>
          <a:p>
            <a:r>
              <a:rPr lang="en-US" b="1" dirty="0"/>
              <a:t>Follow-up Question</a:t>
            </a:r>
            <a:r>
              <a:rPr lang="en-US" dirty="0"/>
              <a:t>: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Their utility preferences are probably overly simplistic – besides jail time, what else may have factored into their utility preferences?</a:t>
            </a:r>
          </a:p>
          <a:p>
            <a:endParaRPr lang="en-US" dirty="0"/>
          </a:p>
          <a:p>
            <a:r>
              <a:rPr lang="en-US" b="1" dirty="0"/>
              <a:t>Follow-up Answer</a:t>
            </a:r>
            <a:r>
              <a:rPr lang="en-US" dirty="0"/>
              <a:t>:</a:t>
            </a:r>
          </a:p>
          <a:p>
            <a:r>
              <a:rPr lang="en-US" dirty="0"/>
              <a:t>Moral qualms – fear of some future punishment associated with lying to the police</a:t>
            </a:r>
          </a:p>
          <a:p>
            <a:r>
              <a:rPr lang="en-US" dirty="0"/>
              <a:t>Social disgrace – fear of being an outcast for betraying their partner</a:t>
            </a:r>
          </a:p>
          <a:p>
            <a:r>
              <a:rPr lang="en-US" dirty="0"/>
              <a:t>Fear of reprisal – wondering whether the partner (or close associates or family of his) might take revenge</a:t>
            </a:r>
          </a:p>
          <a:p>
            <a:r>
              <a:rPr lang="en-US" dirty="0"/>
              <a:t> </a:t>
            </a:r>
          </a:p>
          <a:p>
            <a:r>
              <a:rPr lang="en-US" dirty="0"/>
              <a:t>The dynamics of the Prisoner’s Dilemmas have been recreated in the lab, and people often do not Defect. In a recent experiment conducted in an actual prison with prisoners, almost 60% of them chose</a:t>
            </a:r>
          </a:p>
          <a:p>
            <a:r>
              <a:rPr lang="en-US" dirty="0"/>
              <a:t>to Cooperate and only 40% chose to Defect.  Of course one speculates that if the stakes would have been long prison terms instead of the award of cigarettes the outcomes may have been closer to those</a:t>
            </a:r>
          </a:p>
          <a:p>
            <a:r>
              <a:rPr lang="en-US" dirty="0"/>
              <a:t>predicted by game theory.  See: M. </a:t>
            </a:r>
            <a:r>
              <a:rPr lang="en-US" dirty="0" err="1"/>
              <a:t>Khadjavi</a:t>
            </a:r>
            <a:r>
              <a:rPr lang="en-US" dirty="0"/>
              <a:t>, A. Lange, “Prisoners and their Dilemma,” </a:t>
            </a:r>
            <a:r>
              <a:rPr lang="en-US" i="1" dirty="0"/>
              <a:t>Journal of Economic Behavior &amp; Organization</a:t>
            </a:r>
            <a:r>
              <a:rPr lang="en-US" dirty="0"/>
              <a:t>, vol. 92, no. 1, pp. 163-175, 2013.</a:t>
            </a:r>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354795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Explain how to interpret the normal form representation of a game</a:t>
            </a:r>
          </a:p>
          <a:p>
            <a:pPr marL="228600" indent="-228600">
              <a:buAutoNum type="arabicPeriod"/>
            </a:pPr>
            <a:endParaRPr lang="en-US" dirty="0"/>
          </a:p>
          <a:p>
            <a:r>
              <a:rPr lang="en-US" b="1" dirty="0"/>
              <a:t>Slide notes:</a:t>
            </a:r>
          </a:p>
          <a:p>
            <a:r>
              <a:rPr lang="en-US" b="0" dirty="0"/>
              <a:t>This is the Hacker’s Dilemma represented in </a:t>
            </a:r>
            <a:r>
              <a:rPr lang="en-US" b="1" dirty="0"/>
              <a:t>normal form</a:t>
            </a:r>
            <a:r>
              <a:rPr lang="en-US" b="0" dirty="0"/>
              <a:t>.  This normal form grid captures all of the essential ingredients of the game, and it makes it easier to analyze the game.  </a:t>
            </a:r>
          </a:p>
          <a:p>
            <a:endParaRPr lang="en-US" b="0" dirty="0"/>
          </a:p>
          <a:p>
            <a:r>
              <a:rPr lang="en-US" b="0" dirty="0"/>
              <a:t>Each of the four squares represent </a:t>
            </a:r>
            <a:r>
              <a:rPr lang="en-US" b="1" dirty="0"/>
              <a:t>combinations of choices</a:t>
            </a:r>
            <a:r>
              <a:rPr lang="en-US" b="0" dirty="0"/>
              <a:t>.   The top-left square is where Bob and Alice both choose to Cooperate.  The other squares represent different combinations of Cooperate and Defect.</a:t>
            </a:r>
          </a:p>
          <a:p>
            <a:endParaRPr lang="en-US" b="0" dirty="0"/>
          </a:p>
          <a:p>
            <a:r>
              <a:rPr lang="en-US" b="0" dirty="0"/>
              <a:t>In each square, the numbers represent </a:t>
            </a:r>
            <a:r>
              <a:rPr lang="en-US" b="1" dirty="0"/>
              <a:t>utility</a:t>
            </a:r>
            <a:r>
              <a:rPr lang="en-US" b="0" dirty="0"/>
              <a:t>.  The higher the number the better.  Utility is like money – more money is always better than less money!</a:t>
            </a:r>
          </a:p>
          <a:p>
            <a:endParaRPr lang="en-US" b="0" dirty="0"/>
          </a:p>
          <a:p>
            <a:r>
              <a:rPr lang="en-US" b="0" dirty="0"/>
              <a:t>Since he is listed at the left, Bob is the </a:t>
            </a:r>
            <a:r>
              <a:rPr lang="en-US" b="1" dirty="0"/>
              <a:t>row player</a:t>
            </a:r>
            <a:r>
              <a:rPr lang="en-US" b="0" dirty="0"/>
              <a:t>, and since she is listed at the top, Alice is the </a:t>
            </a:r>
            <a:r>
              <a:rPr lang="en-US" b="1" dirty="0"/>
              <a:t>column player</a:t>
            </a:r>
            <a:r>
              <a:rPr lang="en-US" b="0" dirty="0"/>
              <a:t>.  Each player’s possible choices are listed by their names – in this case, they each have the choices of Cooperate or Defect.  In other games, their choices may be different from one another.  </a:t>
            </a:r>
          </a:p>
          <a:p>
            <a:endParaRPr lang="en-US" b="0" dirty="0"/>
          </a:p>
          <a:p>
            <a:r>
              <a:rPr lang="en-US" b="0" dirty="0"/>
              <a:t>When a square has two numbers, the </a:t>
            </a:r>
            <a:r>
              <a:rPr lang="en-US" b="1" dirty="0"/>
              <a:t>row player’s utility is listed first</a:t>
            </a:r>
            <a:r>
              <a:rPr lang="en-US" b="0" dirty="0"/>
              <a:t>, and the </a:t>
            </a:r>
            <a:r>
              <a:rPr lang="en-US" b="1" dirty="0"/>
              <a:t>column player’s utility is listed second</a:t>
            </a:r>
            <a:r>
              <a:rPr lang="en-US" b="0" dirty="0"/>
              <a:t>.  In some games, only one number is listed per square. This is a way of representing a </a:t>
            </a:r>
            <a:r>
              <a:rPr lang="en-US" b="1" dirty="0"/>
              <a:t>zero-sum game, which means that one players gain is exactly the other player’s loss</a:t>
            </a:r>
            <a:r>
              <a:rPr lang="en-US" b="0" dirty="0"/>
              <a:t>.  In this case, the number is to be interpreted as the row player’s utility.   The column player’s utility is the negative of the row player.   So a 4 would mean 4 for the row player, and -4 for the column player.  We will see an example of this later.</a:t>
            </a:r>
          </a:p>
          <a:p>
            <a:endParaRPr lang="en-US" b="0" dirty="0"/>
          </a:p>
          <a:p>
            <a:r>
              <a:rPr lang="en-US" b="1" dirty="0"/>
              <a:t>Q1:</a:t>
            </a:r>
          </a:p>
          <a:p>
            <a:r>
              <a:rPr lang="en-US" b="0" dirty="0"/>
              <a:t>What combination of choices does the bottom left square represent?</a:t>
            </a:r>
          </a:p>
          <a:p>
            <a:endParaRPr lang="en-US" b="0" dirty="0"/>
          </a:p>
          <a:p>
            <a:r>
              <a:rPr lang="en-US" b="1" dirty="0"/>
              <a:t>A1:</a:t>
            </a:r>
          </a:p>
          <a:p>
            <a:r>
              <a:rPr lang="en-US" b="0" dirty="0"/>
              <a:t>Bob – Defect, Alice – Cooperate</a:t>
            </a:r>
          </a:p>
          <a:p>
            <a:endParaRPr lang="en-US" b="0" dirty="0"/>
          </a:p>
          <a:p>
            <a:r>
              <a:rPr lang="en-US" b="1" dirty="0"/>
              <a:t>Q2:</a:t>
            </a:r>
          </a:p>
          <a:p>
            <a:r>
              <a:rPr lang="en-US" b="0" dirty="0"/>
              <a:t>What is Bob’s utility for this outcome?  What is Alice’s utility?</a:t>
            </a:r>
          </a:p>
          <a:p>
            <a:endParaRPr lang="en-US" b="0" dirty="0"/>
          </a:p>
          <a:p>
            <a:r>
              <a:rPr lang="en-US" b="1" dirty="0"/>
              <a:t>A2:</a:t>
            </a:r>
          </a:p>
          <a:p>
            <a:r>
              <a:rPr lang="en-US" b="0" dirty="0"/>
              <a:t>Bob – 4, Alice – 1</a:t>
            </a:r>
          </a:p>
          <a:p>
            <a:endParaRPr lang="en-US" b="0" dirty="0"/>
          </a:p>
          <a:p>
            <a:r>
              <a:rPr lang="en-US" b="1" dirty="0"/>
              <a:t>Q3:</a:t>
            </a:r>
          </a:p>
          <a:p>
            <a:r>
              <a:rPr lang="en-US" b="0" dirty="0"/>
              <a:t>Are their any other outcomes that Bob prefers more than this one?  How about Alice?</a:t>
            </a:r>
          </a:p>
          <a:p>
            <a:endParaRPr lang="en-US" b="0" dirty="0"/>
          </a:p>
          <a:p>
            <a:r>
              <a:rPr lang="en-US" b="1" dirty="0"/>
              <a:t>A3:</a:t>
            </a:r>
          </a:p>
          <a:p>
            <a:r>
              <a:rPr lang="en-US" b="0" dirty="0"/>
              <a:t>Bob – no.  4 is the highest row number in the grid, meaning this is Bob’s top outcome.  Recall that Bob likes this outcome because it means he doesn’t have to go to prison.</a:t>
            </a:r>
          </a:p>
          <a:p>
            <a:r>
              <a:rPr lang="en-US" b="0" dirty="0"/>
              <a:t>Alice – yes.  1 is the lowest column number in the grid, meaning this is Alice’s least preferable outcome. Recall that this outcome means that Alice has to spend 10 years in prison – the highest possible prison term.</a:t>
            </a:r>
          </a:p>
          <a:p>
            <a:r>
              <a:rPr lang="en-US" b="0" dirty="0"/>
              <a:t>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266095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Examine why the hackers do not end up in the better outcome of Cooperate - Cooperate</a:t>
            </a:r>
          </a:p>
          <a:p>
            <a:pPr marL="228600" indent="-228600">
              <a:buAutoNum type="arabicPeriod"/>
            </a:pPr>
            <a:endParaRPr lang="en-US" dirty="0"/>
          </a:p>
          <a:p>
            <a:r>
              <a:rPr lang="en-US" b="1" dirty="0"/>
              <a:t>Slide notes:</a:t>
            </a:r>
          </a:p>
          <a:p>
            <a:r>
              <a:rPr lang="en-US" dirty="0"/>
              <a:t>It would seem natural for the players to end up with the Cooperate – Cooperate outcome:</a:t>
            </a:r>
          </a:p>
          <a:p>
            <a:pPr marL="171450" indent="-171450">
              <a:buFont typeface="Arial" panose="020B0604020202020204" pitchFamily="34" charset="0"/>
              <a:buChar char="•"/>
            </a:pPr>
            <a:r>
              <a:rPr lang="en-US" dirty="0"/>
              <a:t>This is what they agreed to do ahead of time</a:t>
            </a:r>
          </a:p>
          <a:p>
            <a:pPr marL="171450" indent="-171450">
              <a:buFont typeface="Arial" panose="020B0604020202020204" pitchFamily="34" charset="0"/>
              <a:buChar char="•"/>
            </a:pPr>
            <a:r>
              <a:rPr lang="en-US" dirty="0"/>
              <a:t>It is the best by far of the two “fair” outcomes – they both get their second to highest choice</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305019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Examine why the hackers do not end up in the better outcome of Cooperate - Cooperate</a:t>
            </a:r>
          </a:p>
          <a:p>
            <a:pPr marL="228600" indent="-228600">
              <a:buAutoNum type="arabicPeriod"/>
            </a:pPr>
            <a:endParaRPr lang="en-US" dirty="0"/>
          </a:p>
          <a:p>
            <a:r>
              <a:rPr lang="en-US" b="1" dirty="0"/>
              <a:t>Slide notes:</a:t>
            </a:r>
          </a:p>
          <a:p>
            <a:r>
              <a:rPr lang="en-US" dirty="0"/>
              <a:t>However, from both players’ perspectives, if they think they might land at Cooperate – Cooperate, there is an incentive to Defect!  After all, no prison time (represented by utility 4) is much preferable to an entire year in prison.</a:t>
            </a:r>
          </a:p>
          <a:p>
            <a:endParaRPr lang="en-US" dirty="0"/>
          </a:p>
          <a:p>
            <a:r>
              <a:rPr lang="en-US" dirty="0"/>
              <a:t>Therefore, they are both being pulled toward Defect like a magnet.</a:t>
            </a:r>
          </a:p>
          <a:p>
            <a:endParaRPr lang="en-US" dirty="0"/>
          </a:p>
          <a:p>
            <a:r>
              <a:rPr lang="en-US" dirty="0"/>
              <a:t>Ultimately, this results in them ended up with the inferior Defect – Defect outcome.</a:t>
            </a:r>
          </a:p>
          <a:p>
            <a:endParaRPr lang="en-US" dirty="0"/>
          </a:p>
          <a:p>
            <a:r>
              <a:rPr lang="en-US" dirty="0"/>
              <a:t>The bottom line: Cooperate – Cooperate is an unstable position that it is difficult to hold, especially if one player has even the slightest suspicion that the other player might rat him out.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55748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Examine why the hackers do not end up in the better outcome of Cooperate – Cooperate</a:t>
            </a:r>
          </a:p>
          <a:p>
            <a:pPr marL="228600" indent="-228600">
              <a:buAutoNum type="arabicPeriod"/>
            </a:pPr>
            <a:r>
              <a:rPr lang="en-US" dirty="0"/>
              <a:t>Introduce the concept of the Nash Equilibrium</a:t>
            </a:r>
          </a:p>
          <a:p>
            <a:pPr marL="228600" indent="-228600">
              <a:buAutoNum type="arabicPeriod"/>
            </a:pPr>
            <a:endParaRPr lang="en-US" dirty="0"/>
          </a:p>
          <a:p>
            <a:r>
              <a:rPr lang="en-US" b="1" dirty="0"/>
              <a:t>Slide notes:</a:t>
            </a:r>
          </a:p>
          <a:p>
            <a:r>
              <a:rPr lang="en-US" b="0" dirty="0"/>
              <a:t>Defect – Defect is the only stable outcome in this game.</a:t>
            </a:r>
          </a:p>
          <a:p>
            <a:endParaRPr lang="en-US" b="0" dirty="0"/>
          </a:p>
          <a:p>
            <a:r>
              <a:rPr lang="en-US" b="0" dirty="0"/>
              <a:t>From this point, neither player can </a:t>
            </a:r>
            <a:r>
              <a:rPr lang="en-US" b="1" dirty="0"/>
              <a:t>unilaterally change his or her choice and end up with a better outcome</a:t>
            </a:r>
            <a:r>
              <a:rPr lang="en-US" b="0" dirty="0"/>
              <a:t>.  For example, if either Bob or Alice were to change to Cooperate while the other remained at Defect, the one who changed would receive 10 years in prison rather than 5 – a worse outcome. </a:t>
            </a:r>
          </a:p>
          <a:p>
            <a:endParaRPr lang="en-US" b="0" dirty="0"/>
          </a:p>
          <a:p>
            <a:r>
              <a:rPr lang="en-US" b="0" dirty="0"/>
              <a:t>This equilibrium dynamic is called the </a:t>
            </a:r>
            <a:r>
              <a:rPr lang="en-US" b="1" dirty="0"/>
              <a:t>Nash Equilibrium </a:t>
            </a:r>
            <a:r>
              <a:rPr lang="en-US" b="0" dirty="0"/>
              <a:t>because it was identified by John Nash.  In this game, there is only 1 Nash Equilibrium because in any other of the 3 squares, at least one of the players could unilaterally deviate from his or her choice and end up with a better outcome.</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4052992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Bring the Prisoner’s Dilemma into the realm of real life to show that game theory is practical.</a:t>
            </a:r>
          </a:p>
          <a:p>
            <a:pPr marL="228600" indent="-228600">
              <a:buAutoNum type="arabicPeriod"/>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If no athletes dope (the Cooperate – Cooperate outcome), everybody would be better off because they wouldn’t have to deal with the dire health consequences of taking performance enhancing drugs, and all of the athletes would still be competing on a level playing field where the best athletes would still be the best athletes. A true meritocracy.  But this leaves the door open for cheaters (Defectors) to gain an upper-hand and outperform the other athletes!</a:t>
            </a:r>
            <a:r>
              <a:rPr lang="en-US" b="1" dirty="0"/>
              <a:t> I</a:t>
            </a:r>
            <a:r>
              <a:rPr lang="en-US" b="0" dirty="0"/>
              <a:t>n sports, not doping, is an unstable outcome just like Cooperating in the Prisoner’s Dilemma – it is really difficult to remain there.</a:t>
            </a:r>
          </a:p>
          <a:p>
            <a:endParaRPr lang="en-US" b="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Lenny Dykstra is a famous professional baseball player who has led a tumultuous life: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https://en.wikipedia.org/wiki/Lenny_Dykstra</a:t>
            </a:r>
          </a:p>
          <a:p>
            <a:endParaRPr lang="en-US" b="0" dirty="0"/>
          </a:p>
          <a:p>
            <a:r>
              <a:rPr lang="en-US" b="1" i="0" dirty="0"/>
              <a:t>“</a:t>
            </a:r>
            <a:r>
              <a:rPr lang="en-US" sz="1200" b="0" i="0" kern="1200" dirty="0">
                <a:solidFill>
                  <a:schemeClr val="tx1"/>
                </a:solidFill>
                <a:effectLst/>
                <a:latin typeface="+mn-lt"/>
                <a:ea typeface="+mn-ea"/>
                <a:cs typeface="+mn-cs"/>
              </a:rPr>
              <a:t>The doping arms race will continue because of the incentives. It's a classic prisoner's dilemma. Consider two competing athletes: Alice and Bob. Both Alice and Bob have to individually decide if they are going to take drugs or 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Imagine Alice evaluating her two options:</a:t>
            </a:r>
          </a:p>
          <a:p>
            <a:r>
              <a:rPr lang="en-US" sz="1200" b="0" i="0" kern="1200" dirty="0">
                <a:solidFill>
                  <a:schemeClr val="tx1"/>
                </a:solidFill>
                <a:effectLst/>
                <a:latin typeface="+mn-lt"/>
                <a:ea typeface="+mn-ea"/>
                <a:cs typeface="+mn-cs"/>
              </a:rPr>
              <a:t>'If Bob doesn't take any drugs,' she thinks, 'then it will be in my best interest to take them. They will give me a performance edge against Bob. I have a better chance of winning.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'Similarly, if Bob takes drugs, it's also in my interest to agree to take them. At least that way Bob won't have an advantage over 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even though I have no control over what Bob chooses to do, taking drugs gives me the better outcome, regardless of his action.’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Unfortunately, Bob goes through exactly the same analysis. As a result, they both take performance-enhancing drugs and neither has the advantage over the other. If they could just trust each other, they could refrain from taking the drugs and maintain the same non-advantage status -- without any legal or physical danger. But competing athletes can't trust each other, and everyone feels he has to dope -- and continues to search out newer and more undetectable drugs -- in order to compete. And the arms race continues.”</a:t>
            </a:r>
          </a:p>
          <a:p>
            <a:endParaRPr lang="en-US" b="1" dirty="0"/>
          </a:p>
          <a:p>
            <a:r>
              <a:rPr lang="en-US" b="0" dirty="0"/>
              <a:t>From Bruce </a:t>
            </a:r>
            <a:r>
              <a:rPr lang="en-US" b="0" dirty="0" err="1"/>
              <a:t>Schneier</a:t>
            </a:r>
            <a:r>
              <a:rPr lang="en-US" b="0" dirty="0"/>
              <a:t>: </a:t>
            </a:r>
          </a:p>
          <a:p>
            <a:r>
              <a:rPr lang="en-US" b="0" dirty="0"/>
              <a:t>https://www.schneier.com/essays/archives/2006/08/drugs_sports_prisone.html</a:t>
            </a:r>
          </a:p>
          <a:p>
            <a:endParaRPr lang="en-US" b="1"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1304507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Show that real life situations can be viewed through the lens of game theory and can help predict what will happen.</a:t>
            </a:r>
          </a:p>
          <a:p>
            <a:pPr marL="228600" indent="-228600">
              <a:buAutoNum type="arabicPeriod"/>
            </a:pPr>
            <a:endParaRPr lang="en-US" dirty="0"/>
          </a:p>
          <a:p>
            <a:r>
              <a:rPr lang="en-US" b="1" dirty="0"/>
              <a:t>Slide notes:</a:t>
            </a:r>
          </a:p>
          <a:p>
            <a:r>
              <a:rPr lang="en-US" b="0" dirty="0"/>
              <a:t>This slide sets up the motivation behind the Solomon’s Wise Ruling exercise.  </a:t>
            </a:r>
          </a:p>
          <a:p>
            <a:endParaRPr lang="en-US" b="0" dirty="0"/>
          </a:p>
          <a:p>
            <a:r>
              <a:rPr lang="en-US" b="0" dirty="0"/>
              <a:t>The following story may or may not be familiar to many students, depending on the context.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670032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notes:</a:t>
            </a:r>
          </a:p>
          <a:p>
            <a:r>
              <a:rPr lang="en-US" b="0" dirty="0"/>
              <a:t>See </a:t>
            </a:r>
            <a:r>
              <a:rPr lang="en-US" b="0" dirty="0" err="1"/>
              <a:t>Solomons</a:t>
            </a:r>
            <a:r>
              <a:rPr lang="en-US" b="0" dirty="0"/>
              <a:t> Wise Ruling Exercise.docx and </a:t>
            </a:r>
            <a:r>
              <a:rPr lang="en-US" b="0" dirty="0" err="1"/>
              <a:t>Solomons</a:t>
            </a:r>
            <a:r>
              <a:rPr lang="en-US" b="0" dirty="0"/>
              <a:t> Wise Ruling</a:t>
            </a:r>
            <a:r>
              <a:rPr lang="en-US" b="0" baseline="0" dirty="0"/>
              <a:t> Exercise – Instructor Notes.docx</a:t>
            </a:r>
            <a:endParaRPr lang="en-US" b="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3347294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Wrap-up loose ends with the exercise</a:t>
            </a:r>
          </a:p>
          <a:p>
            <a:pPr marL="228600" indent="-228600">
              <a:buAutoNum type="arabicPeriod"/>
            </a:pPr>
            <a:r>
              <a:rPr lang="en-US" dirty="0"/>
              <a:t>Reinforce the concept of strictly dominated strategies</a:t>
            </a:r>
          </a:p>
          <a:p>
            <a:pPr marL="228600" indent="-228600">
              <a:buAutoNum type="arabicPeriod"/>
            </a:pPr>
            <a:endParaRPr lang="en-US" dirty="0"/>
          </a:p>
          <a:p>
            <a:r>
              <a:rPr lang="en-US" b="1" dirty="0"/>
              <a:t>Slide notes:</a:t>
            </a:r>
          </a:p>
          <a:p>
            <a:r>
              <a:rPr lang="en-US" sz="1200" kern="1200" dirty="0">
                <a:solidFill>
                  <a:schemeClr val="tx1"/>
                </a:solidFill>
                <a:effectLst/>
                <a:latin typeface="+mn-lt"/>
                <a:ea typeface="+mn-ea"/>
                <a:cs typeface="+mn-cs"/>
              </a:rPr>
              <a:t>At first, when Mom considered what Imposter might do, it provided no help in deciding between Accept and Reject.  (This did not happen with the hacker’s dilemma.)  But then, when the game was analyzed from Imposter’s perspective, it became clear that Imposter would never choose Reject, which means that Reject is a </a:t>
            </a:r>
            <a:r>
              <a:rPr lang="en-US" sz="1200" b="1" kern="1200" dirty="0">
                <a:solidFill>
                  <a:schemeClr val="tx1"/>
                </a:solidFill>
                <a:effectLst/>
                <a:latin typeface="+mn-lt"/>
                <a:ea typeface="+mn-ea"/>
                <a:cs typeface="+mn-cs"/>
              </a:rPr>
              <a:t>strictly dominated strategy</a:t>
            </a:r>
            <a:r>
              <a:rPr lang="en-US" sz="1200" kern="1200" dirty="0">
                <a:solidFill>
                  <a:schemeClr val="tx1"/>
                </a:solidFill>
                <a:effectLst/>
                <a:latin typeface="+mn-lt"/>
                <a:ea typeface="+mn-ea"/>
                <a:cs typeface="+mn-cs"/>
              </a:rPr>
              <a:t> for Imposter.  Now, Mom can safely rule this out from consideration, helping her to see that her only appropriate choice was to Reject.</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18</a:t>
            </a:fld>
            <a:endParaRPr lang="en-US"/>
          </a:p>
        </p:txBody>
      </p:sp>
    </p:spTree>
    <p:extLst>
      <p:ext uri="{BB962C8B-B14F-4D97-AF65-F5344CB8AC3E}">
        <p14:creationId xmlns:p14="http://schemas.microsoft.com/office/powerpoint/2010/main" val="117381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Drive hope the importance of considering the other players’ perspectives and choices</a:t>
            </a:r>
          </a:p>
          <a:p>
            <a:pPr marL="228600" indent="-228600">
              <a:buAutoNum type="arabicPeriod"/>
            </a:pPr>
            <a:endParaRPr lang="en-US" dirty="0"/>
          </a:p>
          <a:p>
            <a:r>
              <a:rPr lang="en-US" b="1" dirty="0"/>
              <a:t>Slide notes:</a:t>
            </a:r>
          </a:p>
          <a:p>
            <a:r>
              <a:rPr lang="en-US" b="0" dirty="0"/>
              <a:t>The most important take-away for us is to see that when analyzing a strategic scenario, you must put yourself in the other player’s shoes and consider the world from their perspective.  You also must take the time to enumerate their choices and you must consider their utility preferences.  </a:t>
            </a:r>
          </a:p>
          <a:p>
            <a:endParaRPr lang="en-US" b="0" dirty="0"/>
          </a:p>
          <a:p>
            <a:r>
              <a:rPr lang="en-US" b="0" dirty="0"/>
              <a:t>There are more mathematical ways to analyze games which are sometimes necessary because in some games, only </a:t>
            </a:r>
            <a:r>
              <a:rPr lang="en-US" b="1" dirty="0"/>
              <a:t>mixed strategy equilibria </a:t>
            </a:r>
            <a:r>
              <a:rPr lang="en-US" b="0" dirty="0"/>
              <a:t>exists, which is where the players make their choices based on a probability distribution. This means that with a certain percentage chance they do A or B.</a:t>
            </a:r>
          </a:p>
          <a:p>
            <a:endParaRPr lang="en-US" b="0" dirty="0"/>
          </a:p>
          <a:p>
            <a:r>
              <a:rPr lang="en-US" b="0" dirty="0"/>
              <a:t>In both of the games we have looked at there was a pure strategy solution, and they were amenable to our analysis of eliminating dominated strategies.</a:t>
            </a:r>
          </a:p>
          <a:p>
            <a:endParaRPr lang="en-US" b="0" dirty="0"/>
          </a:p>
          <a:p>
            <a:r>
              <a:rPr lang="en-US" b="0" dirty="0"/>
              <a:t>To conclude this lesson, let’s revisit the Battle of Bismarck Sea to try and figure out what General Kenney should do…</a:t>
            </a:r>
          </a:p>
          <a:p>
            <a:endParaRPr lang="en-US" b="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19</a:t>
            </a:fld>
            <a:endParaRPr lang="en-US"/>
          </a:p>
        </p:txBody>
      </p:sp>
    </p:spTree>
    <p:extLst>
      <p:ext uri="{BB962C8B-B14F-4D97-AF65-F5344CB8AC3E}">
        <p14:creationId xmlns:p14="http://schemas.microsoft.com/office/powerpoint/2010/main" val="13043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lesson is intended to be about 45-60 minutes in length, depending on the depth you desire and the amount of time you allocate to the exercises.</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a:t>
            </a:fld>
            <a:endParaRPr lang="en-US"/>
          </a:p>
        </p:txBody>
      </p:sp>
    </p:spTree>
    <p:extLst>
      <p:ext uri="{BB962C8B-B14F-4D97-AF65-F5344CB8AC3E}">
        <p14:creationId xmlns:p14="http://schemas.microsoft.com/office/powerpoint/2010/main" val="1140135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Practice doing a game theoretical analysis.</a:t>
            </a:r>
          </a:p>
          <a:p>
            <a:pPr marL="228600" indent="-228600">
              <a:buAutoNum type="arabicPeriod"/>
            </a:pPr>
            <a:endParaRPr lang="en-US" dirty="0"/>
          </a:p>
          <a:p>
            <a:r>
              <a:rPr lang="en-US" b="1" dirty="0"/>
              <a:t>Slide notes:</a:t>
            </a:r>
          </a:p>
          <a:p>
            <a:r>
              <a:rPr lang="en-US" b="0" dirty="0"/>
              <a:t>Recall the story again:</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February 1943, during the critical phase of the struggle in the south-western Pacific, the Allies received intelligence reports indicating that the Japanese were planning a troop and supply convoy to reinforce their army in New Guinea.  The convoy could </a:t>
            </a:r>
            <a:r>
              <a:rPr lang="en-US" sz="1200" b="1" i="0" kern="1200" dirty="0">
                <a:solidFill>
                  <a:schemeClr val="tx1"/>
                </a:solidFill>
                <a:effectLst/>
                <a:latin typeface="+mn-lt"/>
                <a:ea typeface="+mn-ea"/>
                <a:cs typeface="+mn-cs"/>
              </a:rPr>
              <a:t>sail either north of the island </a:t>
            </a:r>
            <a:r>
              <a:rPr lang="en-US" sz="1200" b="0" i="0" kern="1200" dirty="0">
                <a:solidFill>
                  <a:schemeClr val="tx1"/>
                </a:solidFill>
                <a:effectLst/>
                <a:latin typeface="+mn-lt"/>
                <a:ea typeface="+mn-ea"/>
                <a:cs typeface="+mn-cs"/>
              </a:rPr>
              <a:t>of New Britain where rain and poor visibility were almost certain, or </a:t>
            </a:r>
            <a:r>
              <a:rPr lang="en-US" sz="1200" b="1" i="0" kern="1200" dirty="0">
                <a:solidFill>
                  <a:schemeClr val="tx1"/>
                </a:solidFill>
                <a:effectLst/>
                <a:latin typeface="+mn-lt"/>
                <a:ea typeface="+mn-ea"/>
                <a:cs typeface="+mn-cs"/>
              </a:rPr>
              <a:t>south of the island</a:t>
            </a:r>
            <a:r>
              <a:rPr lang="en-US" sz="1200" b="0" i="0" kern="1200" dirty="0">
                <a:solidFill>
                  <a:schemeClr val="tx1"/>
                </a:solidFill>
                <a:effectLst/>
                <a:latin typeface="+mn-lt"/>
                <a:ea typeface="+mn-ea"/>
                <a:cs typeface="+mn-cs"/>
              </a:rPr>
              <a:t>, where the weather would probably be fair. By either route, the trip would take </a:t>
            </a:r>
            <a:r>
              <a:rPr lang="en-US" sz="1200" b="1" i="0" kern="1200" dirty="0">
                <a:solidFill>
                  <a:schemeClr val="tx1"/>
                </a:solidFill>
                <a:effectLst/>
                <a:latin typeface="+mn-lt"/>
                <a:ea typeface="+mn-ea"/>
                <a:cs typeface="+mn-cs"/>
              </a:rPr>
              <a:t>three days</a:t>
            </a:r>
            <a:r>
              <a:rPr lang="en-US" sz="1200" b="0" i="0" kern="1200" dirty="0">
                <a:solidFill>
                  <a:schemeClr val="tx1"/>
                </a:solidFill>
                <a:effectLst/>
                <a:latin typeface="+mn-lt"/>
                <a:ea typeface="+mn-ea"/>
                <a:cs typeface="+mn-cs"/>
              </a:rPr>
              <a:t>. General George C. Kenney, commander of Allied forces in the South Pacific, was ordered by his supreme commander, General MacArthur, to attack the convoy with the objective of inflicting maximum destruction. </a:t>
            </a:r>
            <a:r>
              <a:rPr lang="en-US" sz="1200" b="1" i="0" kern="1200" dirty="0">
                <a:solidFill>
                  <a:schemeClr val="tx1"/>
                </a:solidFill>
                <a:effectLst/>
                <a:latin typeface="+mn-lt"/>
                <a:ea typeface="+mn-ea"/>
                <a:cs typeface="+mn-cs"/>
              </a:rPr>
              <a:t>General Kenney </a:t>
            </a:r>
            <a:r>
              <a:rPr lang="en-US" sz="1200" b="0" i="0" kern="1200" dirty="0">
                <a:solidFill>
                  <a:schemeClr val="tx1"/>
                </a:solidFill>
                <a:effectLst/>
                <a:latin typeface="+mn-lt"/>
                <a:ea typeface="+mn-ea"/>
                <a:cs typeface="+mn-cs"/>
              </a:rPr>
              <a:t>had to decide whether to </a:t>
            </a:r>
            <a:r>
              <a:rPr lang="en-US" sz="1200" b="1" i="0" kern="1200" dirty="0">
                <a:solidFill>
                  <a:schemeClr val="tx1"/>
                </a:solidFill>
                <a:effectLst/>
                <a:latin typeface="+mn-lt"/>
                <a:ea typeface="+mn-ea"/>
                <a:cs typeface="+mn-cs"/>
              </a:rPr>
              <a:t>concentrate the bulk of his reconnaissance aircraft on the northern</a:t>
            </a:r>
            <a:r>
              <a:rPr lang="en-US" sz="1200" b="0" i="0" kern="1200" dirty="0">
                <a:solidFill>
                  <a:schemeClr val="tx1"/>
                </a:solidFill>
                <a:effectLst/>
                <a:latin typeface="+mn-lt"/>
                <a:ea typeface="+mn-ea"/>
                <a:cs typeface="+mn-cs"/>
              </a:rPr>
              <a:t> or the </a:t>
            </a:r>
            <a:r>
              <a:rPr lang="en-US" sz="1200" b="1" i="0" kern="1200" dirty="0">
                <a:solidFill>
                  <a:schemeClr val="tx1"/>
                </a:solidFill>
                <a:effectLst/>
                <a:latin typeface="+mn-lt"/>
                <a:ea typeface="+mn-ea"/>
                <a:cs typeface="+mn-cs"/>
              </a:rPr>
              <a:t>southern route</a:t>
            </a:r>
            <a:r>
              <a:rPr lang="en-US" sz="1200" b="0" i="0" kern="1200" dirty="0">
                <a:solidFill>
                  <a:schemeClr val="tx1"/>
                </a:solidFill>
                <a:effectLst/>
                <a:latin typeface="+mn-lt"/>
                <a:ea typeface="+mn-ea"/>
                <a:cs typeface="+mn-cs"/>
              </a:rPr>
              <a:t>.  Once the convoy was sighted, it would be bombed continuously until its arrival in New Guinea.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“Kenney’s staff estimated that if the reconnaissance aircraft were concentrated mainly on the </a:t>
            </a:r>
            <a:r>
              <a:rPr lang="en-US" sz="1200" b="1" i="0" kern="1200" dirty="0">
                <a:solidFill>
                  <a:schemeClr val="tx1"/>
                </a:solidFill>
                <a:effectLst/>
                <a:latin typeface="+mn-lt"/>
                <a:ea typeface="+mn-ea"/>
                <a:cs typeface="+mn-cs"/>
              </a:rPr>
              <a:t>northern route</a:t>
            </a:r>
            <a:r>
              <a:rPr lang="en-US" sz="1200" b="0" i="0" kern="1200" dirty="0">
                <a:solidFill>
                  <a:schemeClr val="tx1"/>
                </a:solidFill>
                <a:effectLst/>
                <a:latin typeface="+mn-lt"/>
                <a:ea typeface="+mn-ea"/>
                <a:cs typeface="+mn-cs"/>
              </a:rPr>
              <a:t>, then the convoy would probably be sighted after one day, </a:t>
            </a:r>
            <a:r>
              <a:rPr lang="en-US" sz="1200" b="1" i="0" kern="1200" dirty="0">
                <a:solidFill>
                  <a:schemeClr val="tx1"/>
                </a:solidFill>
                <a:effectLst/>
                <a:latin typeface="+mn-lt"/>
                <a:ea typeface="+mn-ea"/>
                <a:cs typeface="+mn-cs"/>
              </a:rPr>
              <a:t>whether it sailed north or south</a:t>
            </a:r>
            <a:r>
              <a:rPr lang="en-US" sz="1200" b="0" i="0" kern="1200" dirty="0">
                <a:solidFill>
                  <a:schemeClr val="tx1"/>
                </a:solidFill>
                <a:effectLst/>
                <a:latin typeface="+mn-lt"/>
                <a:ea typeface="+mn-ea"/>
                <a:cs typeface="+mn-cs"/>
              </a:rPr>
              <a:t>, and would therefore be subjected to </a:t>
            </a:r>
            <a:r>
              <a:rPr lang="en-US" sz="1200" b="1" i="0" kern="1200" dirty="0">
                <a:solidFill>
                  <a:schemeClr val="tx1"/>
                </a:solidFill>
                <a:effectLst/>
                <a:latin typeface="+mn-lt"/>
                <a:ea typeface="+mn-ea"/>
                <a:cs typeface="+mn-cs"/>
              </a:rPr>
              <a:t>two days of bombing in either case</a:t>
            </a:r>
            <a:r>
              <a:rPr lang="en-US" sz="1200" b="0" i="0" kern="1200" dirty="0">
                <a:solidFill>
                  <a:schemeClr val="tx1"/>
                </a:solidFill>
                <a:effectLst/>
                <a:latin typeface="+mn-lt"/>
                <a:ea typeface="+mn-ea"/>
                <a:cs typeface="+mn-cs"/>
              </a:rPr>
              <a:t>. If the aircraft were concentrated mainly on the </a:t>
            </a:r>
            <a:r>
              <a:rPr lang="en-US" sz="1200" b="1" i="0" kern="1200" dirty="0">
                <a:solidFill>
                  <a:schemeClr val="tx1"/>
                </a:solidFill>
                <a:effectLst/>
                <a:latin typeface="+mn-lt"/>
                <a:ea typeface="+mn-ea"/>
                <a:cs typeface="+mn-cs"/>
              </a:rPr>
              <a:t>southern route</a:t>
            </a:r>
            <a:r>
              <a:rPr lang="en-US" sz="1200" b="0" i="0" kern="1200" dirty="0">
                <a:solidFill>
                  <a:schemeClr val="tx1"/>
                </a:solidFill>
                <a:effectLst/>
                <a:latin typeface="+mn-lt"/>
                <a:ea typeface="+mn-ea"/>
                <a:cs typeface="+mn-cs"/>
              </a:rPr>
              <a:t>, on the other hand, then </a:t>
            </a:r>
            <a:r>
              <a:rPr lang="en-US" sz="1200" b="1" i="0" kern="1200" dirty="0">
                <a:solidFill>
                  <a:schemeClr val="tx1"/>
                </a:solidFill>
                <a:effectLst/>
                <a:latin typeface="+mn-lt"/>
                <a:ea typeface="+mn-ea"/>
                <a:cs typeface="+mn-cs"/>
              </a:rPr>
              <a:t>either one or three days of bombing </a:t>
            </a:r>
            <a:r>
              <a:rPr lang="en-US" sz="1200" b="0" i="0" kern="1200" dirty="0">
                <a:solidFill>
                  <a:schemeClr val="tx1"/>
                </a:solidFill>
                <a:effectLst/>
                <a:latin typeface="+mn-lt"/>
                <a:ea typeface="+mn-ea"/>
                <a:cs typeface="+mn-cs"/>
              </a:rPr>
              <a:t>would result depending on whether the Japanese sailed </a:t>
            </a:r>
            <a:r>
              <a:rPr lang="en-US" sz="1200" b="1" i="0" kern="1200" dirty="0">
                <a:solidFill>
                  <a:schemeClr val="tx1"/>
                </a:solidFill>
                <a:effectLst/>
                <a:latin typeface="+mn-lt"/>
                <a:ea typeface="+mn-ea"/>
                <a:cs typeface="+mn-cs"/>
              </a:rPr>
              <a:t>north or south, respectively</a:t>
            </a:r>
            <a:r>
              <a:rPr lang="en-US" sz="1200" b="0" i="0" kern="1200" dirty="0">
                <a:solidFill>
                  <a:schemeClr val="tx1"/>
                </a:solidFill>
                <a:effectLst/>
                <a:latin typeface="+mn-lt"/>
                <a:ea typeface="+mn-ea"/>
                <a:cs typeface="+mn-cs"/>
              </a:rPr>
              <a:t>. The number of days of bombing may be interpreted as Kenney’s gains and the Japanese commander’s losses.”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a:t>
            </a:r>
          </a:p>
          <a:p>
            <a:endParaRPr lang="en-US" b="0" dirty="0"/>
          </a:p>
          <a:p>
            <a:r>
              <a:rPr lang="en-US" dirty="0"/>
              <a:t>These questions</a:t>
            </a:r>
            <a:r>
              <a:rPr lang="en-US" baseline="0" dirty="0"/>
              <a:t> are intended to be used to</a:t>
            </a:r>
            <a:r>
              <a:rPr lang="en-US" b="0" baseline="0" dirty="0"/>
              <a:t> </a:t>
            </a:r>
            <a:r>
              <a:rPr lang="en-US" b="1" baseline="0" dirty="0"/>
              <a:t>gauge understanding</a:t>
            </a:r>
            <a:r>
              <a:rPr lang="en-US" baseline="0" dirty="0"/>
              <a:t>. </a:t>
            </a:r>
            <a:br>
              <a:rPr lang="en-US" baseline="0" dirty="0"/>
            </a:br>
            <a:endParaRPr lang="en-US" b="1" dirty="0"/>
          </a:p>
          <a:p>
            <a:r>
              <a:rPr lang="en-US" dirty="0"/>
              <a:t>Here</a:t>
            </a:r>
            <a:r>
              <a:rPr lang="en-US" baseline="0" dirty="0"/>
              <a:t> are the answers to the questions posed to students…</a:t>
            </a:r>
          </a:p>
          <a:p>
            <a:r>
              <a:rPr lang="en-US" b="1" dirty="0"/>
              <a:t>A1:</a:t>
            </a:r>
          </a:p>
          <a:p>
            <a:r>
              <a:rPr lang="en-US" b="0" dirty="0"/>
              <a:t>General Kenney</a:t>
            </a:r>
          </a:p>
          <a:p>
            <a:r>
              <a:rPr lang="en-US" b="0" dirty="0"/>
              <a:t>Japanese Commander</a:t>
            </a:r>
          </a:p>
          <a:p>
            <a:endParaRPr lang="en-US" b="1" dirty="0"/>
          </a:p>
          <a:p>
            <a:r>
              <a:rPr lang="en-US" b="1" dirty="0"/>
              <a:t>A2: </a:t>
            </a:r>
          </a:p>
          <a:p>
            <a:r>
              <a:rPr lang="en-US" b="0" dirty="0"/>
              <a:t>General Kenney – Recon N or Recon S</a:t>
            </a:r>
          </a:p>
          <a:p>
            <a:r>
              <a:rPr lang="en-US" b="0" dirty="0"/>
              <a:t>Japanese Commander – Sail N or Sail S</a:t>
            </a:r>
          </a:p>
          <a:p>
            <a:endParaRPr lang="en-US" b="1" dirty="0"/>
          </a:p>
          <a:p>
            <a:r>
              <a:rPr lang="en-US" b="1" dirty="0"/>
              <a:t>A3:</a:t>
            </a:r>
          </a:p>
          <a:p>
            <a:r>
              <a:rPr lang="en-US" b="0" dirty="0"/>
              <a:t>These are tied directly to the number of days of bombing</a:t>
            </a:r>
          </a:p>
          <a:p>
            <a:r>
              <a:rPr lang="en-US" b="0" dirty="0"/>
              <a:t>In fact, this is a zero sum game.  </a:t>
            </a:r>
          </a:p>
          <a:p>
            <a:r>
              <a:rPr lang="en-US" b="0" dirty="0"/>
              <a:t>From Kenney’s perspective, the more days the better and from the Japanese perspective, the less days the better.</a:t>
            </a:r>
          </a:p>
          <a:p>
            <a:endParaRPr lang="en-US" b="0" dirty="0"/>
          </a:p>
          <a:p>
            <a:r>
              <a:rPr lang="en-US" b="1" dirty="0"/>
              <a:t>Follow-up Exercise:</a:t>
            </a:r>
          </a:p>
          <a:p>
            <a:r>
              <a:rPr lang="en-US" b="0" dirty="0"/>
              <a:t>Have the students, either individually, or in small groups, create the normal form game grid.</a:t>
            </a:r>
          </a:p>
          <a:p>
            <a:endParaRPr lang="en-US" b="0" dirty="0"/>
          </a:p>
          <a:p>
            <a:r>
              <a:rPr lang="en-US" b="1" dirty="0"/>
              <a:t>Go to next slide after the students have done this…</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20</a:t>
            </a:fld>
            <a:endParaRPr lang="en-US"/>
          </a:p>
        </p:txBody>
      </p:sp>
    </p:spTree>
    <p:extLst>
      <p:ext uri="{BB962C8B-B14F-4D97-AF65-F5344CB8AC3E}">
        <p14:creationId xmlns:p14="http://schemas.microsoft.com/office/powerpoint/2010/main" val="317311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Practice doing a game theoretical analysis.</a:t>
            </a:r>
          </a:p>
          <a:p>
            <a:pPr marL="228600" indent="-228600">
              <a:buAutoNum type="arabicPeriod"/>
            </a:pPr>
            <a:endParaRPr lang="en-US" dirty="0"/>
          </a:p>
          <a:p>
            <a:r>
              <a:rPr lang="en-US" b="1" dirty="0"/>
              <a:t>Slide notes:</a:t>
            </a:r>
          </a:p>
          <a:p>
            <a:r>
              <a:rPr lang="en-US" b="0" dirty="0"/>
              <a:t>This is what the grid looks like.  The number in each square represents the number of days of bombing.  So, the combination of Kenney N, Japanese S, represents 2 days of bombing. This has utility preference 2 for Kenney and -2 for the Japanese.  We  only need one number because this is a zero-sum game.  Kenney’s gain is exactly the Japanese’s loss.</a:t>
            </a:r>
          </a:p>
          <a:p>
            <a:endParaRPr lang="en-US" b="0" dirty="0"/>
          </a:p>
          <a:p>
            <a:r>
              <a:rPr lang="en-US" b="1" dirty="0"/>
              <a:t>Follow-up Exercise:</a:t>
            </a:r>
          </a:p>
          <a:p>
            <a:r>
              <a:rPr lang="en-US" b="0" dirty="0"/>
              <a:t>Have the students, either individually, or in small groups, analyze the game to determine the Nash Equilibrium.</a:t>
            </a:r>
          </a:p>
          <a:p>
            <a:endParaRPr lang="en-US" b="0" dirty="0"/>
          </a:p>
          <a:p>
            <a:r>
              <a:rPr lang="en-US" b="1" dirty="0"/>
              <a:t>Go to next slide after the students have done this…</a:t>
            </a:r>
          </a:p>
          <a:p>
            <a:endParaRPr lang="en-US" b="0" dirty="0"/>
          </a:p>
          <a:p>
            <a:endParaRPr lang="en-US" b="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21</a:t>
            </a:fld>
            <a:endParaRPr lang="en-US"/>
          </a:p>
        </p:txBody>
      </p:sp>
    </p:spTree>
    <p:extLst>
      <p:ext uri="{BB962C8B-B14F-4D97-AF65-F5344CB8AC3E}">
        <p14:creationId xmlns:p14="http://schemas.microsoft.com/office/powerpoint/2010/main" val="2213600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US" dirty="0"/>
              <a:t>Practice doing a game theoretical analysis.</a:t>
            </a:r>
          </a:p>
          <a:p>
            <a:pPr marL="228600" indent="-228600">
              <a:buAutoNum type="arabicPeriod"/>
            </a:pPr>
            <a:endParaRPr lang="en-US" dirty="0"/>
          </a:p>
          <a:p>
            <a:r>
              <a:rPr lang="en-US" b="1" dirty="0"/>
              <a:t>Slide notes:</a:t>
            </a:r>
          </a:p>
          <a:p>
            <a:r>
              <a:rPr lang="en-US" b="0" dirty="0"/>
              <a:t>Kenney should perform Recon North, which guarantees 2 days of bombing.  The Japanese should Sail North, which results in 2 days of bombing.   The </a:t>
            </a:r>
            <a:r>
              <a:rPr lang="en-US" b="1" dirty="0"/>
              <a:t>expected value </a:t>
            </a:r>
            <a:r>
              <a:rPr lang="en-US" b="0" dirty="0"/>
              <a:t>of this game, therefore, is 2 days of bombing.   This means that the Japanese are at a disadvantage in this game – they can’t win, the odds are stacked against them in Kenney’s favor.  The best they can hope to do is minimize the maximum damage, which is called their minimax strategy.  Meanwhile, Kenney pursues the strategy that maximizes the minimum damage, which is the maximin strategy.   The analysis that we performed arrived at these strategies for both players.</a:t>
            </a:r>
          </a:p>
          <a:p>
            <a:endParaRPr lang="en-US" b="0" dirty="0"/>
          </a:p>
          <a:p>
            <a:r>
              <a:rPr lang="en-US" b="0" dirty="0"/>
              <a:t>And since this is a true story, we can learn what actually happened!  Game theory predicts it correctly – Kenney placed the bulk of his recon to the north, and the Japanese sailed to the north.</a:t>
            </a:r>
          </a:p>
          <a:p>
            <a:endParaRPr lang="en-US" b="0" dirty="0"/>
          </a:p>
          <a:p>
            <a:r>
              <a:rPr lang="en-US" b="0" dirty="0"/>
              <a:t>[Note, there is also a mixed strategy Nash Equilibrium in this game where the Japanese sail N or S with equal probability (i.e., with a 50% chance for each).  This is because the strategy of Recon N is only weakly dominated – the Japanese can switch to S unilaterally and receive the same utility (i.e., -2).]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175820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Providing</a:t>
            </a:r>
            <a:r>
              <a:rPr lang="en-US" baseline="0" dirty="0"/>
              <a:t> a summary of the most important points of the lesson</a:t>
            </a:r>
          </a:p>
          <a:p>
            <a:pPr marL="228600" indent="-228600">
              <a:buAutoNum type="arabicPeriod"/>
            </a:pPr>
            <a:r>
              <a:rPr lang="en-US" baseline="0" dirty="0"/>
              <a:t>Providing a segue to the next lesson.</a:t>
            </a:r>
            <a:endParaRPr lang="en-US" dirty="0"/>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Wrapping up the second lesson by reinforces the most important points while providing a segue to the next lesson.</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23</a:t>
            </a:fld>
            <a:endParaRPr lang="en-US"/>
          </a:p>
        </p:txBody>
      </p:sp>
    </p:spTree>
    <p:extLst>
      <p:ext uri="{BB962C8B-B14F-4D97-AF65-F5344CB8AC3E}">
        <p14:creationId xmlns:p14="http://schemas.microsoft.com/office/powerpoint/2010/main" val="327297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Assessment Guide includes several questions that both clarify and assess this learning outcome.</a:t>
            </a:r>
          </a:p>
          <a:p>
            <a:endParaRPr lang="en-US" baseline="0" dirty="0"/>
          </a:p>
          <a:p>
            <a:r>
              <a:rPr lang="en-US" baseline="0" dirty="0"/>
              <a:t>Each of the three lessons in this module has one learning outcome. The learning outcomes build on one another and culminate in the overall module learning outcome.</a:t>
            </a:r>
          </a:p>
          <a:p>
            <a:endParaRPr lang="en-US" baseline="0" dirty="0"/>
          </a:p>
          <a:p>
            <a:r>
              <a:rPr lang="en-US" baseline="0" dirty="0"/>
              <a:t>The learning outcomes for each of the three lessons are:</a:t>
            </a:r>
          </a:p>
          <a:p>
            <a:r>
              <a:rPr lang="en-US" baseline="0" dirty="0"/>
              <a:t>Lesson 1: </a:t>
            </a:r>
            <a:r>
              <a:rPr lang="en-US" sz="1200" kern="1200" dirty="0">
                <a:solidFill>
                  <a:schemeClr val="tx1"/>
                </a:solidFill>
                <a:effectLst/>
                <a:latin typeface="+mn-lt"/>
                <a:ea typeface="+mn-ea"/>
                <a:cs typeface="+mn-cs"/>
              </a:rPr>
              <a:t>Students will be able to illustrate the three components of adversarial thinking for cybersecurity</a:t>
            </a:r>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Lesson 2: </a:t>
            </a:r>
            <a:r>
              <a:rPr lang="en-US" sz="1200" kern="1200" dirty="0">
                <a:solidFill>
                  <a:schemeClr val="tx1"/>
                </a:solidFill>
                <a:effectLst/>
                <a:latin typeface="+mn-lt"/>
                <a:ea typeface="+mn-ea"/>
                <a:cs typeface="+mn-cs"/>
              </a:rPr>
              <a:t>Students will be able to analyze a strategic scenario from a game theoretical perspective.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Lesson 3: </a:t>
            </a:r>
            <a:r>
              <a:rPr lang="en-US" sz="1200" kern="1200" dirty="0">
                <a:solidFill>
                  <a:schemeClr val="tx1"/>
                </a:solidFill>
                <a:effectLst/>
                <a:latin typeface="+mn-lt"/>
                <a:ea typeface="+mn-ea"/>
                <a:cs typeface="+mn-cs"/>
              </a:rPr>
              <a:t>Students will be able to apply level-</a:t>
            </a:r>
            <a:r>
              <a:rPr lang="en-US" sz="1200" i="1" kern="12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 reasoning to derive playing strategies in strategic contests.</a:t>
            </a:r>
          </a:p>
          <a:p>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module learning outcome is: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a:t>Students will be able to analyze cybersecurity from the strategic perspective of cyber adversaries.</a:t>
            </a:r>
          </a:p>
          <a:p>
            <a:endParaRPr lang="en-US" baseline="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395790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See The Battle of Bismarck Sea Exercise.docx and The Battle of Bismarck Sea</a:t>
            </a:r>
            <a:r>
              <a:rPr lang="en-US" b="0" baseline="0" dirty="0"/>
              <a:t> Exercise – Instructor Notes.docx</a:t>
            </a:r>
            <a:endParaRPr lang="en-US" b="0" dirty="0"/>
          </a:p>
          <a:p>
            <a:endParaRPr lang="en-US" b="1"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4</a:t>
            </a:fld>
            <a:endParaRPr lang="en-US">
              <a:cs typeface="Arial" charset="0"/>
            </a:endParaRPr>
          </a:p>
        </p:txBody>
      </p:sp>
    </p:spTree>
    <p:extLst>
      <p:ext uri="{BB962C8B-B14F-4D97-AF65-F5344CB8AC3E}">
        <p14:creationId xmlns:p14="http://schemas.microsoft.com/office/powerpoint/2010/main" val="1573639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a:t>
            </a:r>
            <a:r>
              <a:rPr lang="en-US" b="1" baseline="0" dirty="0"/>
              <a:t> objectives:</a:t>
            </a:r>
          </a:p>
          <a:p>
            <a:pPr marL="228600" indent="-228600">
              <a:buAutoNum type="arabicPeriod"/>
            </a:pPr>
            <a:r>
              <a:rPr lang="en-US" baseline="0" dirty="0"/>
              <a:t>Segue from Lesson 1 to Lesson 2</a:t>
            </a:r>
          </a:p>
          <a:p>
            <a:pPr marL="228600" indent="-228600">
              <a:buAutoNum type="arabicPeriod"/>
            </a:pPr>
            <a:r>
              <a:rPr lang="en-US" baseline="0" dirty="0"/>
              <a:t>Connect game theory to cybersecurity</a:t>
            </a:r>
          </a:p>
          <a:p>
            <a:pPr marL="228600" indent="-228600">
              <a:buAutoNum type="arabicPeriod"/>
            </a:pPr>
            <a:endParaRPr lang="en-US" dirty="0"/>
          </a:p>
          <a:p>
            <a:r>
              <a:rPr lang="en-US" b="1" dirty="0"/>
              <a:t>Slide notes:</a:t>
            </a:r>
          </a:p>
          <a:p>
            <a:r>
              <a:rPr lang="en-US" b="0" dirty="0"/>
              <a:t>Here are some examples of game theory appearing in the cybersecurity literature: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X. Liang and Y. Xiao, "Game Theory for Network Security," in </a:t>
            </a:r>
            <a:r>
              <a:rPr lang="en-US" sz="1200" b="0" i="1" kern="1200" dirty="0">
                <a:solidFill>
                  <a:schemeClr val="tx1"/>
                </a:solidFill>
                <a:effectLst/>
                <a:latin typeface="+mn-lt"/>
                <a:ea typeface="+mn-ea"/>
                <a:cs typeface="+mn-cs"/>
              </a:rPr>
              <a:t>IEEE Communications Surveys &amp; Tutorials</a:t>
            </a:r>
            <a:r>
              <a:rPr lang="en-US" sz="1200" b="0" i="0" kern="1200" dirty="0">
                <a:solidFill>
                  <a:schemeClr val="tx1"/>
                </a:solidFill>
                <a:effectLst/>
                <a:latin typeface="+mn-lt"/>
                <a:ea typeface="+mn-ea"/>
                <a:cs typeface="+mn-cs"/>
              </a:rPr>
              <a:t>, vol. 15, no. 1, pp. 472-486, First Quarter 2013.</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 A. </a:t>
            </a:r>
            <a:r>
              <a:rPr lang="en-US" sz="1200" b="0" i="0" kern="1200" dirty="0" err="1">
                <a:solidFill>
                  <a:schemeClr val="tx1"/>
                </a:solidFill>
                <a:effectLst/>
                <a:latin typeface="+mn-lt"/>
                <a:ea typeface="+mn-ea"/>
                <a:cs typeface="+mn-cs"/>
              </a:rPr>
              <a:t>Kamhoua</a:t>
            </a:r>
            <a:r>
              <a:rPr lang="en-US" sz="1200" b="0" i="0" kern="1200" dirty="0">
                <a:solidFill>
                  <a:schemeClr val="tx1"/>
                </a:solidFill>
                <a:effectLst/>
                <a:latin typeface="+mn-lt"/>
                <a:ea typeface="+mn-ea"/>
                <a:cs typeface="+mn-cs"/>
              </a:rPr>
              <a:t>, H. Zhao, M. Rodriguez and K. A. </a:t>
            </a:r>
            <a:r>
              <a:rPr lang="en-US" sz="1200" b="0" i="0" kern="1200" dirty="0" err="1">
                <a:solidFill>
                  <a:schemeClr val="tx1"/>
                </a:solidFill>
                <a:effectLst/>
                <a:latin typeface="+mn-lt"/>
                <a:ea typeface="+mn-ea"/>
                <a:cs typeface="+mn-cs"/>
              </a:rPr>
              <a:t>Kwiat</a:t>
            </a:r>
            <a:r>
              <a:rPr lang="en-US" sz="1200" b="0" i="0" kern="1200" dirty="0">
                <a:solidFill>
                  <a:schemeClr val="tx1"/>
                </a:solidFill>
                <a:effectLst/>
                <a:latin typeface="+mn-lt"/>
                <a:ea typeface="+mn-ea"/>
                <a:cs typeface="+mn-cs"/>
              </a:rPr>
              <a:t>, "A Game-Theoretic Approach for Testing for Hardware Trojans," in </a:t>
            </a:r>
            <a:r>
              <a:rPr lang="en-US" sz="1200" b="0" i="1" kern="1200" dirty="0">
                <a:solidFill>
                  <a:schemeClr val="tx1"/>
                </a:solidFill>
                <a:effectLst/>
                <a:latin typeface="+mn-lt"/>
                <a:ea typeface="+mn-ea"/>
                <a:cs typeface="+mn-cs"/>
              </a:rPr>
              <a:t>IEEE Transactions on Multi-Scale Computing Systems</a:t>
            </a:r>
            <a:r>
              <a:rPr lang="en-US" sz="1200" b="0" i="0" kern="1200" dirty="0">
                <a:solidFill>
                  <a:schemeClr val="tx1"/>
                </a:solidFill>
                <a:effectLst/>
                <a:latin typeface="+mn-lt"/>
                <a:ea typeface="+mn-ea"/>
                <a:cs typeface="+mn-cs"/>
              </a:rPr>
              <a:t>, vol. 2, no. 3, pp. 199-210, July-Sept. 1 2016.</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 Hamman, K. Hopkinson, and L. McCarty, “Applying Behavioral Game Theory to Cyber-Physical Systems Protection Planning,” in </a:t>
            </a:r>
            <a:r>
              <a:rPr lang="en-US" sz="1200" b="0" i="1" u="none" strike="noStrike" kern="1200" baseline="0" dirty="0">
                <a:solidFill>
                  <a:schemeClr val="tx1"/>
                </a:solidFill>
                <a:latin typeface="+mn-lt"/>
                <a:ea typeface="+mn-ea"/>
                <a:cs typeface="+mn-cs"/>
              </a:rPr>
              <a:t>Cyber-Physical Systems: Foundations, Principles, and Applications</a:t>
            </a:r>
            <a:r>
              <a:rPr lang="en-US" sz="1200" b="0" i="0" u="none" strike="noStrike" kern="1200" baseline="0" dirty="0">
                <a:solidFill>
                  <a:schemeClr val="tx1"/>
                </a:solidFill>
                <a:latin typeface="+mn-lt"/>
                <a:ea typeface="+mn-ea"/>
                <a:cs typeface="+mn-cs"/>
              </a:rPr>
              <a:t>, Elsevier, Academic Press, 2017. </a:t>
            </a:r>
            <a:endParaRPr lang="en-US" sz="1200" b="0" i="0" kern="1200" dirty="0">
              <a:solidFill>
                <a:schemeClr val="tx1"/>
              </a:solidFill>
              <a:effectLst/>
              <a:latin typeface="+mn-lt"/>
              <a:ea typeface="+mn-ea"/>
              <a:cs typeface="+mn-cs"/>
            </a:endParaRPr>
          </a:p>
          <a:p>
            <a:endParaRPr lang="en-US" b="0" dirty="0"/>
          </a:p>
          <a:p>
            <a:r>
              <a:rPr lang="en-US" b="0" dirty="0"/>
              <a:t>There is even an entire subfield of game theory that deals with so-called security games:</a:t>
            </a:r>
          </a:p>
          <a:p>
            <a:r>
              <a:rPr lang="en-US" sz="1200" b="0" i="0" kern="1200" dirty="0" err="1">
                <a:solidFill>
                  <a:schemeClr val="tx1"/>
                </a:solidFill>
                <a:effectLst/>
                <a:latin typeface="+mn-lt"/>
                <a:ea typeface="+mn-ea"/>
                <a:cs typeface="+mn-cs"/>
              </a:rPr>
              <a:t>Tambe</a:t>
            </a:r>
            <a:r>
              <a:rPr lang="en-US" sz="1200" b="0" i="0" kern="1200" dirty="0">
                <a:solidFill>
                  <a:schemeClr val="tx1"/>
                </a:solidFill>
                <a:effectLst/>
                <a:latin typeface="+mn-lt"/>
                <a:ea typeface="+mn-ea"/>
                <a:cs typeface="+mn-cs"/>
              </a:rPr>
              <a:t>, M. (2011). </a:t>
            </a:r>
            <a:r>
              <a:rPr lang="en-US" sz="1200" b="0" i="1" kern="1200" dirty="0">
                <a:solidFill>
                  <a:schemeClr val="tx1"/>
                </a:solidFill>
                <a:effectLst/>
                <a:latin typeface="+mn-lt"/>
                <a:ea typeface="+mn-ea"/>
                <a:cs typeface="+mn-cs"/>
              </a:rPr>
              <a:t>Security and Game Theory: Algorithms, Deployed Systems, Lessons Learned</a:t>
            </a:r>
            <a:r>
              <a:rPr lang="en-US" sz="1200" b="0" i="0" kern="1200" dirty="0">
                <a:solidFill>
                  <a:schemeClr val="tx1"/>
                </a:solidFill>
                <a:effectLst/>
                <a:latin typeface="+mn-lt"/>
                <a:ea typeface="+mn-ea"/>
                <a:cs typeface="+mn-cs"/>
              </a:rPr>
              <a:t>. Cambridge: Cambridge University Press.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are some example of game theory being used to improve strategic reasoning:</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 F. Camerer, </a:t>
            </a:r>
            <a:r>
              <a:rPr lang="en-US" sz="1200" b="0" i="1" u="none" strike="noStrike" kern="1200" baseline="0" dirty="0">
                <a:solidFill>
                  <a:schemeClr val="tx1"/>
                </a:solidFill>
                <a:latin typeface="+mn-lt"/>
                <a:ea typeface="+mn-ea"/>
                <a:cs typeface="+mn-cs"/>
              </a:rPr>
              <a:t>Behavioral Game Theory</a:t>
            </a:r>
            <a:r>
              <a:rPr lang="en-US" sz="1200" b="0" i="0" u="none" strike="noStrike" kern="1200" baseline="0" dirty="0">
                <a:solidFill>
                  <a:schemeClr val="tx1"/>
                </a:solidFill>
                <a:latin typeface="+mn-lt"/>
                <a:ea typeface="+mn-ea"/>
                <a:cs typeface="+mn-cs"/>
              </a:rPr>
              <a:t>. Princeton, NJ, USA: Princeton Univ. Press, 2003: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u="none" strike="noStrike" kern="1200" baseline="0" dirty="0">
                <a:solidFill>
                  <a:schemeClr val="tx1"/>
                </a:solidFill>
                <a:latin typeface="+mn-lt"/>
                <a:ea typeface="+mn-ea"/>
                <a:cs typeface="+mn-cs"/>
              </a:rPr>
              <a:t>“Strategic thinking seems to be more like learning to windsurf, ski, or fly an airplane, activities that require people to learn skills which are unnatural but teachable, and less like weight-lifting or dunking a basketball, where performance is</a:t>
            </a:r>
          </a:p>
          <a:p>
            <a:r>
              <a:rPr lang="en-US" sz="1200" b="0" i="0" u="none" strike="noStrike" kern="1200" baseline="0" dirty="0">
                <a:solidFill>
                  <a:schemeClr val="tx1"/>
                </a:solidFill>
                <a:latin typeface="+mn-lt"/>
                <a:ea typeface="+mn-ea"/>
                <a:cs typeface="+mn-cs"/>
              </a:rPr>
              <a:t>constrained by physical limits.”</a:t>
            </a:r>
          </a:p>
          <a:p>
            <a:r>
              <a:rPr lang="en-US" sz="1200" b="0" i="0" u="none" strike="noStrike" kern="1200" baseline="0" dirty="0">
                <a:solidFill>
                  <a:schemeClr val="tx1"/>
                </a:solidFill>
                <a:latin typeface="+mn-lt"/>
                <a:ea typeface="+mn-ea"/>
                <a:cs typeface="+mn-cs"/>
              </a:rPr>
              <a:t>As it is empirically based, learning about the concept of level-</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reasoning and how many levels deep people typically descend can prove especially beneficial for improving a person’s strategic thinking abilities. Camerer comments anecdotally that after only an hour of level-</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reasoning training, research subjects off the street perform better than undergraduate game theory students in strategic contests.</a:t>
            </a:r>
          </a:p>
          <a:p>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M. </a:t>
            </a:r>
            <a:r>
              <a:rPr lang="en-US" sz="1200" b="0" i="0" u="none" strike="noStrike" kern="1200" baseline="0" dirty="0" err="1">
                <a:solidFill>
                  <a:schemeClr val="tx1"/>
                </a:solidFill>
                <a:latin typeface="+mn-lt"/>
                <a:ea typeface="+mn-ea"/>
                <a:cs typeface="+mn-cs"/>
              </a:rPr>
              <a:t>Brandenburger</a:t>
            </a:r>
            <a:r>
              <a:rPr lang="en-US" sz="1200" b="0" i="0" u="none" strike="noStrike" kern="1200" baseline="0" dirty="0">
                <a:solidFill>
                  <a:schemeClr val="tx1"/>
                </a:solidFill>
                <a:latin typeface="+mn-lt"/>
                <a:ea typeface="+mn-ea"/>
                <a:cs typeface="+mn-cs"/>
              </a:rPr>
              <a:t> and B. J. </a:t>
            </a:r>
            <a:r>
              <a:rPr lang="en-US" sz="1200" b="0" i="0" u="none" strike="noStrike" kern="1200" baseline="0" dirty="0" err="1">
                <a:solidFill>
                  <a:schemeClr val="tx1"/>
                </a:solidFill>
                <a:latin typeface="+mn-lt"/>
                <a:ea typeface="+mn-ea"/>
                <a:cs typeface="+mn-cs"/>
              </a:rPr>
              <a:t>Nalebuff</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Co-opetition</a:t>
            </a:r>
            <a:r>
              <a:rPr lang="en-US" sz="1200" b="0" i="0" u="none" strike="noStrike" kern="1200" baseline="0" dirty="0">
                <a:solidFill>
                  <a:schemeClr val="tx1"/>
                </a:solidFill>
                <a:latin typeface="+mn-lt"/>
                <a:ea typeface="+mn-ea"/>
                <a:cs typeface="+mn-cs"/>
              </a:rPr>
              <a:t>. New York, NY, USA: Doubleday, 1996:</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The bestselling book </a:t>
            </a:r>
            <a:r>
              <a:rPr lang="en-US" sz="1200" b="0" i="1" u="none" strike="noStrike" kern="1200" baseline="0" dirty="0">
                <a:solidFill>
                  <a:schemeClr val="tx1"/>
                </a:solidFill>
                <a:latin typeface="+mn-lt"/>
                <a:ea typeface="+mn-ea"/>
                <a:cs typeface="+mn-cs"/>
              </a:rPr>
              <a:t>Co-opetition </a:t>
            </a:r>
            <a:r>
              <a:rPr lang="en-US" sz="1200" b="0" i="0" u="none" strike="noStrike" kern="1200" baseline="0" dirty="0">
                <a:solidFill>
                  <a:schemeClr val="tx1"/>
                </a:solidFill>
                <a:latin typeface="+mn-lt"/>
                <a:ea typeface="+mn-ea"/>
                <a:cs typeface="+mn-cs"/>
              </a:rPr>
              <a:t>teaches basic game theory (no equations or graphs) in order to help business leaders make better strategic decisions. </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 J. H. Gash, “Game theory: Can a round of poker solve Afghanistan’s problems?” </a:t>
            </a:r>
            <a:r>
              <a:rPr lang="en-US" sz="1200" b="0" i="1" u="none" strike="noStrike" kern="1200" baseline="0" dirty="0">
                <a:solidFill>
                  <a:schemeClr val="tx1"/>
                </a:solidFill>
                <a:latin typeface="+mn-lt"/>
                <a:ea typeface="+mn-ea"/>
                <a:cs typeface="+mn-cs"/>
              </a:rPr>
              <a:t>Small Wars J.</a:t>
            </a:r>
            <a:r>
              <a:rPr lang="en-US" sz="1200" b="0" i="0" u="none" strike="noStrike" kern="1200" baseline="0" dirty="0">
                <a:solidFill>
                  <a:schemeClr val="tx1"/>
                </a:solidFill>
                <a:latin typeface="+mn-lt"/>
                <a:ea typeface="+mn-ea"/>
                <a:cs typeface="+mn-cs"/>
              </a:rPr>
              <a:t>, vol. 5, no. 3, pp. 1–4, 2009, accessed </a:t>
            </a:r>
            <a:r>
              <a:rPr lang="fr-FR" sz="1200" b="0" i="0" u="none" strike="noStrike" kern="1200" baseline="0" dirty="0">
                <a:solidFill>
                  <a:schemeClr val="tx1"/>
                </a:solidFill>
                <a:latin typeface="+mn-lt"/>
                <a:ea typeface="+mn-ea"/>
                <a:cs typeface="+mn-cs"/>
              </a:rPr>
              <a:t>on </a:t>
            </a:r>
            <a:r>
              <a:rPr lang="fr-FR" sz="1200" b="0" i="0" u="none" strike="noStrike" kern="1200" baseline="0" dirty="0" err="1">
                <a:solidFill>
                  <a:schemeClr val="tx1"/>
                </a:solidFill>
                <a:latin typeface="+mn-lt"/>
                <a:ea typeface="+mn-ea"/>
                <a:cs typeface="+mn-cs"/>
              </a:rPr>
              <a:t>Dec</a:t>
            </a:r>
            <a:r>
              <a:rPr lang="fr-FR" sz="1200" b="0" i="0" u="none" strike="noStrike" kern="1200" baseline="0" dirty="0">
                <a:solidFill>
                  <a:schemeClr val="tx1"/>
                </a:solidFill>
                <a:latin typeface="+mn-lt"/>
                <a:ea typeface="+mn-ea"/>
                <a:cs typeface="+mn-cs"/>
              </a:rPr>
              <a:t>. 16, 2016. [Online]. </a:t>
            </a:r>
            <a:r>
              <a:rPr lang="fr-FR" sz="1200" b="0" i="0" u="none" strike="noStrike" kern="1200" baseline="0" dirty="0" err="1">
                <a:solidFill>
                  <a:schemeClr val="tx1"/>
                </a:solidFill>
                <a:latin typeface="+mn-lt"/>
                <a:ea typeface="+mn-ea"/>
                <a:cs typeface="+mn-cs"/>
              </a:rPr>
              <a:t>Available</a:t>
            </a:r>
            <a:r>
              <a:rPr lang="fr-FR" sz="1200" b="0" i="0" u="none" strike="noStrike" kern="1200" baseline="0" dirty="0">
                <a:solidFill>
                  <a:schemeClr val="tx1"/>
                </a:solidFill>
                <a:latin typeface="+mn-lt"/>
                <a:ea typeface="+mn-ea"/>
                <a:cs typeface="+mn-cs"/>
              </a:rPr>
              <a:t>: http://smallwarsjournal.com/</a:t>
            </a:r>
            <a:r>
              <a:rPr lang="en-US" sz="1200" b="0" i="0" u="none" strike="noStrike" kern="1200" baseline="0" dirty="0">
                <a:solidFill>
                  <a:schemeClr val="tx1"/>
                </a:solidFill>
                <a:latin typeface="+mn-lt"/>
                <a:ea typeface="+mn-ea"/>
                <a:cs typeface="+mn-cs"/>
              </a:rPr>
              <a:t>blog/journal/docs-temp/195-gash.pdf?q=mag/.../195-gash.pdf</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A military researcher affirms that the same kind of approach is effective with military personnel. He writes, “Although one can quickly become bogged down with the mathematics of game theory, a rudimentary understanding of its basic principles can prove quite beneficial to military planners.”</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MGT 525: Competitive Strategy</a:t>
            </a:r>
            <a:r>
              <a:rPr lang="en-US" sz="1200" b="0" i="0" u="none" strike="noStrike" kern="1200" baseline="0" dirty="0">
                <a:solidFill>
                  <a:schemeClr val="tx1"/>
                </a:solidFill>
                <a:latin typeface="+mn-lt"/>
                <a:ea typeface="+mn-ea"/>
                <a:cs typeface="+mn-cs"/>
              </a:rPr>
              <a:t>, Yale Univ., New Haven, CT, USA, accessed on Mar. 15, 2016. [Online]. Available: http://faculty.som.yale.</a:t>
            </a:r>
            <a:r>
              <a:rPr lang="fr-FR" sz="1200" b="0" i="0" u="none" strike="noStrike" kern="1200" baseline="0" dirty="0" err="1">
                <a:solidFill>
                  <a:schemeClr val="tx1"/>
                </a:solidFill>
                <a:latin typeface="+mn-lt"/>
                <a:ea typeface="+mn-ea"/>
                <a:cs typeface="+mn-cs"/>
              </a:rPr>
              <a:t>edu</a:t>
            </a:r>
            <a:r>
              <a:rPr lang="fr-FR" sz="1200" b="0" i="0" u="none" strike="noStrike" kern="1200" baseline="0" dirty="0">
                <a:solidFill>
                  <a:schemeClr val="tx1"/>
                </a:solidFill>
                <a:latin typeface="+mn-lt"/>
                <a:ea typeface="+mn-ea"/>
                <a:cs typeface="+mn-cs"/>
              </a:rPr>
              <a:t>/</a:t>
            </a:r>
            <a:r>
              <a:rPr lang="fr-FR" sz="1200" b="0" i="0" u="none" strike="noStrike" kern="1200" baseline="0" dirty="0" err="1">
                <a:solidFill>
                  <a:schemeClr val="tx1"/>
                </a:solidFill>
                <a:latin typeface="+mn-lt"/>
                <a:ea typeface="+mn-ea"/>
                <a:cs typeface="+mn-cs"/>
              </a:rPr>
              <a:t>FionaScottMorton</a:t>
            </a:r>
            <a:r>
              <a:rPr lang="fr-FR" sz="1200" b="0" i="0" u="none" strike="noStrike" kern="1200" baseline="0" dirty="0">
                <a:solidFill>
                  <a:schemeClr val="tx1"/>
                </a:solidFill>
                <a:latin typeface="+mn-lt"/>
                <a:ea typeface="+mn-ea"/>
                <a:cs typeface="+mn-cs"/>
              </a:rPr>
              <a:t>/documents/syll_08.pdf</a:t>
            </a:r>
          </a:p>
          <a:p>
            <a:pPr marL="171450"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G570: Thinking Strategically: Game Theory and Business Strategy</a:t>
            </a:r>
            <a:r>
              <a:rPr lang="en-US" sz="1200" b="0" i="0" u="none" strike="noStrike" kern="1200" baseline="0" dirty="0">
                <a:solidFill>
                  <a:schemeClr val="tx1"/>
                </a:solidFill>
                <a:latin typeface="+mn-lt"/>
                <a:ea typeface="+mn-ea"/>
                <a:cs typeface="+mn-cs"/>
              </a:rPr>
              <a:t>, Indiana Univ. at Bloomington, Bloomington, IN, USA, accessed on Mar. 15, 2016. [Online]. Available: http://kelley.iu.edu/BEPP/Masters/page14312.cfm?ID=9502</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Some MBA programs also teach basic game theory to improve the strategic thinking abilities of the future business executives in their programs</a:t>
            </a:r>
          </a:p>
          <a:p>
            <a:endParaRPr lang="en-US" sz="1200" b="0" i="0" u="none" strike="noStrike" kern="1200" baseline="0" dirty="0">
              <a:solidFill>
                <a:schemeClr val="tx1"/>
              </a:solidFill>
              <a:latin typeface="+mn-lt"/>
              <a:ea typeface="+mn-ea"/>
              <a:cs typeface="+mn-cs"/>
            </a:endParaRPr>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Clear up any confusion about game theory’s relationship to the common conception of games.</a:t>
            </a:r>
          </a:p>
          <a:p>
            <a:pPr marL="228600" indent="-228600">
              <a:buAutoNum type="arabicPeriod"/>
            </a:pPr>
            <a:r>
              <a:rPr lang="en-US" baseline="0" dirty="0"/>
              <a:t>Provide a brief history of game theory</a:t>
            </a:r>
          </a:p>
          <a:p>
            <a:pPr marL="457200" lvl="1" indent="0">
              <a:buFont typeface="+mj-lt"/>
              <a:buNone/>
            </a:pPr>
            <a:endParaRPr lang="en-US" dirty="0"/>
          </a:p>
          <a:p>
            <a:r>
              <a:rPr lang="en-US" b="1" dirty="0"/>
              <a:t>Slide notes:</a:t>
            </a:r>
          </a:p>
          <a:p>
            <a:r>
              <a:rPr lang="en-US" b="0" dirty="0"/>
              <a:t>There are games of skill, games of chance, and games of strategy.  Game theory deals with games of strategy.</a:t>
            </a:r>
          </a:p>
          <a:p>
            <a:endParaRPr lang="en-US" b="1" dirty="0"/>
          </a:p>
          <a:p>
            <a:r>
              <a:rPr lang="en-US" b="0" dirty="0"/>
              <a:t>Game theory originally was devised to deal with economic scenarios, and is still a staple of the discipline of economics today. It helps answer questions like:</a:t>
            </a:r>
          </a:p>
          <a:p>
            <a:pPr marL="171450" indent="-171450">
              <a:buFont typeface="Arial" panose="020B0604020202020204" pitchFamily="34" charset="0"/>
              <a:buChar char="•"/>
            </a:pPr>
            <a:r>
              <a:rPr lang="en-US" b="0" dirty="0"/>
              <a:t>How many widgets should we produce next year?</a:t>
            </a:r>
          </a:p>
          <a:p>
            <a:pPr marL="171450" indent="-171450">
              <a:buFont typeface="Arial" panose="020B0604020202020204" pitchFamily="34" charset="0"/>
              <a:buChar char="•"/>
            </a:pPr>
            <a:r>
              <a:rPr lang="en-US" b="0" dirty="0"/>
              <a:t>How much should we charge per widget?</a:t>
            </a:r>
          </a:p>
          <a:p>
            <a:pPr marL="171450" indent="-171450">
              <a:buFont typeface="Arial" panose="020B0604020202020204" pitchFamily="34" charset="0"/>
              <a:buChar char="•"/>
            </a:pPr>
            <a:r>
              <a:rPr lang="en-US" b="0" dirty="0"/>
              <a:t>For what demographics should we market our widget?</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 answers to these questions involve </a:t>
            </a:r>
            <a:r>
              <a:rPr lang="en-US" b="1" dirty="0"/>
              <a:t>strategy</a:t>
            </a:r>
            <a:r>
              <a:rPr lang="en-US" b="0" dirty="0"/>
              <a:t>, because companies compete with one another to sell products.  Each company has to decide what it is going to do without knowing what the other companies are going to do.</a:t>
            </a:r>
          </a:p>
          <a:p>
            <a:pPr marL="0" indent="0">
              <a:buFont typeface="Arial" panose="020B0604020202020204" pitchFamily="34" charset="0"/>
              <a:buNone/>
            </a:pPr>
            <a:endParaRPr lang="en-US" b="0" dirty="0"/>
          </a:p>
          <a:p>
            <a:r>
              <a:rPr lang="en-US" b="0" dirty="0"/>
              <a:t>I</a:t>
            </a:r>
            <a:r>
              <a:rPr lang="en-US" sz="1200" b="0" i="0" u="none" strike="noStrike" kern="1200" baseline="0" dirty="0">
                <a:solidFill>
                  <a:schemeClr val="tx1"/>
                </a:solidFill>
                <a:latin typeface="+mn-lt"/>
                <a:ea typeface="+mn-ea"/>
                <a:cs typeface="+mn-cs"/>
              </a:rPr>
              <a:t>n the last few decades, game theory has also become an important subdiscipline in many other fields, including computer science, math, political science, law, biology, and international relations.</a:t>
            </a:r>
          </a:p>
          <a:p>
            <a:endParaRPr lang="en-US" b="1" dirty="0"/>
          </a:p>
          <a:p>
            <a:r>
              <a:rPr lang="en-US" b="1" dirty="0"/>
              <a:t>John von Neumann</a:t>
            </a:r>
            <a:r>
              <a:rPr lang="en-US" dirty="0"/>
              <a:t> was a brilliant polymath and is also one of the fathers of computing and computer science.  Today’s computers are based on the von Neumann architecture, which means they consist of a processing unit, a control unit, memory, storage, and input/output devices.</a:t>
            </a:r>
          </a:p>
          <a:p>
            <a:endParaRPr lang="en-US" b="1" dirty="0"/>
          </a:p>
          <a:p>
            <a:r>
              <a:rPr lang="en-US" baseline="0" dirty="0"/>
              <a:t>The 2001 Academy Awards Best Picture, </a:t>
            </a:r>
            <a:r>
              <a:rPr lang="en-US" i="1" baseline="0" dirty="0"/>
              <a:t>A Beautiful Mind</a:t>
            </a:r>
            <a:r>
              <a:rPr lang="en-US" baseline="0" dirty="0"/>
              <a:t>, was based on the life of </a:t>
            </a:r>
            <a:r>
              <a:rPr lang="en-US" b="1" baseline="0" dirty="0"/>
              <a:t>John Nash</a:t>
            </a:r>
            <a:r>
              <a:rPr lang="en-US" baseline="0" dirty="0"/>
              <a:t>, who was played by Russell Crowe in the film.</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251379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Define game theory for the purposes of this module and lesson.</a:t>
            </a:r>
          </a:p>
          <a:p>
            <a:pPr marL="457200" lvl="1" indent="0">
              <a:buFont typeface="+mj-lt"/>
              <a:buNone/>
            </a:pPr>
            <a:endParaRPr lang="en-US" dirty="0"/>
          </a:p>
          <a:p>
            <a:r>
              <a:rPr lang="en-US" b="1" dirty="0"/>
              <a:t>Slide notes:</a:t>
            </a:r>
          </a:p>
          <a:p>
            <a:r>
              <a:rPr lang="en-US" dirty="0"/>
              <a:t>This introduction to game theory is necessarily abbreviated because the field of game theory is huge.  </a:t>
            </a:r>
          </a:p>
          <a:p>
            <a:endParaRPr lang="en-US" dirty="0"/>
          </a:p>
          <a:p>
            <a:r>
              <a:rPr lang="en-US" dirty="0"/>
              <a:t>In this module we just cover some basic terminology and general principles. </a:t>
            </a:r>
          </a:p>
          <a:p>
            <a:endParaRPr lang="en-US" dirty="0"/>
          </a:p>
          <a:p>
            <a:r>
              <a:rPr lang="en-US" dirty="0"/>
              <a:t>In the discipline of game theory, there are many types of games that have been defined, including:</a:t>
            </a:r>
          </a:p>
          <a:p>
            <a:pPr marL="171450" indent="-171450">
              <a:buFont typeface="Arial" panose="020B0604020202020204" pitchFamily="34" charset="0"/>
              <a:buChar char="•"/>
            </a:pPr>
            <a:r>
              <a:rPr lang="en-US" dirty="0"/>
              <a:t>Two player and multi-player</a:t>
            </a:r>
          </a:p>
          <a:p>
            <a:pPr marL="171450" indent="-171450">
              <a:buFont typeface="Arial" panose="020B0604020202020204" pitchFamily="34" charset="0"/>
              <a:buChar char="•"/>
            </a:pPr>
            <a:r>
              <a:rPr lang="en-US" dirty="0"/>
              <a:t>Finite and infinite</a:t>
            </a:r>
          </a:p>
          <a:p>
            <a:pPr marL="171450" indent="-171450">
              <a:buFont typeface="Arial" panose="020B0604020202020204" pitchFamily="34" charset="0"/>
              <a:buChar char="•"/>
            </a:pPr>
            <a:r>
              <a:rPr lang="en-US" dirty="0"/>
              <a:t>Cooperative and non-cooperative</a:t>
            </a:r>
          </a:p>
          <a:p>
            <a:pPr marL="171450" indent="-171450">
              <a:buFont typeface="Arial" panose="020B0604020202020204" pitchFamily="34" charset="0"/>
              <a:buChar char="•"/>
            </a:pPr>
            <a:r>
              <a:rPr lang="en-US" dirty="0"/>
              <a:t>Perfect and imperfect information</a:t>
            </a:r>
          </a:p>
          <a:p>
            <a:pPr marL="171450" indent="-171450">
              <a:buFont typeface="Arial" panose="020B0604020202020204" pitchFamily="34" charset="0"/>
              <a:buChar char="•"/>
            </a:pPr>
            <a:r>
              <a:rPr lang="en-US" dirty="0"/>
              <a:t>Complete and incomplete information</a:t>
            </a:r>
          </a:p>
          <a:p>
            <a:pPr marL="171450" indent="-171450">
              <a:buFont typeface="Arial" panose="020B0604020202020204" pitchFamily="34" charset="0"/>
              <a:buChar char="•"/>
            </a:pPr>
            <a:r>
              <a:rPr lang="en-US" dirty="0"/>
              <a:t>Zero-sum and non-zero sum</a:t>
            </a:r>
          </a:p>
          <a:p>
            <a:pPr marL="171450" indent="-171450">
              <a:buFont typeface="Arial" panose="020B0604020202020204" pitchFamily="34" charset="0"/>
              <a:buChar char="•"/>
            </a:pPr>
            <a:r>
              <a:rPr lang="en-US" dirty="0"/>
              <a:t>Constant sum and positive sum</a:t>
            </a:r>
          </a:p>
          <a:p>
            <a:pPr marL="171450" indent="-171450">
              <a:buFont typeface="Arial" panose="020B0604020202020204" pitchFamily="34" charset="0"/>
              <a:buChar char="•"/>
            </a:pPr>
            <a:r>
              <a:rPr lang="en-US" baseline="0" dirty="0"/>
              <a:t>One shot and repeated play</a:t>
            </a:r>
          </a:p>
          <a:p>
            <a:pPr marL="171450" indent="-171450">
              <a:buFont typeface="Arial" panose="020B0604020202020204" pitchFamily="34" charset="0"/>
              <a:buChar char="•"/>
            </a:pPr>
            <a:r>
              <a:rPr lang="en-US" baseline="0" dirty="0"/>
              <a:t>Etc.</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In this lesson we really only discuss 2 person, finite, non-cooperative, perfect, incomplete, constant sum, one shot games.</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211131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Provide an example of a famous game theoretical game – the Prisoner’s Dilemma recast as the Hacker’s Dilemma</a:t>
            </a:r>
          </a:p>
          <a:p>
            <a:pPr marL="0" indent="0">
              <a:buNone/>
            </a:pPr>
            <a:endParaRPr lang="en-US" dirty="0"/>
          </a:p>
          <a:p>
            <a:r>
              <a:rPr lang="en-US" b="1" dirty="0"/>
              <a:t>Slide Notes:</a:t>
            </a:r>
            <a:endParaRPr lang="en-US" b="0" dirty="0"/>
          </a:p>
          <a:p>
            <a:r>
              <a:rPr lang="en-US" b="0" dirty="0"/>
              <a:t>This YouTube video was produced at Cedarville University in 2018 and carries </a:t>
            </a:r>
            <a:r>
              <a:rPr lang="en-US" baseline="0" dirty="0"/>
              <a:t>a Creative Commons license</a:t>
            </a:r>
            <a:endParaRPr lang="en-US" b="0" dirty="0"/>
          </a:p>
          <a:p>
            <a:endParaRPr lang="en-US" b="0" dirty="0"/>
          </a:p>
          <a:p>
            <a:r>
              <a:rPr lang="en-US" b="0" dirty="0"/>
              <a:t>This is the direct link to the video:</a:t>
            </a:r>
          </a:p>
          <a:p>
            <a:r>
              <a:rPr lang="en-US" b="0" dirty="0"/>
              <a:t>https://youtu.be/bEld47ETG1k</a:t>
            </a:r>
            <a:endParaRPr lang="en-US" b="1"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661866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Providing background on the Hacker’s Dilemma</a:t>
            </a:r>
          </a:p>
          <a:p>
            <a:pPr marL="228600" indent="-228600">
              <a:buAutoNum type="arabicPeriod"/>
            </a:pPr>
            <a:r>
              <a:rPr lang="en-US" dirty="0"/>
              <a:t>Nurture intrigue regarding the unfortunate outcome experienced by the players</a:t>
            </a:r>
          </a:p>
          <a:p>
            <a:pPr marL="228600" indent="-228600">
              <a:buAutoNum type="arabicPeriod"/>
            </a:pPr>
            <a:endParaRPr lang="en-US" dirty="0"/>
          </a:p>
          <a:p>
            <a:r>
              <a:rPr lang="en-US" b="1" dirty="0"/>
              <a:t>Slide notes:</a:t>
            </a:r>
          </a:p>
          <a:p>
            <a:r>
              <a:rPr lang="en-US" b="0" dirty="0"/>
              <a:t>The Prisoner’s Dilemma Wikipedia page has lots of helpful information: </a:t>
            </a:r>
          </a:p>
          <a:p>
            <a:r>
              <a:rPr lang="en-US" b="0" dirty="0"/>
              <a:t>https://en.wikipedia.org/wiki/Prisoner%27s_dilemma</a:t>
            </a:r>
          </a:p>
          <a:p>
            <a:endParaRPr lang="en-US" b="1" dirty="0"/>
          </a:p>
          <a:p>
            <a:r>
              <a:rPr lang="en-US" i="1" dirty="0"/>
              <a:t>Shafted </a:t>
            </a:r>
            <a:r>
              <a:rPr lang="en-US" dirty="0"/>
              <a:t>is the name of one British game show that employs the Prisoner’s Dilemma: </a:t>
            </a:r>
          </a:p>
          <a:p>
            <a:r>
              <a:rPr lang="en-US" dirty="0"/>
              <a:t>https://en.wikipedia.org/wiki/Shafted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1685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bEld47ETG1k"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sz="3300" dirty="0"/>
              <a:t>Adversarial Thinking Module</a:t>
            </a:r>
            <a:endParaRPr dirty="0"/>
          </a:p>
        </p:txBody>
      </p:sp>
      <p:sp>
        <p:nvSpPr>
          <p:cNvPr id="12290" name="Subtitle 2"/>
          <p:cNvSpPr>
            <a:spLocks noGrp="1"/>
          </p:cNvSpPr>
          <p:nvPr>
            <p:ph type="body" sz="quarter" idx="13"/>
          </p:nvPr>
        </p:nvSpPr>
        <p:spPr>
          <a:xfrm>
            <a:off x="2630488" y="4999038"/>
            <a:ext cx="4611687" cy="277812"/>
          </a:xfrm>
        </p:spPr>
        <p:txBody>
          <a:bodyPr/>
          <a:lstStyle/>
          <a:p>
            <a:pPr eaLnBrk="1" hangingPunct="1"/>
            <a:r>
              <a:rPr lang="en-US" sz="2000" b="1" dirty="0">
                <a:solidFill>
                  <a:srgbClr val="2F5597"/>
                </a:solidFill>
              </a:rPr>
              <a:t>Lesson 2: Intro to Game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Hacker’s Dilemma - Recap</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6" name="Content Placeholder 2">
            <a:extLst>
              <a:ext uri="{FF2B5EF4-FFF2-40B4-BE49-F238E27FC236}">
                <a16:creationId xmlns:a16="http://schemas.microsoft.com/office/drawing/2014/main" id="{5270C7F8-C48E-4085-9629-278B7F3D3BCB}"/>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t>Q1: </a:t>
            </a:r>
            <a:r>
              <a:rPr lang="en-US" dirty="0"/>
              <a:t>Who are the </a:t>
            </a:r>
            <a:r>
              <a:rPr lang="en-US" b="1" dirty="0"/>
              <a:t>players</a:t>
            </a:r>
            <a:r>
              <a:rPr lang="en-US" dirty="0"/>
              <a:t> in the hacker’s dilemma?</a:t>
            </a:r>
          </a:p>
          <a:p>
            <a:pPr marL="0" indent="0">
              <a:buNone/>
            </a:pPr>
            <a:endParaRPr lang="en-US" dirty="0"/>
          </a:p>
          <a:p>
            <a:pPr marL="0" indent="0">
              <a:buNone/>
            </a:pPr>
            <a:r>
              <a:rPr lang="en-US" b="1" dirty="0"/>
              <a:t>Q2:</a:t>
            </a:r>
            <a:r>
              <a:rPr lang="en-US" dirty="0"/>
              <a:t> What are the </a:t>
            </a:r>
            <a:r>
              <a:rPr lang="en-US" b="1" dirty="0"/>
              <a:t>interdependent choices</a:t>
            </a:r>
            <a:r>
              <a:rPr lang="en-US" dirty="0"/>
              <a:t> available to the players?</a:t>
            </a:r>
          </a:p>
          <a:p>
            <a:pPr marL="0" indent="0">
              <a:buNone/>
            </a:pPr>
            <a:endParaRPr lang="en-US" b="1" dirty="0"/>
          </a:p>
          <a:p>
            <a:pPr marL="0" indent="0">
              <a:buNone/>
            </a:pPr>
            <a:r>
              <a:rPr lang="en-US" b="1" dirty="0"/>
              <a:t>Q3:</a:t>
            </a:r>
            <a:r>
              <a:rPr lang="en-US" dirty="0"/>
              <a:t> What are the </a:t>
            </a:r>
            <a:r>
              <a:rPr lang="en-US" b="1" dirty="0"/>
              <a:t>utility preferences</a:t>
            </a:r>
            <a:r>
              <a:rPr lang="en-US" dirty="0"/>
              <a:t> (i.e., the ordering of the outcomes) for the players?</a:t>
            </a:r>
          </a:p>
          <a:p>
            <a:pPr marL="0" indent="0" eaLnBrk="1" hangingPunct="1">
              <a:buFont typeface="Arial" charset="0"/>
              <a:buNone/>
            </a:pPr>
            <a:endParaRPr lang="en-US" dirty="0"/>
          </a:p>
          <a:p>
            <a:pPr marL="0" indent="0" eaLnBrk="1" hangingPunct="1">
              <a:buFont typeface="Arial" charset="0"/>
              <a:buNone/>
            </a:pPr>
            <a:endParaRPr lang="en-US" dirty="0"/>
          </a:p>
        </p:txBody>
      </p:sp>
    </p:spTree>
    <p:extLst>
      <p:ext uri="{BB962C8B-B14F-4D97-AF65-F5344CB8AC3E}">
        <p14:creationId xmlns:p14="http://schemas.microsoft.com/office/powerpoint/2010/main" val="353358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Analysis – The Hacker’s Dilemma</a:t>
            </a:r>
          </a:p>
        </p:txBody>
      </p:sp>
      <p:graphicFrame>
        <p:nvGraphicFramePr>
          <p:cNvPr id="5" name="Table 4" descr="Grid showing Alice and Bob's utility for every combination of Cooperate and Defect">
            <a:extLst>
              <a:ext uri="{FF2B5EF4-FFF2-40B4-BE49-F238E27FC236}">
                <a16:creationId xmlns:a16="http://schemas.microsoft.com/office/drawing/2014/main" id="{9A8703E7-0A50-4553-BFDA-FA056E8EEF02}"/>
              </a:ext>
            </a:extLst>
          </p:cNvPr>
          <p:cNvGraphicFramePr>
            <a:graphicFrameLocks noGrp="1"/>
          </p:cNvGraphicFramePr>
          <p:nvPr>
            <p:extLst>
              <p:ext uri="{D42A27DB-BD31-4B8C-83A1-F6EECF244321}">
                <p14:modId xmlns:p14="http://schemas.microsoft.com/office/powerpoint/2010/main" val="2591761325"/>
              </p:ext>
            </p:extLst>
          </p:nvPr>
        </p:nvGraphicFramePr>
        <p:xfrm>
          <a:off x="1039368" y="1463040"/>
          <a:ext cx="6348983" cy="3931920"/>
        </p:xfrm>
        <a:graphic>
          <a:graphicData uri="http://schemas.openxmlformats.org/drawingml/2006/table">
            <a:tbl>
              <a:tblPr>
                <a:tableStyleId>{5C22544A-7EE6-4342-B048-85BDC9FD1C3A}</a:tableStyleId>
              </a:tblPr>
              <a:tblGrid>
                <a:gridCol w="1182624">
                  <a:extLst>
                    <a:ext uri="{9D8B030D-6E8A-4147-A177-3AD203B41FA5}">
                      <a16:colId xmlns:a16="http://schemas.microsoft.com/office/drawing/2014/main" val="696594406"/>
                    </a:ext>
                  </a:extLst>
                </a:gridCol>
                <a:gridCol w="814845">
                  <a:extLst>
                    <a:ext uri="{9D8B030D-6E8A-4147-A177-3AD203B41FA5}">
                      <a16:colId xmlns:a16="http://schemas.microsoft.com/office/drawing/2014/main" val="3022429383"/>
                    </a:ext>
                  </a:extLst>
                </a:gridCol>
                <a:gridCol w="2175757">
                  <a:extLst>
                    <a:ext uri="{9D8B030D-6E8A-4147-A177-3AD203B41FA5}">
                      <a16:colId xmlns:a16="http://schemas.microsoft.com/office/drawing/2014/main" val="398267181"/>
                    </a:ext>
                  </a:extLst>
                </a:gridCol>
                <a:gridCol w="2175757">
                  <a:extLst>
                    <a:ext uri="{9D8B030D-6E8A-4147-A177-3AD203B41FA5}">
                      <a16:colId xmlns:a16="http://schemas.microsoft.com/office/drawing/2014/main" val="1968999467"/>
                    </a:ext>
                  </a:extLst>
                </a:gridCol>
              </a:tblGrid>
              <a:tr h="571249">
                <a:tc>
                  <a:txBody>
                    <a:bodyPr/>
                    <a:lstStyle/>
                    <a:p>
                      <a:pPr algn="ctr"/>
                      <a:endParaRPr lang="en-US" sz="3000" dirty="0"/>
                    </a:p>
                  </a:txBody>
                  <a:tcPr anchor="ctr">
                    <a:noFill/>
                  </a:tcPr>
                </a:tc>
                <a:tc>
                  <a:txBody>
                    <a:bodyPr/>
                    <a:lstStyle/>
                    <a:p>
                      <a:pPr algn="ctr"/>
                      <a:endParaRPr lang="en-US" sz="3000" dirty="0"/>
                    </a:p>
                  </a:txBody>
                  <a:tcPr anchor="ctr">
                    <a:noFill/>
                  </a:tcPr>
                </a:tc>
                <a:tc gridSpan="2">
                  <a:txBody>
                    <a:bodyPr/>
                    <a:lstStyle/>
                    <a:p>
                      <a:pPr algn="ctr"/>
                      <a:r>
                        <a:rPr lang="en-US" sz="3000" dirty="0"/>
                        <a:t>Alice</a:t>
                      </a:r>
                    </a:p>
                  </a:txBody>
                  <a:tcPr anchor="ctr">
                    <a:noFill/>
                  </a:tcPr>
                </a:tc>
                <a:tc hMerge="1">
                  <a:txBody>
                    <a:bodyPr/>
                    <a:lstStyle/>
                    <a:p>
                      <a:endParaRPr lang="en-US" dirty="0"/>
                    </a:p>
                  </a:txBody>
                  <a:tcPr/>
                </a:tc>
                <a:extLst>
                  <a:ext uri="{0D108BD9-81ED-4DB2-BD59-A6C34878D82A}">
                    <a16:rowId xmlns:a16="http://schemas.microsoft.com/office/drawing/2014/main" val="1616543179"/>
                  </a:ext>
                </a:extLst>
              </a:tr>
              <a:tr h="571249">
                <a:tc>
                  <a:txBody>
                    <a:bodyPr/>
                    <a:lstStyle/>
                    <a:p>
                      <a:pPr algn="ctr"/>
                      <a:endParaRPr lang="en-US" sz="3000" dirty="0"/>
                    </a:p>
                  </a:txBody>
                  <a:tcPr anchor="ctr">
                    <a:noFill/>
                  </a:tcPr>
                </a:tc>
                <a:tc>
                  <a:txBody>
                    <a:bodyPr/>
                    <a:lstStyle/>
                    <a:p>
                      <a:pPr algn="ctr"/>
                      <a:endParaRPr lang="en-US" sz="3000" dirty="0"/>
                    </a:p>
                  </a:txBody>
                  <a:tcPr anchor="ctr">
                    <a:noFill/>
                  </a:tcPr>
                </a:tc>
                <a:tc>
                  <a:txBody>
                    <a:bodyPr/>
                    <a:lstStyle/>
                    <a:p>
                      <a:pPr algn="ctr"/>
                      <a:r>
                        <a:rPr lang="en-US" sz="3000" dirty="0"/>
                        <a:t>C</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3000" dirty="0"/>
                        <a:t>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259767"/>
                  </a:ext>
                </a:extLst>
              </a:tr>
              <a:tr h="1369413">
                <a:tc rowSpan="2">
                  <a:txBody>
                    <a:bodyPr/>
                    <a:lstStyle/>
                    <a:p>
                      <a:pPr algn="ctr"/>
                      <a:r>
                        <a:rPr lang="en-US" sz="3000" dirty="0"/>
                        <a:t>Bob</a:t>
                      </a:r>
                    </a:p>
                  </a:txBody>
                  <a:tcPr anchor="ctr">
                    <a:noFill/>
                  </a:tcPr>
                </a:tc>
                <a:tc>
                  <a:txBody>
                    <a:bodyPr/>
                    <a:lstStyle/>
                    <a:p>
                      <a:pPr algn="ctr"/>
                      <a:r>
                        <a:rPr lang="en-US" sz="3000" dirty="0"/>
                        <a:t>C</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3, 3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1, 4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7534549"/>
                  </a:ext>
                </a:extLst>
              </a:tr>
              <a:tr h="1420009">
                <a:tc vMerge="1">
                  <a:txBody>
                    <a:bodyPr/>
                    <a:lstStyle/>
                    <a:p>
                      <a:endParaRPr lang="en-US" dirty="0"/>
                    </a:p>
                  </a:txBody>
                  <a:tcPr/>
                </a:tc>
                <a:tc>
                  <a:txBody>
                    <a:bodyPr/>
                    <a:lstStyle/>
                    <a:p>
                      <a:pPr algn="ctr"/>
                      <a:r>
                        <a:rPr lang="en-US" sz="3000" dirty="0"/>
                        <a:t>D</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4, 1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2, 2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3270"/>
                  </a:ext>
                </a:extLst>
              </a:tr>
            </a:tbl>
          </a:graphicData>
        </a:graphic>
      </p:graphicFrame>
    </p:spTree>
    <p:extLst>
      <p:ext uri="{BB962C8B-B14F-4D97-AF65-F5344CB8AC3E}">
        <p14:creationId xmlns:p14="http://schemas.microsoft.com/office/powerpoint/2010/main" val="243416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Analysis – The Hacker’s Dilemma</a:t>
            </a:r>
          </a:p>
        </p:txBody>
      </p:sp>
      <p:sp>
        <p:nvSpPr>
          <p:cNvPr id="29" name="Oval 28" descr="Red circle around the choice C - C">
            <a:extLst>
              <a:ext uri="{FF2B5EF4-FFF2-40B4-BE49-F238E27FC236}">
                <a16:creationId xmlns:a16="http://schemas.microsoft.com/office/drawing/2014/main" id="{A29A53A3-5DCF-4505-851A-B4C9AE4DD989}"/>
              </a:ext>
            </a:extLst>
          </p:cNvPr>
          <p:cNvSpPr/>
          <p:nvPr/>
        </p:nvSpPr>
        <p:spPr>
          <a:xfrm>
            <a:off x="3345984" y="2591170"/>
            <a:ext cx="1496290" cy="144245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descr="Grid showing Alice and Bob's utility for every combination of Cooperate and Defect">
            <a:extLst>
              <a:ext uri="{FF2B5EF4-FFF2-40B4-BE49-F238E27FC236}">
                <a16:creationId xmlns:a16="http://schemas.microsoft.com/office/drawing/2014/main" id="{4E60CE64-0542-4B54-90BE-97DB3DE9209A}"/>
              </a:ext>
            </a:extLst>
          </p:cNvPr>
          <p:cNvGraphicFramePr>
            <a:graphicFrameLocks noGrp="1"/>
          </p:cNvGraphicFramePr>
          <p:nvPr>
            <p:extLst>
              <p:ext uri="{D42A27DB-BD31-4B8C-83A1-F6EECF244321}">
                <p14:modId xmlns:p14="http://schemas.microsoft.com/office/powerpoint/2010/main" val="4181262332"/>
              </p:ext>
            </p:extLst>
          </p:nvPr>
        </p:nvGraphicFramePr>
        <p:xfrm>
          <a:off x="1039368" y="1463040"/>
          <a:ext cx="6348983" cy="3931920"/>
        </p:xfrm>
        <a:graphic>
          <a:graphicData uri="http://schemas.openxmlformats.org/drawingml/2006/table">
            <a:tbl>
              <a:tblPr>
                <a:tableStyleId>{5C22544A-7EE6-4342-B048-85BDC9FD1C3A}</a:tableStyleId>
              </a:tblPr>
              <a:tblGrid>
                <a:gridCol w="1182624">
                  <a:extLst>
                    <a:ext uri="{9D8B030D-6E8A-4147-A177-3AD203B41FA5}">
                      <a16:colId xmlns:a16="http://schemas.microsoft.com/office/drawing/2014/main" val="696594406"/>
                    </a:ext>
                  </a:extLst>
                </a:gridCol>
                <a:gridCol w="814845">
                  <a:extLst>
                    <a:ext uri="{9D8B030D-6E8A-4147-A177-3AD203B41FA5}">
                      <a16:colId xmlns:a16="http://schemas.microsoft.com/office/drawing/2014/main" val="3022429383"/>
                    </a:ext>
                  </a:extLst>
                </a:gridCol>
                <a:gridCol w="2175757">
                  <a:extLst>
                    <a:ext uri="{9D8B030D-6E8A-4147-A177-3AD203B41FA5}">
                      <a16:colId xmlns:a16="http://schemas.microsoft.com/office/drawing/2014/main" val="398267181"/>
                    </a:ext>
                  </a:extLst>
                </a:gridCol>
                <a:gridCol w="2175757">
                  <a:extLst>
                    <a:ext uri="{9D8B030D-6E8A-4147-A177-3AD203B41FA5}">
                      <a16:colId xmlns:a16="http://schemas.microsoft.com/office/drawing/2014/main" val="1968999467"/>
                    </a:ext>
                  </a:extLst>
                </a:gridCol>
              </a:tblGrid>
              <a:tr h="571249">
                <a:tc>
                  <a:txBody>
                    <a:bodyPr/>
                    <a:lstStyle/>
                    <a:p>
                      <a:pPr algn="ctr"/>
                      <a:endParaRPr lang="en-US" sz="3000" dirty="0"/>
                    </a:p>
                  </a:txBody>
                  <a:tcPr anchor="ctr">
                    <a:noFill/>
                  </a:tcPr>
                </a:tc>
                <a:tc>
                  <a:txBody>
                    <a:bodyPr/>
                    <a:lstStyle/>
                    <a:p>
                      <a:pPr algn="ctr"/>
                      <a:endParaRPr lang="en-US" sz="3000" dirty="0"/>
                    </a:p>
                  </a:txBody>
                  <a:tcPr anchor="ctr">
                    <a:noFill/>
                  </a:tcPr>
                </a:tc>
                <a:tc gridSpan="2">
                  <a:txBody>
                    <a:bodyPr/>
                    <a:lstStyle/>
                    <a:p>
                      <a:pPr algn="ctr"/>
                      <a:r>
                        <a:rPr lang="en-US" sz="3000" dirty="0"/>
                        <a:t>Alice</a:t>
                      </a:r>
                    </a:p>
                  </a:txBody>
                  <a:tcPr anchor="ctr">
                    <a:noFill/>
                  </a:tcPr>
                </a:tc>
                <a:tc hMerge="1">
                  <a:txBody>
                    <a:bodyPr/>
                    <a:lstStyle/>
                    <a:p>
                      <a:endParaRPr lang="en-US" dirty="0"/>
                    </a:p>
                  </a:txBody>
                  <a:tcPr/>
                </a:tc>
                <a:extLst>
                  <a:ext uri="{0D108BD9-81ED-4DB2-BD59-A6C34878D82A}">
                    <a16:rowId xmlns:a16="http://schemas.microsoft.com/office/drawing/2014/main" val="1616543179"/>
                  </a:ext>
                </a:extLst>
              </a:tr>
              <a:tr h="571249">
                <a:tc>
                  <a:txBody>
                    <a:bodyPr/>
                    <a:lstStyle/>
                    <a:p>
                      <a:pPr algn="ctr"/>
                      <a:endParaRPr lang="en-US" sz="3000" dirty="0"/>
                    </a:p>
                  </a:txBody>
                  <a:tcPr anchor="ctr">
                    <a:noFill/>
                  </a:tcPr>
                </a:tc>
                <a:tc>
                  <a:txBody>
                    <a:bodyPr/>
                    <a:lstStyle/>
                    <a:p>
                      <a:pPr algn="ctr"/>
                      <a:endParaRPr lang="en-US" sz="3000" dirty="0"/>
                    </a:p>
                  </a:txBody>
                  <a:tcPr anchor="ctr">
                    <a:noFill/>
                  </a:tcPr>
                </a:tc>
                <a:tc>
                  <a:txBody>
                    <a:bodyPr/>
                    <a:lstStyle/>
                    <a:p>
                      <a:pPr algn="ctr"/>
                      <a:r>
                        <a:rPr lang="en-US" sz="3000" dirty="0"/>
                        <a:t>C</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3000" dirty="0"/>
                        <a:t>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259767"/>
                  </a:ext>
                </a:extLst>
              </a:tr>
              <a:tr h="1369413">
                <a:tc rowSpan="2">
                  <a:txBody>
                    <a:bodyPr/>
                    <a:lstStyle/>
                    <a:p>
                      <a:pPr algn="ctr"/>
                      <a:r>
                        <a:rPr lang="en-US" sz="3000" dirty="0"/>
                        <a:t>Bob</a:t>
                      </a:r>
                    </a:p>
                  </a:txBody>
                  <a:tcPr anchor="ctr">
                    <a:noFill/>
                  </a:tcPr>
                </a:tc>
                <a:tc>
                  <a:txBody>
                    <a:bodyPr/>
                    <a:lstStyle/>
                    <a:p>
                      <a:pPr algn="ctr"/>
                      <a:r>
                        <a:rPr lang="en-US" sz="3000" dirty="0"/>
                        <a:t>C</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3, 3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1, 4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7534549"/>
                  </a:ext>
                </a:extLst>
              </a:tr>
              <a:tr h="1420009">
                <a:tc vMerge="1">
                  <a:txBody>
                    <a:bodyPr/>
                    <a:lstStyle/>
                    <a:p>
                      <a:endParaRPr lang="en-US" dirty="0"/>
                    </a:p>
                  </a:txBody>
                  <a:tcPr/>
                </a:tc>
                <a:tc>
                  <a:txBody>
                    <a:bodyPr/>
                    <a:lstStyle/>
                    <a:p>
                      <a:pPr algn="ctr"/>
                      <a:r>
                        <a:rPr lang="en-US" sz="3000" dirty="0"/>
                        <a:t>D</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4, 1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2, 2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3270"/>
                  </a:ext>
                </a:extLst>
              </a:tr>
            </a:tbl>
          </a:graphicData>
        </a:graphic>
      </p:graphicFrame>
    </p:spTree>
    <p:extLst>
      <p:ext uri="{BB962C8B-B14F-4D97-AF65-F5344CB8AC3E}">
        <p14:creationId xmlns:p14="http://schemas.microsoft.com/office/powerpoint/2010/main" val="307422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Analysis – The Hacker’s Dilemma (cont’d)</a:t>
            </a:r>
          </a:p>
        </p:txBody>
      </p:sp>
      <p:sp>
        <p:nvSpPr>
          <p:cNvPr id="30" name="Oval 29" descr="Red circle around the choice C - C">
            <a:extLst>
              <a:ext uri="{FF2B5EF4-FFF2-40B4-BE49-F238E27FC236}">
                <a16:creationId xmlns:a16="http://schemas.microsoft.com/office/drawing/2014/main" id="{75D78104-46A0-4892-BF93-D414A3822BCF}"/>
              </a:ext>
            </a:extLst>
          </p:cNvPr>
          <p:cNvSpPr/>
          <p:nvPr/>
        </p:nvSpPr>
        <p:spPr>
          <a:xfrm>
            <a:off x="3345984" y="2591170"/>
            <a:ext cx="1496290" cy="144245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descr="Grid showing Alice and Bob's utility for every combination of Cooperate and Defect">
            <a:extLst>
              <a:ext uri="{FF2B5EF4-FFF2-40B4-BE49-F238E27FC236}">
                <a16:creationId xmlns:a16="http://schemas.microsoft.com/office/drawing/2014/main" id="{48C90584-8F29-40BD-8521-A98096C71B7E}"/>
              </a:ext>
            </a:extLst>
          </p:cNvPr>
          <p:cNvGraphicFramePr>
            <a:graphicFrameLocks noGrp="1"/>
          </p:cNvGraphicFramePr>
          <p:nvPr>
            <p:extLst>
              <p:ext uri="{D42A27DB-BD31-4B8C-83A1-F6EECF244321}">
                <p14:modId xmlns:p14="http://schemas.microsoft.com/office/powerpoint/2010/main" val="3836332930"/>
              </p:ext>
            </p:extLst>
          </p:nvPr>
        </p:nvGraphicFramePr>
        <p:xfrm>
          <a:off x="1039368" y="1463040"/>
          <a:ext cx="6348983" cy="3931920"/>
        </p:xfrm>
        <a:graphic>
          <a:graphicData uri="http://schemas.openxmlformats.org/drawingml/2006/table">
            <a:tbl>
              <a:tblPr>
                <a:tableStyleId>{5C22544A-7EE6-4342-B048-85BDC9FD1C3A}</a:tableStyleId>
              </a:tblPr>
              <a:tblGrid>
                <a:gridCol w="1182624">
                  <a:extLst>
                    <a:ext uri="{9D8B030D-6E8A-4147-A177-3AD203B41FA5}">
                      <a16:colId xmlns:a16="http://schemas.microsoft.com/office/drawing/2014/main" val="696594406"/>
                    </a:ext>
                  </a:extLst>
                </a:gridCol>
                <a:gridCol w="814845">
                  <a:extLst>
                    <a:ext uri="{9D8B030D-6E8A-4147-A177-3AD203B41FA5}">
                      <a16:colId xmlns:a16="http://schemas.microsoft.com/office/drawing/2014/main" val="3022429383"/>
                    </a:ext>
                  </a:extLst>
                </a:gridCol>
                <a:gridCol w="2175757">
                  <a:extLst>
                    <a:ext uri="{9D8B030D-6E8A-4147-A177-3AD203B41FA5}">
                      <a16:colId xmlns:a16="http://schemas.microsoft.com/office/drawing/2014/main" val="398267181"/>
                    </a:ext>
                  </a:extLst>
                </a:gridCol>
                <a:gridCol w="2175757">
                  <a:extLst>
                    <a:ext uri="{9D8B030D-6E8A-4147-A177-3AD203B41FA5}">
                      <a16:colId xmlns:a16="http://schemas.microsoft.com/office/drawing/2014/main" val="1968999467"/>
                    </a:ext>
                  </a:extLst>
                </a:gridCol>
              </a:tblGrid>
              <a:tr h="571249">
                <a:tc>
                  <a:txBody>
                    <a:bodyPr/>
                    <a:lstStyle/>
                    <a:p>
                      <a:pPr algn="ctr"/>
                      <a:endParaRPr lang="en-US" sz="3000" dirty="0"/>
                    </a:p>
                  </a:txBody>
                  <a:tcPr anchor="ctr">
                    <a:noFill/>
                  </a:tcPr>
                </a:tc>
                <a:tc>
                  <a:txBody>
                    <a:bodyPr/>
                    <a:lstStyle/>
                    <a:p>
                      <a:pPr algn="ctr"/>
                      <a:endParaRPr lang="en-US" sz="3000" dirty="0"/>
                    </a:p>
                  </a:txBody>
                  <a:tcPr anchor="ctr">
                    <a:noFill/>
                  </a:tcPr>
                </a:tc>
                <a:tc gridSpan="2">
                  <a:txBody>
                    <a:bodyPr/>
                    <a:lstStyle/>
                    <a:p>
                      <a:pPr algn="ctr"/>
                      <a:r>
                        <a:rPr lang="en-US" sz="3000" dirty="0"/>
                        <a:t>Alice</a:t>
                      </a:r>
                    </a:p>
                  </a:txBody>
                  <a:tcPr anchor="ctr">
                    <a:noFill/>
                  </a:tcPr>
                </a:tc>
                <a:tc hMerge="1">
                  <a:txBody>
                    <a:bodyPr/>
                    <a:lstStyle/>
                    <a:p>
                      <a:endParaRPr lang="en-US" dirty="0"/>
                    </a:p>
                  </a:txBody>
                  <a:tcPr/>
                </a:tc>
                <a:extLst>
                  <a:ext uri="{0D108BD9-81ED-4DB2-BD59-A6C34878D82A}">
                    <a16:rowId xmlns:a16="http://schemas.microsoft.com/office/drawing/2014/main" val="1616543179"/>
                  </a:ext>
                </a:extLst>
              </a:tr>
              <a:tr h="571249">
                <a:tc>
                  <a:txBody>
                    <a:bodyPr/>
                    <a:lstStyle/>
                    <a:p>
                      <a:pPr algn="ctr"/>
                      <a:endParaRPr lang="en-US" sz="3000" dirty="0"/>
                    </a:p>
                  </a:txBody>
                  <a:tcPr anchor="ctr">
                    <a:noFill/>
                  </a:tcPr>
                </a:tc>
                <a:tc>
                  <a:txBody>
                    <a:bodyPr/>
                    <a:lstStyle/>
                    <a:p>
                      <a:pPr algn="ctr"/>
                      <a:endParaRPr lang="en-US" sz="3000" dirty="0"/>
                    </a:p>
                  </a:txBody>
                  <a:tcPr anchor="ctr">
                    <a:noFill/>
                  </a:tcPr>
                </a:tc>
                <a:tc>
                  <a:txBody>
                    <a:bodyPr/>
                    <a:lstStyle/>
                    <a:p>
                      <a:pPr algn="ctr"/>
                      <a:r>
                        <a:rPr lang="en-US" sz="3000" dirty="0"/>
                        <a:t>C</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3000" dirty="0"/>
                        <a:t>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259767"/>
                  </a:ext>
                </a:extLst>
              </a:tr>
              <a:tr h="1369413">
                <a:tc rowSpan="2">
                  <a:txBody>
                    <a:bodyPr/>
                    <a:lstStyle/>
                    <a:p>
                      <a:pPr algn="ctr"/>
                      <a:r>
                        <a:rPr lang="en-US" sz="3000" dirty="0"/>
                        <a:t>Bob</a:t>
                      </a:r>
                    </a:p>
                  </a:txBody>
                  <a:tcPr anchor="ctr">
                    <a:noFill/>
                  </a:tcPr>
                </a:tc>
                <a:tc>
                  <a:txBody>
                    <a:bodyPr/>
                    <a:lstStyle/>
                    <a:p>
                      <a:pPr algn="ctr"/>
                      <a:r>
                        <a:rPr lang="en-US" sz="3000" dirty="0"/>
                        <a:t>C</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3, 3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1, 4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7534549"/>
                  </a:ext>
                </a:extLst>
              </a:tr>
              <a:tr h="1420009">
                <a:tc vMerge="1">
                  <a:txBody>
                    <a:bodyPr/>
                    <a:lstStyle/>
                    <a:p>
                      <a:endParaRPr lang="en-US" dirty="0"/>
                    </a:p>
                  </a:txBody>
                  <a:tcPr/>
                </a:tc>
                <a:tc>
                  <a:txBody>
                    <a:bodyPr/>
                    <a:lstStyle/>
                    <a:p>
                      <a:pPr algn="ctr"/>
                      <a:r>
                        <a:rPr lang="en-US" sz="3000" dirty="0"/>
                        <a:t>D</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4, 1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2, 2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3270"/>
                  </a:ext>
                </a:extLst>
              </a:tr>
            </a:tbl>
          </a:graphicData>
        </a:graphic>
      </p:graphicFrame>
      <p:sp>
        <p:nvSpPr>
          <p:cNvPr id="5" name="Arrow: Down 4" descr="Arrow point from the 3,3 square (C,C) to the 2,2 square (D,D)">
            <a:extLst>
              <a:ext uri="{FF2B5EF4-FFF2-40B4-BE49-F238E27FC236}">
                <a16:creationId xmlns:a16="http://schemas.microsoft.com/office/drawing/2014/main" id="{2082933D-B6A3-45A5-ADE7-B3DEA54ADF4F}"/>
              </a:ext>
            </a:extLst>
          </p:cNvPr>
          <p:cNvSpPr/>
          <p:nvPr/>
        </p:nvSpPr>
        <p:spPr>
          <a:xfrm rot="18652616">
            <a:off x="5019825" y="3590144"/>
            <a:ext cx="771897" cy="1104405"/>
          </a:xfrm>
          <a:prstGeom prst="down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57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Analysis – The Hacker’s Dilemma (cont’d)</a:t>
            </a:r>
          </a:p>
        </p:txBody>
      </p:sp>
      <p:graphicFrame>
        <p:nvGraphicFramePr>
          <p:cNvPr id="24" name="Table 23" descr="Grid showing Alice and Bob's utility for every combination of Cooperate and Defect">
            <a:extLst>
              <a:ext uri="{FF2B5EF4-FFF2-40B4-BE49-F238E27FC236}">
                <a16:creationId xmlns:a16="http://schemas.microsoft.com/office/drawing/2014/main" id="{6625F4F7-D925-4535-99CB-CB21BD7D4C66}"/>
              </a:ext>
            </a:extLst>
          </p:cNvPr>
          <p:cNvGraphicFramePr>
            <a:graphicFrameLocks noGrp="1"/>
          </p:cNvGraphicFramePr>
          <p:nvPr>
            <p:extLst>
              <p:ext uri="{D42A27DB-BD31-4B8C-83A1-F6EECF244321}">
                <p14:modId xmlns:p14="http://schemas.microsoft.com/office/powerpoint/2010/main" val="1221307951"/>
              </p:ext>
            </p:extLst>
          </p:nvPr>
        </p:nvGraphicFramePr>
        <p:xfrm>
          <a:off x="1039368" y="1463040"/>
          <a:ext cx="6348983" cy="3931920"/>
        </p:xfrm>
        <a:graphic>
          <a:graphicData uri="http://schemas.openxmlformats.org/drawingml/2006/table">
            <a:tbl>
              <a:tblPr>
                <a:tableStyleId>{5C22544A-7EE6-4342-B048-85BDC9FD1C3A}</a:tableStyleId>
              </a:tblPr>
              <a:tblGrid>
                <a:gridCol w="1182624">
                  <a:extLst>
                    <a:ext uri="{9D8B030D-6E8A-4147-A177-3AD203B41FA5}">
                      <a16:colId xmlns:a16="http://schemas.microsoft.com/office/drawing/2014/main" val="696594406"/>
                    </a:ext>
                  </a:extLst>
                </a:gridCol>
                <a:gridCol w="814845">
                  <a:extLst>
                    <a:ext uri="{9D8B030D-6E8A-4147-A177-3AD203B41FA5}">
                      <a16:colId xmlns:a16="http://schemas.microsoft.com/office/drawing/2014/main" val="3022429383"/>
                    </a:ext>
                  </a:extLst>
                </a:gridCol>
                <a:gridCol w="2175757">
                  <a:extLst>
                    <a:ext uri="{9D8B030D-6E8A-4147-A177-3AD203B41FA5}">
                      <a16:colId xmlns:a16="http://schemas.microsoft.com/office/drawing/2014/main" val="398267181"/>
                    </a:ext>
                  </a:extLst>
                </a:gridCol>
                <a:gridCol w="2175757">
                  <a:extLst>
                    <a:ext uri="{9D8B030D-6E8A-4147-A177-3AD203B41FA5}">
                      <a16:colId xmlns:a16="http://schemas.microsoft.com/office/drawing/2014/main" val="1968999467"/>
                    </a:ext>
                  </a:extLst>
                </a:gridCol>
              </a:tblGrid>
              <a:tr h="571249">
                <a:tc>
                  <a:txBody>
                    <a:bodyPr/>
                    <a:lstStyle/>
                    <a:p>
                      <a:pPr algn="ctr"/>
                      <a:endParaRPr lang="en-US" sz="3000" dirty="0"/>
                    </a:p>
                  </a:txBody>
                  <a:tcPr anchor="ctr">
                    <a:noFill/>
                  </a:tcPr>
                </a:tc>
                <a:tc>
                  <a:txBody>
                    <a:bodyPr/>
                    <a:lstStyle/>
                    <a:p>
                      <a:pPr algn="ctr"/>
                      <a:endParaRPr lang="en-US" sz="3000" dirty="0"/>
                    </a:p>
                  </a:txBody>
                  <a:tcPr anchor="ctr">
                    <a:noFill/>
                  </a:tcPr>
                </a:tc>
                <a:tc gridSpan="2">
                  <a:txBody>
                    <a:bodyPr/>
                    <a:lstStyle/>
                    <a:p>
                      <a:pPr algn="ctr"/>
                      <a:r>
                        <a:rPr lang="en-US" sz="3000" dirty="0"/>
                        <a:t>Alice</a:t>
                      </a:r>
                    </a:p>
                  </a:txBody>
                  <a:tcPr anchor="ctr">
                    <a:noFill/>
                  </a:tcPr>
                </a:tc>
                <a:tc hMerge="1">
                  <a:txBody>
                    <a:bodyPr/>
                    <a:lstStyle/>
                    <a:p>
                      <a:endParaRPr lang="en-US" dirty="0"/>
                    </a:p>
                  </a:txBody>
                  <a:tcPr/>
                </a:tc>
                <a:extLst>
                  <a:ext uri="{0D108BD9-81ED-4DB2-BD59-A6C34878D82A}">
                    <a16:rowId xmlns:a16="http://schemas.microsoft.com/office/drawing/2014/main" val="1616543179"/>
                  </a:ext>
                </a:extLst>
              </a:tr>
              <a:tr h="571249">
                <a:tc>
                  <a:txBody>
                    <a:bodyPr/>
                    <a:lstStyle/>
                    <a:p>
                      <a:pPr algn="ctr"/>
                      <a:endParaRPr lang="en-US" sz="3000" dirty="0"/>
                    </a:p>
                  </a:txBody>
                  <a:tcPr anchor="ctr">
                    <a:noFill/>
                  </a:tcPr>
                </a:tc>
                <a:tc>
                  <a:txBody>
                    <a:bodyPr/>
                    <a:lstStyle/>
                    <a:p>
                      <a:pPr algn="ctr"/>
                      <a:endParaRPr lang="en-US" sz="3000" dirty="0"/>
                    </a:p>
                  </a:txBody>
                  <a:tcPr anchor="ctr">
                    <a:noFill/>
                  </a:tcPr>
                </a:tc>
                <a:tc>
                  <a:txBody>
                    <a:bodyPr/>
                    <a:lstStyle/>
                    <a:p>
                      <a:pPr algn="ctr"/>
                      <a:r>
                        <a:rPr lang="en-US" sz="3000" dirty="0"/>
                        <a:t>C</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3000" dirty="0"/>
                        <a:t>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259767"/>
                  </a:ext>
                </a:extLst>
              </a:tr>
              <a:tr h="1369413">
                <a:tc rowSpan="2">
                  <a:txBody>
                    <a:bodyPr/>
                    <a:lstStyle/>
                    <a:p>
                      <a:pPr algn="ctr"/>
                      <a:r>
                        <a:rPr lang="en-US" sz="3000" dirty="0"/>
                        <a:t>Bob</a:t>
                      </a:r>
                    </a:p>
                  </a:txBody>
                  <a:tcPr anchor="ctr">
                    <a:noFill/>
                  </a:tcPr>
                </a:tc>
                <a:tc>
                  <a:txBody>
                    <a:bodyPr/>
                    <a:lstStyle/>
                    <a:p>
                      <a:pPr algn="ctr"/>
                      <a:r>
                        <a:rPr lang="en-US" sz="3000" dirty="0"/>
                        <a:t>C</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3, 3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1, 4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7534549"/>
                  </a:ext>
                </a:extLst>
              </a:tr>
              <a:tr h="1420009">
                <a:tc vMerge="1">
                  <a:txBody>
                    <a:bodyPr/>
                    <a:lstStyle/>
                    <a:p>
                      <a:endParaRPr lang="en-US" dirty="0"/>
                    </a:p>
                  </a:txBody>
                  <a:tcPr/>
                </a:tc>
                <a:tc>
                  <a:txBody>
                    <a:bodyPr/>
                    <a:lstStyle/>
                    <a:p>
                      <a:pPr algn="ctr"/>
                      <a:r>
                        <a:rPr lang="en-US" sz="3000" dirty="0"/>
                        <a:t>D</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4, 1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2, 2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3270"/>
                  </a:ext>
                </a:extLst>
              </a:tr>
            </a:tbl>
          </a:graphicData>
        </a:graphic>
      </p:graphicFrame>
      <p:sp>
        <p:nvSpPr>
          <p:cNvPr id="25" name="Star: 5 Points 24" descr="A star highlighting the 2,2 square (D,D)">
            <a:extLst>
              <a:ext uri="{FF2B5EF4-FFF2-40B4-BE49-F238E27FC236}">
                <a16:creationId xmlns:a16="http://schemas.microsoft.com/office/drawing/2014/main" id="{0A60DE4F-10DC-4492-A500-AAD818808B77}"/>
              </a:ext>
            </a:extLst>
          </p:cNvPr>
          <p:cNvSpPr/>
          <p:nvPr/>
        </p:nvSpPr>
        <p:spPr>
          <a:xfrm>
            <a:off x="5399946" y="3828836"/>
            <a:ext cx="1865378" cy="1640940"/>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61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Prisoner’s Dilemma IRL</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sp>
        <p:nvSpPr>
          <p:cNvPr id="5" name="Content Placeholder 2">
            <a:extLst>
              <a:ext uri="{FF2B5EF4-FFF2-40B4-BE49-F238E27FC236}">
                <a16:creationId xmlns:a16="http://schemas.microsoft.com/office/drawing/2014/main" id="{E19052FF-B0F7-4426-9712-7F947D1F91C3}"/>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The Prisoner’s Dilemma is also famous because it applies to just more than just interrogation rooms!  It applies in real life (IRL), too!</a:t>
            </a:r>
          </a:p>
          <a:p>
            <a:pPr eaLnBrk="1" hangingPunct="1"/>
            <a:r>
              <a:rPr lang="en-US" dirty="0"/>
              <a:t>Doping in sports is a real-life prisoner’s dilemma situation…</a:t>
            </a:r>
          </a:p>
          <a:p>
            <a:pPr marL="0" indent="0">
              <a:buNone/>
            </a:pPr>
            <a:r>
              <a:rPr lang="en-US" dirty="0"/>
              <a:t>From an interview with former Major League Baseball player Lenny Dykstra:</a:t>
            </a:r>
          </a:p>
          <a:p>
            <a:pPr marL="0" indent="0">
              <a:buNone/>
            </a:pPr>
            <a:r>
              <a:rPr lang="en-US" i="1" dirty="0"/>
              <a:t>Interviewer: Did you ever use HGH? [a performance enhancing drug]</a:t>
            </a:r>
            <a:endParaRPr lang="en-US" dirty="0"/>
          </a:p>
          <a:p>
            <a:pPr marL="0" indent="0">
              <a:buNone/>
            </a:pPr>
            <a:r>
              <a:rPr lang="en-US" i="1" dirty="0"/>
              <a:t>Dykstra: I put that in my cereal man. It was in my cereal. C’mon HGH? Nah, we’re talking about the good stuff, </a:t>
            </a:r>
            <a:r>
              <a:rPr lang="en-US" i="1" dirty="0" err="1"/>
              <a:t>y’know</a:t>
            </a:r>
            <a:r>
              <a:rPr lang="en-US" i="1" dirty="0"/>
              <a:t>? </a:t>
            </a:r>
            <a:r>
              <a:rPr lang="en-US" i="1" dirty="0" err="1"/>
              <a:t>Deca</a:t>
            </a:r>
            <a:r>
              <a:rPr lang="en-US" i="1" dirty="0"/>
              <a:t> </a:t>
            </a:r>
            <a:r>
              <a:rPr lang="en-US" i="1" dirty="0" err="1"/>
              <a:t>Durabolin</a:t>
            </a:r>
            <a:r>
              <a:rPr lang="en-US" i="1" dirty="0"/>
              <a:t> and Testosterone and </a:t>
            </a:r>
            <a:r>
              <a:rPr lang="en-US" i="1" dirty="0" err="1"/>
              <a:t>Anadrol</a:t>
            </a:r>
            <a:r>
              <a:rPr lang="en-US" i="1" dirty="0"/>
              <a:t> [steroids]. We're talking about the difference of making $30 million or getting a real job and working and making $60,000. </a:t>
            </a:r>
            <a:r>
              <a:rPr lang="en-US" b="1" i="1" dirty="0"/>
              <a:t>What? Do you want the guy next to you taking them and you're not going to take them?</a:t>
            </a:r>
            <a:r>
              <a:rPr lang="en-US" i="1" dirty="0"/>
              <a:t> </a:t>
            </a:r>
            <a:endParaRPr lang="en-US" dirty="0"/>
          </a:p>
          <a:p>
            <a:pPr marL="0" indent="0" eaLnBrk="1" hangingPunct="1">
              <a:buNone/>
            </a:pPr>
            <a:endParaRPr lang="en-US" dirty="0"/>
          </a:p>
          <a:p>
            <a:pPr marL="0" indent="0" eaLnBrk="1" hangingPunct="1">
              <a:buNone/>
            </a:pPr>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345830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Through the Lens of Game Theory</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sp>
        <p:nvSpPr>
          <p:cNvPr id="5" name="Content Placeholder 2">
            <a:extLst>
              <a:ext uri="{FF2B5EF4-FFF2-40B4-BE49-F238E27FC236}">
                <a16:creationId xmlns:a16="http://schemas.microsoft.com/office/drawing/2014/main" id="{E19052FF-B0F7-4426-9712-7F947D1F91C3}"/>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With the Prisoner’s Dilemma, we started with a game and then saw how it applied to real life.</a:t>
            </a:r>
          </a:p>
          <a:p>
            <a:pPr eaLnBrk="1" hangingPunct="1"/>
            <a:r>
              <a:rPr lang="en-US" dirty="0"/>
              <a:t>But the point of game theory is that it can help with the analysis of real-life situations.</a:t>
            </a:r>
          </a:p>
          <a:p>
            <a:pPr eaLnBrk="1" hangingPunct="1"/>
            <a:r>
              <a:rPr lang="en-US" dirty="0"/>
              <a:t>In this next exercise, we begin with a real-life situation that on the surface appears like it has nothing to do with security, game theory, or even strategy.</a:t>
            </a:r>
          </a:p>
          <a:p>
            <a:pPr eaLnBrk="1" hangingPunct="1"/>
            <a:r>
              <a:rPr lang="en-US" dirty="0"/>
              <a:t>But we can analyze it in terms of players, interdependent choices, and outcome preferences to try and predict how the situation will turn out.</a:t>
            </a:r>
          </a:p>
          <a:p>
            <a:pPr eaLnBrk="1" hangingPunct="1"/>
            <a:r>
              <a:rPr lang="en-US" dirty="0"/>
              <a:t>Because it is real-life, it is going to be a little messy, but that is ok! We will acknowledge simplifying assumptions when they are needed.</a:t>
            </a:r>
          </a:p>
          <a:p>
            <a:pPr marL="0" indent="0" eaLnBrk="1" hangingPunct="1">
              <a:buNone/>
            </a:pPr>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134012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Solomon’s Wise Ruling</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pic>
        <p:nvPicPr>
          <p:cNvPr id="5" name="Picture 4" descr="A graphic showing a king with a question mark thought cloud, two women labeled Mom and Imposter, and a baby with a dashed line through it.">
            <a:extLst>
              <a:ext uri="{FF2B5EF4-FFF2-40B4-BE49-F238E27FC236}">
                <a16:creationId xmlns:a16="http://schemas.microsoft.com/office/drawing/2014/main" id="{EBAD33AD-4B54-4A89-B4C4-2A171D9010FE}"/>
              </a:ext>
            </a:extLst>
          </p:cNvPr>
          <p:cNvPicPr>
            <a:picLocks noChangeAspect="1"/>
          </p:cNvPicPr>
          <p:nvPr/>
        </p:nvPicPr>
        <p:blipFill>
          <a:blip r:embed="rId3"/>
          <a:stretch>
            <a:fillRect/>
          </a:stretch>
        </p:blipFill>
        <p:spPr>
          <a:xfrm>
            <a:off x="501534" y="1470058"/>
            <a:ext cx="8140932" cy="4579274"/>
          </a:xfrm>
          <a:prstGeom prst="rect">
            <a:avLst/>
          </a:prstGeom>
        </p:spPr>
      </p:pic>
    </p:spTree>
    <p:extLst>
      <p:ext uri="{BB962C8B-B14F-4D97-AF65-F5344CB8AC3E}">
        <p14:creationId xmlns:p14="http://schemas.microsoft.com/office/powerpoint/2010/main" val="23988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Solomon’s Wise Ruling - Recap</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sp>
        <p:nvSpPr>
          <p:cNvPr id="4" name="Content Placeholder 2">
            <a:extLst>
              <a:ext uri="{FF2B5EF4-FFF2-40B4-BE49-F238E27FC236}">
                <a16:creationId xmlns:a16="http://schemas.microsoft.com/office/drawing/2014/main" id="{CBAE5EF2-B5EE-4266-B330-795ED9475E69}"/>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Solomon’s Wise Ruling has a happy ending for the real mother [Mom], in that she received her baby back – but she couldn’t have known this ahead of time from her perspective!</a:t>
            </a:r>
          </a:p>
          <a:p>
            <a:pPr eaLnBrk="1" hangingPunct="1"/>
            <a:r>
              <a:rPr lang="en-US" dirty="0"/>
              <a:t>Game theory predicted the outcome because both Mom and Imposter behaved rationally – this is not always the case in games.</a:t>
            </a:r>
          </a:p>
          <a:p>
            <a:pPr eaLnBrk="1" hangingPunct="1"/>
            <a:r>
              <a:rPr lang="en-US" dirty="0"/>
              <a:t>The analysis of the game proceeded iteratively because a </a:t>
            </a:r>
            <a:r>
              <a:rPr lang="en-US" b="1" dirty="0"/>
              <a:t>strictly dominated strategy</a:t>
            </a:r>
            <a:r>
              <a:rPr lang="en-US" dirty="0"/>
              <a:t> was identified – under no circumstances would Imposter choose Reject, which enabled Mom to identify her strategy.</a:t>
            </a:r>
          </a:p>
        </p:txBody>
      </p:sp>
    </p:spTree>
    <p:extLst>
      <p:ext uri="{BB962C8B-B14F-4D97-AF65-F5344CB8AC3E}">
        <p14:creationId xmlns:p14="http://schemas.microsoft.com/office/powerpoint/2010/main" val="399904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Games – Start with Other Player</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sp>
        <p:nvSpPr>
          <p:cNvPr id="4" name="Content Placeholder 2">
            <a:extLst>
              <a:ext uri="{FF2B5EF4-FFF2-40B4-BE49-F238E27FC236}">
                <a16:creationId xmlns:a16="http://schemas.microsoft.com/office/drawing/2014/main" id="{CBAE5EF2-B5EE-4266-B330-795ED9475E69}"/>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In both the Hacker’s Dilemma and in Solomon’s Wise Ruling, the game was analyzed by </a:t>
            </a:r>
            <a:r>
              <a:rPr lang="en-US" b="1" dirty="0"/>
              <a:t>viewing the situation through the choices available to the other player.</a:t>
            </a:r>
          </a:p>
          <a:p>
            <a:pPr eaLnBrk="1" hangingPunct="1"/>
            <a:r>
              <a:rPr lang="en-US" dirty="0"/>
              <a:t>Bob figured out what he would do if Alice Cooperated, and he figured out what he would do if Alice Defected.</a:t>
            </a:r>
          </a:p>
          <a:p>
            <a:pPr eaLnBrk="1" hangingPunct="1"/>
            <a:r>
              <a:rPr lang="en-US" dirty="0"/>
              <a:t>Mom figured out what she would do if Imposter Accepted, and she figured out what she would do if Imposter Rejected.</a:t>
            </a:r>
          </a:p>
          <a:p>
            <a:pPr eaLnBrk="1" hangingPunct="1"/>
            <a:r>
              <a:rPr lang="en-US" dirty="0"/>
              <a:t>This type of analysis, called </a:t>
            </a:r>
            <a:r>
              <a:rPr lang="en-US" b="1" dirty="0"/>
              <a:t>best response analysis</a:t>
            </a:r>
            <a:r>
              <a:rPr lang="en-US" dirty="0"/>
              <a:t>, is </a:t>
            </a:r>
            <a:r>
              <a:rPr lang="en-US" b="1" dirty="0"/>
              <a:t>very important for strategic thinking</a:t>
            </a:r>
            <a:r>
              <a:rPr lang="en-US" dirty="0"/>
              <a:t> – it is putting yourself in the shoes of your adversary to help you determine what you should do.</a:t>
            </a:r>
          </a:p>
          <a:p>
            <a:pPr eaLnBrk="1" hangingPunct="1"/>
            <a:endParaRPr lang="en-US" dirty="0"/>
          </a:p>
        </p:txBody>
      </p:sp>
    </p:spTree>
    <p:extLst>
      <p:ext uri="{BB962C8B-B14F-4D97-AF65-F5344CB8AC3E}">
        <p14:creationId xmlns:p14="http://schemas.microsoft.com/office/powerpoint/2010/main" val="69840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 in this Lesson</a:t>
            </a:r>
          </a:p>
        </p:txBody>
      </p:sp>
      <p:sp>
        <p:nvSpPr>
          <p:cNvPr id="3" name="Content Placeholder 2"/>
          <p:cNvSpPr>
            <a:spLocks noGrp="1"/>
          </p:cNvSpPr>
          <p:nvPr>
            <p:ph idx="1"/>
          </p:nvPr>
        </p:nvSpPr>
        <p:spPr/>
        <p:txBody>
          <a:bodyPr/>
          <a:lstStyle/>
          <a:p>
            <a:pPr eaLnBrk="1" hangingPunct="1"/>
            <a:r>
              <a:rPr lang="en-US" dirty="0"/>
              <a:t>Game Theory</a:t>
            </a:r>
          </a:p>
          <a:p>
            <a:pPr eaLnBrk="1" hangingPunct="1"/>
            <a:r>
              <a:rPr lang="en-US" dirty="0"/>
              <a:t>The Prisoner’s Dilemma Game</a:t>
            </a:r>
          </a:p>
          <a:p>
            <a:pPr eaLnBrk="1" hangingPunct="1"/>
            <a:r>
              <a:rPr lang="en-US" dirty="0"/>
              <a:t>Nash Equilibrium</a:t>
            </a:r>
          </a:p>
          <a:p>
            <a:pPr eaLnBrk="1" hangingPunct="1"/>
            <a:r>
              <a:rPr lang="en-US" dirty="0"/>
              <a:t>Strictly Dominated Strategies</a:t>
            </a:r>
          </a:p>
        </p:txBody>
      </p:sp>
    </p:spTree>
    <p:extLst>
      <p:ext uri="{BB962C8B-B14F-4D97-AF65-F5344CB8AC3E}">
        <p14:creationId xmlns:p14="http://schemas.microsoft.com/office/powerpoint/2010/main" val="34492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The Battle of Bismarck Sea</a:t>
            </a:r>
          </a:p>
        </p:txBody>
      </p:sp>
      <p:sp>
        <p:nvSpPr>
          <p:cNvPr id="4" name="Content Placeholder 2">
            <a:extLst>
              <a:ext uri="{FF2B5EF4-FFF2-40B4-BE49-F238E27FC236}">
                <a16:creationId xmlns:a16="http://schemas.microsoft.com/office/drawing/2014/main" id="{EF8EC76E-29B4-48A9-95C2-9F5F8C5B9693}"/>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t>Q1: </a:t>
            </a:r>
            <a:r>
              <a:rPr lang="en-US" dirty="0"/>
              <a:t>Who are the </a:t>
            </a:r>
            <a:r>
              <a:rPr lang="en-US" b="1" dirty="0"/>
              <a:t>players</a:t>
            </a:r>
            <a:r>
              <a:rPr lang="en-US" dirty="0"/>
              <a:t> in the Battle of Bismarck Sea?</a:t>
            </a:r>
          </a:p>
          <a:p>
            <a:pPr marL="0" indent="0">
              <a:buNone/>
            </a:pPr>
            <a:endParaRPr lang="en-US" dirty="0"/>
          </a:p>
          <a:p>
            <a:pPr marL="0" indent="0">
              <a:buNone/>
            </a:pPr>
            <a:r>
              <a:rPr lang="en-US" b="1" dirty="0"/>
              <a:t>Q2:</a:t>
            </a:r>
            <a:r>
              <a:rPr lang="en-US" dirty="0"/>
              <a:t> What are the </a:t>
            </a:r>
            <a:r>
              <a:rPr lang="en-US" b="1" dirty="0"/>
              <a:t>interdependent choices</a:t>
            </a:r>
            <a:r>
              <a:rPr lang="en-US" dirty="0"/>
              <a:t> available to the players?</a:t>
            </a:r>
          </a:p>
          <a:p>
            <a:pPr marL="0" indent="0">
              <a:buNone/>
            </a:pPr>
            <a:endParaRPr lang="en-US" b="1" dirty="0"/>
          </a:p>
          <a:p>
            <a:pPr marL="0" indent="0">
              <a:buNone/>
            </a:pPr>
            <a:r>
              <a:rPr lang="en-US" b="1" dirty="0"/>
              <a:t>Q3:</a:t>
            </a:r>
            <a:r>
              <a:rPr lang="en-US" dirty="0"/>
              <a:t> What are the </a:t>
            </a:r>
            <a:r>
              <a:rPr lang="en-US" b="1" dirty="0"/>
              <a:t>utility preferences</a:t>
            </a:r>
            <a:r>
              <a:rPr lang="en-US" dirty="0"/>
              <a:t> (i.e., the ordering of the outcomes) for the players?</a:t>
            </a:r>
          </a:p>
          <a:p>
            <a:pPr marL="0" indent="0" eaLnBrk="1" hangingPunct="1">
              <a:buFont typeface="Arial" charset="0"/>
              <a:buNone/>
            </a:pPr>
            <a:endParaRPr lang="en-US" dirty="0"/>
          </a:p>
          <a:p>
            <a:pPr marL="0" indent="0" eaLnBrk="1" hangingPunct="1">
              <a:buFont typeface="Arial" charset="0"/>
              <a:buNone/>
            </a:pPr>
            <a:endParaRPr lang="en-US" dirty="0"/>
          </a:p>
        </p:txBody>
      </p:sp>
    </p:spTree>
    <p:extLst>
      <p:ext uri="{BB962C8B-B14F-4D97-AF65-F5344CB8AC3E}">
        <p14:creationId xmlns:p14="http://schemas.microsoft.com/office/powerpoint/2010/main" val="255560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Analysis – The Battle of Bismarck Sea (cont’d)</a:t>
            </a:r>
          </a:p>
        </p:txBody>
      </p:sp>
      <p:graphicFrame>
        <p:nvGraphicFramePr>
          <p:cNvPr id="26" name="Table 25" descr="Grid showing Kenney's and the Japanese commander's utility for every combination of North and South">
            <a:extLst>
              <a:ext uri="{FF2B5EF4-FFF2-40B4-BE49-F238E27FC236}">
                <a16:creationId xmlns:a16="http://schemas.microsoft.com/office/drawing/2014/main" id="{BDFF7702-07CD-49D9-8A74-D1E20CC8E3A8}"/>
              </a:ext>
            </a:extLst>
          </p:cNvPr>
          <p:cNvGraphicFramePr>
            <a:graphicFrameLocks noGrp="1"/>
          </p:cNvGraphicFramePr>
          <p:nvPr>
            <p:extLst>
              <p:ext uri="{D42A27DB-BD31-4B8C-83A1-F6EECF244321}">
                <p14:modId xmlns:p14="http://schemas.microsoft.com/office/powerpoint/2010/main" val="2568193190"/>
              </p:ext>
            </p:extLst>
          </p:nvPr>
        </p:nvGraphicFramePr>
        <p:xfrm>
          <a:off x="1034641" y="1581374"/>
          <a:ext cx="6348983" cy="3931920"/>
        </p:xfrm>
        <a:graphic>
          <a:graphicData uri="http://schemas.openxmlformats.org/drawingml/2006/table">
            <a:tbl>
              <a:tblPr>
                <a:tableStyleId>{5C22544A-7EE6-4342-B048-85BDC9FD1C3A}</a:tableStyleId>
              </a:tblPr>
              <a:tblGrid>
                <a:gridCol w="1345153">
                  <a:extLst>
                    <a:ext uri="{9D8B030D-6E8A-4147-A177-3AD203B41FA5}">
                      <a16:colId xmlns:a16="http://schemas.microsoft.com/office/drawing/2014/main" val="696594406"/>
                    </a:ext>
                  </a:extLst>
                </a:gridCol>
                <a:gridCol w="652316">
                  <a:extLst>
                    <a:ext uri="{9D8B030D-6E8A-4147-A177-3AD203B41FA5}">
                      <a16:colId xmlns:a16="http://schemas.microsoft.com/office/drawing/2014/main" val="3022429383"/>
                    </a:ext>
                  </a:extLst>
                </a:gridCol>
                <a:gridCol w="2175757">
                  <a:extLst>
                    <a:ext uri="{9D8B030D-6E8A-4147-A177-3AD203B41FA5}">
                      <a16:colId xmlns:a16="http://schemas.microsoft.com/office/drawing/2014/main" val="398267181"/>
                    </a:ext>
                  </a:extLst>
                </a:gridCol>
                <a:gridCol w="2175757">
                  <a:extLst>
                    <a:ext uri="{9D8B030D-6E8A-4147-A177-3AD203B41FA5}">
                      <a16:colId xmlns:a16="http://schemas.microsoft.com/office/drawing/2014/main" val="1968999467"/>
                    </a:ext>
                  </a:extLst>
                </a:gridCol>
              </a:tblGrid>
              <a:tr h="571249">
                <a:tc>
                  <a:txBody>
                    <a:bodyPr/>
                    <a:lstStyle/>
                    <a:p>
                      <a:pPr algn="ctr"/>
                      <a:endParaRPr lang="en-US" sz="3000" dirty="0"/>
                    </a:p>
                  </a:txBody>
                  <a:tcPr anchor="ctr">
                    <a:noFill/>
                  </a:tcPr>
                </a:tc>
                <a:tc>
                  <a:txBody>
                    <a:bodyPr/>
                    <a:lstStyle/>
                    <a:p>
                      <a:pPr algn="ctr"/>
                      <a:endParaRPr lang="en-US" sz="3000" dirty="0"/>
                    </a:p>
                  </a:txBody>
                  <a:tcPr anchor="ctr">
                    <a:noFill/>
                  </a:tcPr>
                </a:tc>
                <a:tc gridSpan="2">
                  <a:txBody>
                    <a:bodyPr/>
                    <a:lstStyle/>
                    <a:p>
                      <a:pPr algn="ctr"/>
                      <a:r>
                        <a:rPr lang="en-US" sz="3000" dirty="0"/>
                        <a:t>Japanese</a:t>
                      </a:r>
                    </a:p>
                  </a:txBody>
                  <a:tcPr anchor="ctr">
                    <a:noFill/>
                  </a:tcPr>
                </a:tc>
                <a:tc hMerge="1">
                  <a:txBody>
                    <a:bodyPr/>
                    <a:lstStyle/>
                    <a:p>
                      <a:endParaRPr lang="en-US" dirty="0"/>
                    </a:p>
                  </a:txBody>
                  <a:tcPr/>
                </a:tc>
                <a:extLst>
                  <a:ext uri="{0D108BD9-81ED-4DB2-BD59-A6C34878D82A}">
                    <a16:rowId xmlns:a16="http://schemas.microsoft.com/office/drawing/2014/main" val="1616543179"/>
                  </a:ext>
                </a:extLst>
              </a:tr>
              <a:tr h="571249">
                <a:tc>
                  <a:txBody>
                    <a:bodyPr/>
                    <a:lstStyle/>
                    <a:p>
                      <a:pPr algn="ctr"/>
                      <a:endParaRPr lang="en-US" sz="3000" dirty="0"/>
                    </a:p>
                  </a:txBody>
                  <a:tcPr anchor="ctr">
                    <a:noFill/>
                  </a:tcPr>
                </a:tc>
                <a:tc>
                  <a:txBody>
                    <a:bodyPr/>
                    <a:lstStyle/>
                    <a:p>
                      <a:pPr algn="ctr"/>
                      <a:endParaRPr lang="en-US" sz="3000" dirty="0"/>
                    </a:p>
                  </a:txBody>
                  <a:tcPr anchor="ctr">
                    <a:noFill/>
                  </a:tcPr>
                </a:tc>
                <a:tc>
                  <a:txBody>
                    <a:bodyPr/>
                    <a:lstStyle/>
                    <a:p>
                      <a:pPr algn="ctr"/>
                      <a:r>
                        <a:rPr lang="en-US" sz="3000" dirty="0"/>
                        <a:t>N</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3000" dirty="0"/>
                        <a:t>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259767"/>
                  </a:ext>
                </a:extLst>
              </a:tr>
              <a:tr h="1369413">
                <a:tc rowSpan="2">
                  <a:txBody>
                    <a:bodyPr/>
                    <a:lstStyle/>
                    <a:p>
                      <a:pPr algn="ctr"/>
                      <a:r>
                        <a:rPr lang="en-US" sz="3000" dirty="0"/>
                        <a:t>Kenney</a:t>
                      </a:r>
                    </a:p>
                  </a:txBody>
                  <a:tcPr anchor="ctr">
                    <a:noFill/>
                  </a:tcPr>
                </a:tc>
                <a:tc>
                  <a:txBody>
                    <a:bodyPr/>
                    <a:lstStyle/>
                    <a:p>
                      <a:pPr algn="ctr"/>
                      <a:r>
                        <a:rPr lang="en-US" sz="3000" dirty="0"/>
                        <a:t>N</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7534549"/>
                  </a:ext>
                </a:extLst>
              </a:tr>
              <a:tr h="1420009">
                <a:tc vMerge="1">
                  <a:txBody>
                    <a:bodyPr/>
                    <a:lstStyle/>
                    <a:p>
                      <a:endParaRPr lang="en-US" dirty="0"/>
                    </a:p>
                  </a:txBody>
                  <a:tcPr/>
                </a:tc>
                <a:tc>
                  <a:txBody>
                    <a:bodyPr/>
                    <a:lstStyle/>
                    <a:p>
                      <a:pPr algn="ctr"/>
                      <a:r>
                        <a:rPr lang="en-US" sz="3000" dirty="0"/>
                        <a:t>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3270"/>
                  </a:ext>
                </a:extLst>
              </a:tr>
            </a:tbl>
          </a:graphicData>
        </a:graphic>
      </p:graphicFrame>
    </p:spTree>
    <p:extLst>
      <p:ext uri="{BB962C8B-B14F-4D97-AF65-F5344CB8AC3E}">
        <p14:creationId xmlns:p14="http://schemas.microsoft.com/office/powerpoint/2010/main" val="2768939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Analysis – The Battle of Bismarck Sea (cont’d)</a:t>
            </a:r>
          </a:p>
        </p:txBody>
      </p:sp>
      <p:sp>
        <p:nvSpPr>
          <p:cNvPr id="26" name="Star: 5 Points 25" descr="A star highlighting the N, N square with utility 2.">
            <a:extLst>
              <a:ext uri="{FF2B5EF4-FFF2-40B4-BE49-F238E27FC236}">
                <a16:creationId xmlns:a16="http://schemas.microsoft.com/office/drawing/2014/main" id="{43FB7FF1-4366-48C0-A93D-D240036E49D8}"/>
              </a:ext>
            </a:extLst>
          </p:cNvPr>
          <p:cNvSpPr/>
          <p:nvPr/>
        </p:nvSpPr>
        <p:spPr>
          <a:xfrm>
            <a:off x="3284554" y="2659082"/>
            <a:ext cx="1599417" cy="1414845"/>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descr="Grid showing Kenney's and the Japanese commander's utility for every combination of North and South">
            <a:extLst>
              <a:ext uri="{FF2B5EF4-FFF2-40B4-BE49-F238E27FC236}">
                <a16:creationId xmlns:a16="http://schemas.microsoft.com/office/drawing/2014/main" id="{C95E3FAE-D581-40FD-94C1-9B9FFB6903D9}"/>
              </a:ext>
            </a:extLst>
          </p:cNvPr>
          <p:cNvGraphicFramePr>
            <a:graphicFrameLocks noGrp="1"/>
          </p:cNvGraphicFramePr>
          <p:nvPr>
            <p:extLst>
              <p:ext uri="{D42A27DB-BD31-4B8C-83A1-F6EECF244321}">
                <p14:modId xmlns:p14="http://schemas.microsoft.com/office/powerpoint/2010/main" val="728138160"/>
              </p:ext>
            </p:extLst>
          </p:nvPr>
        </p:nvGraphicFramePr>
        <p:xfrm>
          <a:off x="1034641" y="1581374"/>
          <a:ext cx="6348983" cy="3931920"/>
        </p:xfrm>
        <a:graphic>
          <a:graphicData uri="http://schemas.openxmlformats.org/drawingml/2006/table">
            <a:tbl>
              <a:tblPr>
                <a:tableStyleId>{5C22544A-7EE6-4342-B048-85BDC9FD1C3A}</a:tableStyleId>
              </a:tblPr>
              <a:tblGrid>
                <a:gridCol w="1345153">
                  <a:extLst>
                    <a:ext uri="{9D8B030D-6E8A-4147-A177-3AD203B41FA5}">
                      <a16:colId xmlns:a16="http://schemas.microsoft.com/office/drawing/2014/main" val="696594406"/>
                    </a:ext>
                  </a:extLst>
                </a:gridCol>
                <a:gridCol w="652316">
                  <a:extLst>
                    <a:ext uri="{9D8B030D-6E8A-4147-A177-3AD203B41FA5}">
                      <a16:colId xmlns:a16="http://schemas.microsoft.com/office/drawing/2014/main" val="3022429383"/>
                    </a:ext>
                  </a:extLst>
                </a:gridCol>
                <a:gridCol w="2175757">
                  <a:extLst>
                    <a:ext uri="{9D8B030D-6E8A-4147-A177-3AD203B41FA5}">
                      <a16:colId xmlns:a16="http://schemas.microsoft.com/office/drawing/2014/main" val="398267181"/>
                    </a:ext>
                  </a:extLst>
                </a:gridCol>
                <a:gridCol w="2175757">
                  <a:extLst>
                    <a:ext uri="{9D8B030D-6E8A-4147-A177-3AD203B41FA5}">
                      <a16:colId xmlns:a16="http://schemas.microsoft.com/office/drawing/2014/main" val="1968999467"/>
                    </a:ext>
                  </a:extLst>
                </a:gridCol>
              </a:tblGrid>
              <a:tr h="571249">
                <a:tc>
                  <a:txBody>
                    <a:bodyPr/>
                    <a:lstStyle/>
                    <a:p>
                      <a:pPr algn="ctr"/>
                      <a:endParaRPr lang="en-US" sz="3000" dirty="0"/>
                    </a:p>
                  </a:txBody>
                  <a:tcPr anchor="ctr">
                    <a:noFill/>
                  </a:tcPr>
                </a:tc>
                <a:tc>
                  <a:txBody>
                    <a:bodyPr/>
                    <a:lstStyle/>
                    <a:p>
                      <a:pPr algn="ctr"/>
                      <a:endParaRPr lang="en-US" sz="3000" dirty="0"/>
                    </a:p>
                  </a:txBody>
                  <a:tcPr anchor="ctr">
                    <a:noFill/>
                  </a:tcPr>
                </a:tc>
                <a:tc gridSpan="2">
                  <a:txBody>
                    <a:bodyPr/>
                    <a:lstStyle/>
                    <a:p>
                      <a:pPr algn="ctr"/>
                      <a:r>
                        <a:rPr lang="en-US" sz="3000" dirty="0"/>
                        <a:t>Japanese</a:t>
                      </a:r>
                    </a:p>
                  </a:txBody>
                  <a:tcPr anchor="ctr">
                    <a:noFill/>
                  </a:tcPr>
                </a:tc>
                <a:tc hMerge="1">
                  <a:txBody>
                    <a:bodyPr/>
                    <a:lstStyle/>
                    <a:p>
                      <a:endParaRPr lang="en-US" dirty="0"/>
                    </a:p>
                  </a:txBody>
                  <a:tcPr/>
                </a:tc>
                <a:extLst>
                  <a:ext uri="{0D108BD9-81ED-4DB2-BD59-A6C34878D82A}">
                    <a16:rowId xmlns:a16="http://schemas.microsoft.com/office/drawing/2014/main" val="1616543179"/>
                  </a:ext>
                </a:extLst>
              </a:tr>
              <a:tr h="571249">
                <a:tc>
                  <a:txBody>
                    <a:bodyPr/>
                    <a:lstStyle/>
                    <a:p>
                      <a:pPr algn="ctr"/>
                      <a:endParaRPr lang="en-US" sz="3000" dirty="0"/>
                    </a:p>
                  </a:txBody>
                  <a:tcPr anchor="ctr">
                    <a:noFill/>
                  </a:tcPr>
                </a:tc>
                <a:tc>
                  <a:txBody>
                    <a:bodyPr/>
                    <a:lstStyle/>
                    <a:p>
                      <a:pPr algn="ctr"/>
                      <a:endParaRPr lang="en-US" sz="3000" dirty="0"/>
                    </a:p>
                  </a:txBody>
                  <a:tcPr anchor="ctr">
                    <a:noFill/>
                  </a:tcPr>
                </a:tc>
                <a:tc>
                  <a:txBody>
                    <a:bodyPr/>
                    <a:lstStyle/>
                    <a:p>
                      <a:pPr algn="ctr"/>
                      <a:r>
                        <a:rPr lang="en-US" sz="3000" dirty="0"/>
                        <a:t>N</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3000" dirty="0"/>
                        <a:t>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259767"/>
                  </a:ext>
                </a:extLst>
              </a:tr>
              <a:tr h="1369413">
                <a:tc rowSpan="2">
                  <a:txBody>
                    <a:bodyPr/>
                    <a:lstStyle/>
                    <a:p>
                      <a:pPr algn="ctr"/>
                      <a:r>
                        <a:rPr lang="en-US" sz="3000" dirty="0"/>
                        <a:t>Kenney</a:t>
                      </a:r>
                    </a:p>
                  </a:txBody>
                  <a:tcPr anchor="ctr">
                    <a:noFill/>
                  </a:tcPr>
                </a:tc>
                <a:tc>
                  <a:txBody>
                    <a:bodyPr/>
                    <a:lstStyle/>
                    <a:p>
                      <a:pPr algn="ctr"/>
                      <a:r>
                        <a:rPr lang="en-US" sz="3000" dirty="0"/>
                        <a:t>N</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7534549"/>
                  </a:ext>
                </a:extLst>
              </a:tr>
              <a:tr h="1420009">
                <a:tc vMerge="1">
                  <a:txBody>
                    <a:bodyPr/>
                    <a:lstStyle/>
                    <a:p>
                      <a:endParaRPr lang="en-US" dirty="0"/>
                    </a:p>
                  </a:txBody>
                  <a:tcPr/>
                </a:tc>
                <a:tc>
                  <a:txBody>
                    <a:bodyPr/>
                    <a:lstStyle/>
                    <a:p>
                      <a:pPr algn="ctr"/>
                      <a:r>
                        <a:rPr lang="en-US" sz="3000" dirty="0"/>
                        <a:t>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3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3270"/>
                  </a:ext>
                </a:extLst>
              </a:tr>
            </a:tbl>
          </a:graphicData>
        </a:graphic>
      </p:graphicFrame>
    </p:spTree>
    <p:extLst>
      <p:ext uri="{BB962C8B-B14F-4D97-AF65-F5344CB8AC3E}">
        <p14:creationId xmlns:p14="http://schemas.microsoft.com/office/powerpoint/2010/main" val="568213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eaLnBrk="1" hangingPunct="1"/>
            <a:r>
              <a:rPr lang="en-US" dirty="0"/>
              <a:t>Game theory is the study of </a:t>
            </a:r>
            <a:r>
              <a:rPr lang="en-US" b="1" dirty="0"/>
              <a:t>interdependent</a:t>
            </a:r>
            <a:r>
              <a:rPr lang="en-US" dirty="0"/>
              <a:t> decision making between multiple </a:t>
            </a:r>
            <a:r>
              <a:rPr lang="en-US" b="1" dirty="0"/>
              <a:t>players</a:t>
            </a:r>
            <a:r>
              <a:rPr lang="en-US" dirty="0"/>
              <a:t> where each player strives to maximize his own </a:t>
            </a:r>
            <a:r>
              <a:rPr lang="en-US" b="1" dirty="0"/>
              <a:t>utility</a:t>
            </a:r>
            <a:r>
              <a:rPr lang="en-US" dirty="0"/>
              <a:t>.</a:t>
            </a:r>
          </a:p>
          <a:p>
            <a:pPr eaLnBrk="1" hangingPunct="1"/>
            <a:r>
              <a:rPr lang="en-US" dirty="0"/>
              <a:t>Real life strategic situations can be analyzed through the lens of game theory by identifying the </a:t>
            </a:r>
            <a:r>
              <a:rPr lang="en-US" b="1" dirty="0"/>
              <a:t>players</a:t>
            </a:r>
            <a:r>
              <a:rPr lang="en-US" dirty="0"/>
              <a:t>, the </a:t>
            </a:r>
            <a:r>
              <a:rPr lang="en-US" b="1" dirty="0"/>
              <a:t>interdependent choices</a:t>
            </a:r>
            <a:r>
              <a:rPr lang="en-US" dirty="0"/>
              <a:t> available to the players, and the </a:t>
            </a:r>
            <a:r>
              <a:rPr lang="en-US" b="1" dirty="0"/>
              <a:t>utility preferences</a:t>
            </a:r>
            <a:r>
              <a:rPr lang="en-US" dirty="0"/>
              <a:t> of the players.</a:t>
            </a:r>
          </a:p>
          <a:p>
            <a:pPr eaLnBrk="1" hangingPunct="1"/>
            <a:r>
              <a:rPr lang="en-US" dirty="0"/>
              <a:t>Game theoretical analysis proceeds by </a:t>
            </a:r>
            <a:r>
              <a:rPr lang="en-US" b="1" dirty="0"/>
              <a:t>viewing the situation through the choices available to the other player.</a:t>
            </a:r>
          </a:p>
          <a:p>
            <a:pPr eaLnBrk="1" hangingPunct="1"/>
            <a:r>
              <a:rPr lang="en-US" dirty="0"/>
              <a:t>In the next lesson we will dig deeper into what it looks like to explore strategic situations from our adversary’s perspective by learning about </a:t>
            </a:r>
            <a:r>
              <a:rPr lang="en-US" b="1" dirty="0"/>
              <a:t>Behavioral Game Theory.</a:t>
            </a:r>
          </a:p>
        </p:txBody>
      </p:sp>
    </p:spTree>
    <p:extLst>
      <p:ext uri="{BB962C8B-B14F-4D97-AF65-F5344CB8AC3E}">
        <p14:creationId xmlns:p14="http://schemas.microsoft.com/office/powerpoint/2010/main" val="32555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Learning Outcomes</a:t>
            </a:r>
          </a:p>
        </p:txBody>
      </p:sp>
      <p:sp>
        <p:nvSpPr>
          <p:cNvPr id="3" name="Content Placeholder 2"/>
          <p:cNvSpPr>
            <a:spLocks noGrp="1"/>
          </p:cNvSpPr>
          <p:nvPr>
            <p:ph idx="1"/>
          </p:nvPr>
        </p:nvSpPr>
        <p:spPr/>
        <p:txBody>
          <a:bodyPr/>
          <a:lstStyle/>
          <a:p>
            <a:pPr marL="0" indent="0">
              <a:buNone/>
            </a:pPr>
            <a:r>
              <a:rPr lang="en-US" dirty="0"/>
              <a:t>Upon completion of this lesson, students will be able to:</a:t>
            </a:r>
          </a:p>
          <a:p>
            <a:r>
              <a:rPr lang="en-US" dirty="0"/>
              <a:t>Analyze a strategic scenario from a game theoretical perspective.</a:t>
            </a:r>
          </a:p>
          <a:p>
            <a:pPr marL="0" indent="0">
              <a:buNone/>
            </a:pPr>
            <a:endParaRPr lang="en-US" dirty="0"/>
          </a:p>
          <a:p>
            <a:pPr marL="0" indent="0">
              <a:buNone/>
            </a:pPr>
            <a:r>
              <a:rPr lang="en-US" dirty="0"/>
              <a:t>Upon completion of this module, students will be able to:</a:t>
            </a:r>
          </a:p>
          <a:p>
            <a:r>
              <a:rPr lang="en-US" dirty="0"/>
              <a:t>Analyze cybersecurity from the strategic perspective of cyber adversaries.</a:t>
            </a:r>
          </a:p>
          <a:p>
            <a:pPr marL="0" lvl="0" indent="0">
              <a:buNone/>
            </a:pPr>
            <a:endParaRPr lang="en-US" dirty="0"/>
          </a:p>
        </p:txBody>
      </p:sp>
    </p:spTree>
    <p:extLst>
      <p:ext uri="{BB962C8B-B14F-4D97-AF65-F5344CB8AC3E}">
        <p14:creationId xmlns:p14="http://schemas.microsoft.com/office/powerpoint/2010/main" val="326141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Exercise – The Battle of Bismarck Sea</a:t>
            </a:r>
          </a:p>
        </p:txBody>
      </p:sp>
      <p:pic>
        <p:nvPicPr>
          <p:cNvPr id="6" name="Picture 5" descr="A graphic showing the island of New Britain and Kenney's planes on the left with a Japanese ship on the right.">
            <a:extLst>
              <a:ext uri="{FF2B5EF4-FFF2-40B4-BE49-F238E27FC236}">
                <a16:creationId xmlns:a16="http://schemas.microsoft.com/office/drawing/2014/main" id="{90470765-57E2-47C3-A13B-9C4DF7CDCF13}"/>
              </a:ext>
            </a:extLst>
          </p:cNvPr>
          <p:cNvPicPr>
            <a:picLocks noChangeAspect="1"/>
          </p:cNvPicPr>
          <p:nvPr/>
        </p:nvPicPr>
        <p:blipFill>
          <a:blip r:embed="rId3"/>
          <a:stretch>
            <a:fillRect/>
          </a:stretch>
        </p:blipFill>
        <p:spPr>
          <a:xfrm>
            <a:off x="306846" y="1557832"/>
            <a:ext cx="8419844" cy="4135372"/>
          </a:xfrm>
          <a:prstGeom prst="rect">
            <a:avLst/>
          </a:prstGeom>
        </p:spPr>
      </p:pic>
    </p:spTree>
    <p:extLst>
      <p:ext uri="{BB962C8B-B14F-4D97-AF65-F5344CB8AC3E}">
        <p14:creationId xmlns:p14="http://schemas.microsoft.com/office/powerpoint/2010/main" val="244963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Game Theory in Cybersecurity?</a:t>
            </a:r>
          </a:p>
        </p:txBody>
      </p:sp>
      <p:sp>
        <p:nvSpPr>
          <p:cNvPr id="3" name="Content Placeholder 2">
            <a:extLst>
              <a:ext uri="{FF2B5EF4-FFF2-40B4-BE49-F238E27FC236}">
                <a16:creationId xmlns:a16="http://schemas.microsoft.com/office/drawing/2014/main" id="{4EBD77D3-FA7D-4B27-BF03-62D06151CA30}"/>
              </a:ext>
            </a:extLst>
          </p:cNvPr>
          <p:cNvSpPr>
            <a:spLocks noGrp="1"/>
          </p:cNvSpPr>
          <p:nvPr>
            <p:ph idx="1"/>
          </p:nvPr>
        </p:nvSpPr>
        <p:spPr>
          <a:xfrm>
            <a:off x="628650" y="1825625"/>
            <a:ext cx="7886700" cy="4351338"/>
          </a:xfrm>
        </p:spPr>
        <p:txBody>
          <a:bodyPr/>
          <a:lstStyle/>
          <a:p>
            <a:pPr eaLnBrk="1" hangingPunct="1"/>
            <a:r>
              <a:rPr lang="en-US" dirty="0"/>
              <a:t>Lesson 1 outlined the role of </a:t>
            </a:r>
            <a:r>
              <a:rPr lang="en-US" b="1" dirty="0"/>
              <a:t>strategic reasoning </a:t>
            </a:r>
            <a:r>
              <a:rPr lang="en-US" dirty="0"/>
              <a:t>in </a:t>
            </a:r>
            <a:r>
              <a:rPr lang="en-US" b="1" dirty="0"/>
              <a:t>adversarial thinking.</a:t>
            </a:r>
          </a:p>
          <a:p>
            <a:pPr eaLnBrk="1" hangingPunct="1"/>
            <a:r>
              <a:rPr lang="en-US" dirty="0"/>
              <a:t>In this lesson we will learn some </a:t>
            </a:r>
            <a:r>
              <a:rPr lang="en-US" b="1" dirty="0"/>
              <a:t>game theory</a:t>
            </a:r>
            <a:r>
              <a:rPr lang="en-US" dirty="0"/>
              <a:t> basics.</a:t>
            </a:r>
          </a:p>
          <a:p>
            <a:pPr eaLnBrk="1" hangingPunct="1"/>
            <a:r>
              <a:rPr lang="en-US" dirty="0"/>
              <a:t>Cybersecurity academic literature contains many examples of game theory being applied to securing computer networks, computer systems, and even power grids.</a:t>
            </a:r>
          </a:p>
          <a:p>
            <a:pPr eaLnBrk="1" hangingPunct="1"/>
            <a:r>
              <a:rPr lang="en-US" dirty="0"/>
              <a:t>Plus, learning basic </a:t>
            </a:r>
            <a:r>
              <a:rPr lang="en-US" b="1" dirty="0"/>
              <a:t>game theory</a:t>
            </a:r>
            <a:r>
              <a:rPr lang="en-US" dirty="0"/>
              <a:t> </a:t>
            </a:r>
            <a:r>
              <a:rPr lang="en-US" b="1" dirty="0"/>
              <a:t>principles</a:t>
            </a:r>
            <a:r>
              <a:rPr lang="en-US" dirty="0"/>
              <a:t> is a proven way to improve one’s strategic reasoning 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Theory Background</a:t>
            </a:r>
          </a:p>
        </p:txBody>
      </p:sp>
      <p:sp>
        <p:nvSpPr>
          <p:cNvPr id="10" name="Content Placeholder 2">
            <a:extLst>
              <a:ext uri="{FF2B5EF4-FFF2-40B4-BE49-F238E27FC236}">
                <a16:creationId xmlns:a16="http://schemas.microsoft.com/office/drawing/2014/main" id="{4DF71A9C-9E41-4730-8405-12F09DD742FF}"/>
              </a:ext>
            </a:extLst>
          </p:cNvPr>
          <p:cNvSpPr>
            <a:spLocks noGrp="1"/>
          </p:cNvSpPr>
          <p:nvPr>
            <p:ph idx="1"/>
          </p:nvPr>
        </p:nvSpPr>
        <p:spPr>
          <a:xfrm>
            <a:off x="628650" y="1825625"/>
            <a:ext cx="7886700" cy="4351338"/>
          </a:xfrm>
        </p:spPr>
        <p:txBody>
          <a:bodyPr/>
          <a:lstStyle/>
          <a:p>
            <a:pPr eaLnBrk="1" hangingPunct="1"/>
            <a:r>
              <a:rPr lang="en-US" dirty="0"/>
              <a:t>Game theory is </a:t>
            </a:r>
            <a:r>
              <a:rPr lang="en-US" b="1" dirty="0"/>
              <a:t>not primarily concerned </a:t>
            </a:r>
            <a:r>
              <a:rPr lang="en-US" dirty="0"/>
              <a:t>with sports, board games, video games, etc. – although these activities may involve some elements of game theory.</a:t>
            </a:r>
          </a:p>
          <a:p>
            <a:pPr eaLnBrk="1" hangingPunct="1"/>
            <a:r>
              <a:rPr lang="en-US" dirty="0"/>
              <a:t>The academic discipline of game theory aids in the rigorous analysis of market competition (i.e., economics), battlefield strategies, and even nuclear war deterrent policies!</a:t>
            </a:r>
          </a:p>
          <a:p>
            <a:pPr eaLnBrk="1" hangingPunct="1"/>
            <a:r>
              <a:rPr lang="en-US" dirty="0"/>
              <a:t>Game theory was formally established as an academic discipline by the 1944 publication of </a:t>
            </a:r>
            <a:r>
              <a:rPr lang="en-US" i="1" dirty="0"/>
              <a:t>Theory of Games and Economic Behavior</a:t>
            </a:r>
            <a:r>
              <a:rPr lang="en-US" dirty="0"/>
              <a:t> by </a:t>
            </a:r>
            <a:r>
              <a:rPr lang="en-US" b="1" dirty="0"/>
              <a:t>John von Neumann</a:t>
            </a:r>
            <a:r>
              <a:rPr lang="en-US" dirty="0"/>
              <a:t> and Oskar Morgenstern.</a:t>
            </a:r>
          </a:p>
          <a:p>
            <a:pPr eaLnBrk="1" hangingPunct="1"/>
            <a:r>
              <a:rPr lang="en-US" b="1" dirty="0"/>
              <a:t>John Nash</a:t>
            </a:r>
            <a:r>
              <a:rPr lang="en-US" dirty="0"/>
              <a:t> went on to make major contributions to the field in the 1950s.</a:t>
            </a:r>
          </a:p>
          <a:p>
            <a:pPr eaLnBrk="1" hangingPunct="1"/>
            <a:endParaRPr lang="en-US" dirty="0"/>
          </a:p>
          <a:p>
            <a:pPr eaLnBrk="1" hangingPunct="1"/>
            <a:endParaRPr lang="en-US" dirty="0"/>
          </a:p>
        </p:txBody>
      </p:sp>
    </p:spTree>
    <p:extLst>
      <p:ext uri="{BB962C8B-B14F-4D97-AF65-F5344CB8AC3E}">
        <p14:creationId xmlns:p14="http://schemas.microsoft.com/office/powerpoint/2010/main" val="352105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Theory Definition</a:t>
            </a:r>
          </a:p>
        </p:txBody>
      </p:sp>
      <p:sp>
        <p:nvSpPr>
          <p:cNvPr id="10" name="Content Placeholder 2">
            <a:extLst>
              <a:ext uri="{FF2B5EF4-FFF2-40B4-BE49-F238E27FC236}">
                <a16:creationId xmlns:a16="http://schemas.microsoft.com/office/drawing/2014/main" id="{4DF71A9C-9E41-4730-8405-12F09DD742FF}"/>
              </a:ext>
            </a:extLst>
          </p:cNvPr>
          <p:cNvSpPr>
            <a:spLocks noGrp="1"/>
          </p:cNvSpPr>
          <p:nvPr>
            <p:ph idx="1"/>
          </p:nvPr>
        </p:nvSpPr>
        <p:spPr>
          <a:xfrm>
            <a:off x="628650" y="1825625"/>
            <a:ext cx="7886700" cy="4351338"/>
          </a:xfrm>
        </p:spPr>
        <p:txBody>
          <a:bodyPr/>
          <a:lstStyle/>
          <a:p>
            <a:pPr eaLnBrk="1" hangingPunct="1"/>
            <a:r>
              <a:rPr lang="en-US" dirty="0"/>
              <a:t>Game theory is a mathematically rigorous approach to analyzing strategic contests (games of strategy, not games of skill or chance).</a:t>
            </a:r>
          </a:p>
          <a:p>
            <a:pPr eaLnBrk="1" hangingPunct="1"/>
            <a:r>
              <a:rPr lang="en-US" dirty="0"/>
              <a:t>For the purposes of this class, it can be defined as:</a:t>
            </a:r>
            <a:br>
              <a:rPr lang="en-US" dirty="0"/>
            </a:br>
            <a:r>
              <a:rPr lang="en-US" i="1" dirty="0"/>
              <a:t>The study of </a:t>
            </a:r>
            <a:r>
              <a:rPr lang="en-US" b="1" i="1" dirty="0"/>
              <a:t>interdependent</a:t>
            </a:r>
            <a:r>
              <a:rPr lang="en-US" i="1" dirty="0"/>
              <a:t> decision making between multiple </a:t>
            </a:r>
            <a:r>
              <a:rPr lang="en-US" b="1" i="1" dirty="0"/>
              <a:t>players</a:t>
            </a:r>
            <a:r>
              <a:rPr lang="en-US" i="1" dirty="0"/>
              <a:t> where each player strives to maximize his own </a:t>
            </a:r>
            <a:r>
              <a:rPr lang="en-US" b="1" i="1" dirty="0"/>
              <a:t>utility</a:t>
            </a:r>
            <a:r>
              <a:rPr lang="en-US" i="1" dirty="0"/>
              <a:t>.</a:t>
            </a:r>
            <a:endParaRPr lang="en-US" dirty="0"/>
          </a:p>
          <a:p>
            <a:pPr eaLnBrk="1" hangingPunct="1"/>
            <a:r>
              <a:rPr lang="en-US" dirty="0"/>
              <a:t>There are three primary ingredients to any game:</a:t>
            </a:r>
          </a:p>
          <a:p>
            <a:pPr marL="800100" lvl="1" indent="-457200" eaLnBrk="1" hangingPunct="1">
              <a:buFont typeface="+mj-lt"/>
              <a:buAutoNum type="arabicPeriod"/>
            </a:pPr>
            <a:r>
              <a:rPr lang="en-US" b="1" dirty="0"/>
              <a:t>Players</a:t>
            </a:r>
            <a:r>
              <a:rPr lang="en-US" dirty="0"/>
              <a:t> – the actors in the game</a:t>
            </a:r>
          </a:p>
          <a:p>
            <a:pPr marL="800100" lvl="1" indent="-457200" eaLnBrk="1" hangingPunct="1">
              <a:buFont typeface="+mj-lt"/>
              <a:buAutoNum type="arabicPeriod"/>
            </a:pPr>
            <a:r>
              <a:rPr lang="en-US" b="1" dirty="0"/>
              <a:t>Interdependent choices</a:t>
            </a:r>
            <a:r>
              <a:rPr lang="en-US" dirty="0"/>
              <a:t> – the final outcomes for each player are dependent upon all of the other players’ choices</a:t>
            </a:r>
          </a:p>
          <a:p>
            <a:pPr marL="800100" lvl="1" indent="-457200" eaLnBrk="1" hangingPunct="1">
              <a:buFont typeface="+mj-lt"/>
              <a:buAutoNum type="arabicPeriod"/>
            </a:pPr>
            <a:r>
              <a:rPr lang="en-US" b="1" dirty="0"/>
              <a:t>Utility preferences</a:t>
            </a:r>
            <a:r>
              <a:rPr lang="en-US" dirty="0"/>
              <a:t> – the order of the outcomes from least desirable to most desirable</a:t>
            </a:r>
          </a:p>
          <a:p>
            <a:pPr eaLnBrk="1" hangingPunct="1"/>
            <a:r>
              <a:rPr lang="en-US" dirty="0"/>
              <a:t>Game theory is an entire semester class for economics majors – we are just going to cover the tip of the iceberg in this module!</a:t>
            </a:r>
          </a:p>
        </p:txBody>
      </p:sp>
    </p:spTree>
    <p:extLst>
      <p:ext uri="{BB962C8B-B14F-4D97-AF65-F5344CB8AC3E}">
        <p14:creationId xmlns:p14="http://schemas.microsoft.com/office/powerpoint/2010/main" val="9994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Theory Example…</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pic>
        <p:nvPicPr>
          <p:cNvPr id="4" name="Online Media 3" descr="Hacker's Dilemma video">
            <a:hlinkClick r:id="" action="ppaction://media"/>
            <a:extLst>
              <a:ext uri="{FF2B5EF4-FFF2-40B4-BE49-F238E27FC236}">
                <a16:creationId xmlns:a16="http://schemas.microsoft.com/office/drawing/2014/main" id="{B08E8A11-0B12-482B-A517-B1B408B0BCDA}"/>
              </a:ext>
            </a:extLst>
          </p:cNvPr>
          <p:cNvPicPr>
            <a:picLocks noRot="1" noChangeAspect="1"/>
          </p:cNvPicPr>
          <p:nvPr>
            <a:videoFile r:link="rId1"/>
          </p:nvPr>
        </p:nvPicPr>
        <p:blipFill>
          <a:blip r:embed="rId4"/>
          <a:stretch>
            <a:fillRect/>
          </a:stretch>
        </p:blipFill>
        <p:spPr>
          <a:xfrm>
            <a:off x="1847850" y="1690689"/>
            <a:ext cx="5448300" cy="4086225"/>
          </a:xfrm>
          <a:prstGeom prst="rect">
            <a:avLst/>
          </a:prstGeom>
        </p:spPr>
      </p:pic>
    </p:spTree>
    <p:extLst>
      <p:ext uri="{BB962C8B-B14F-4D97-AF65-F5344CB8AC3E}">
        <p14:creationId xmlns:p14="http://schemas.microsoft.com/office/powerpoint/2010/main" val="217878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Hacker’s Dilemma</a:t>
            </a:r>
          </a:p>
        </p:txBody>
      </p:sp>
      <p:sp>
        <p:nvSpPr>
          <p:cNvPr id="5" name="Content Placeholder 2">
            <a:extLst>
              <a:ext uri="{FF2B5EF4-FFF2-40B4-BE49-F238E27FC236}">
                <a16:creationId xmlns:a16="http://schemas.microsoft.com/office/drawing/2014/main" id="{3E4838E7-E70C-4207-998A-5CCD33A5635D}"/>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The Hacker’s Dilemma is a cyber-themed retelling of the Prisoner’s Dilemma – probably the most famous game in game theory.</a:t>
            </a:r>
          </a:p>
          <a:p>
            <a:pPr eaLnBrk="1" hangingPunct="1"/>
            <a:r>
              <a:rPr lang="en-US" dirty="0"/>
              <a:t>The dilemma has been dramatically portrayed in literature, films, television shows, and British game shows have even been modeled after it!</a:t>
            </a:r>
          </a:p>
          <a:p>
            <a:pPr eaLnBrk="1" hangingPunct="1"/>
            <a:r>
              <a:rPr lang="en-US" dirty="0"/>
              <a:t>What makes it fascinating is the unfortunate result (for the players at least!)</a:t>
            </a:r>
          </a:p>
          <a:p>
            <a:pPr eaLnBrk="1" hangingPunct="1"/>
            <a:r>
              <a:rPr lang="en-US" dirty="0"/>
              <a:t>Why can’t both players just keep their mouths shut and end up with the better outcome?</a:t>
            </a:r>
          </a:p>
          <a:p>
            <a:pPr marL="0" indent="0" eaLnBrk="1" hangingPunct="1">
              <a:buNone/>
            </a:pPr>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1843605963"/>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4162</TotalTime>
  <Words>5494</Words>
  <Application>Microsoft Office PowerPoint</Application>
  <PresentationFormat>On-screen Show (4:3)</PresentationFormat>
  <Paragraphs>490</Paragraphs>
  <Slides>23</Slides>
  <Notes>23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PP_C5Modules_CC_License_standard</vt:lpstr>
      <vt:lpstr>  Adversarial Thinking Module</vt:lpstr>
      <vt:lpstr>Topics Covered in this Lesson</vt:lpstr>
      <vt:lpstr>Student Learning Outcomes</vt:lpstr>
      <vt:lpstr>Exercise – The Battle of Bismarck Sea</vt:lpstr>
      <vt:lpstr>Game Theory in Cybersecurity?</vt:lpstr>
      <vt:lpstr>Game Theory Background</vt:lpstr>
      <vt:lpstr>Game Theory Definition</vt:lpstr>
      <vt:lpstr>Game Theory Example…</vt:lpstr>
      <vt:lpstr>The Hacker’s Dilemma</vt:lpstr>
      <vt:lpstr>The Hacker’s Dilemma - Recap</vt:lpstr>
      <vt:lpstr>Analysis – The Hacker’s Dilemma</vt:lpstr>
      <vt:lpstr>Analysis – The Hacker’s Dilemma</vt:lpstr>
      <vt:lpstr>Analysis – The Hacker’s Dilemma (cont’d)</vt:lpstr>
      <vt:lpstr>Analysis – The Hacker’s Dilemma (cont’d)</vt:lpstr>
      <vt:lpstr>The Prisoner’s Dilemma IRL</vt:lpstr>
      <vt:lpstr>Real Life Through the Lens of Game Theory</vt:lpstr>
      <vt:lpstr>Exercise – Solomon’s Wise Ruling</vt:lpstr>
      <vt:lpstr>Solomon’s Wise Ruling - Recap</vt:lpstr>
      <vt:lpstr>Analyzing Games – Start with Other Player</vt:lpstr>
      <vt:lpstr>Analysis – The Battle of Bismarck Sea</vt:lpstr>
      <vt:lpstr>Analysis – The Battle of Bismarck Sea (cont’d)</vt:lpstr>
      <vt:lpstr>Analysis – The Battle of Bismarck Sea (cont’d)</vt:lpstr>
      <vt:lpstr>Conclusion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Samuel</cp:lastModifiedBy>
  <cp:revision>532</cp:revision>
  <cp:lastPrinted>2016-07-18T16:40:10Z</cp:lastPrinted>
  <dcterms:created xsi:type="dcterms:W3CDTF">2016-07-03T20:12:42Z</dcterms:created>
  <dcterms:modified xsi:type="dcterms:W3CDTF">2021-11-08T14:03:04Z</dcterms:modified>
</cp:coreProperties>
</file>