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49"/>
  </p:notesMasterIdLst>
  <p:sldIdLst>
    <p:sldId id="256" r:id="rId2"/>
    <p:sldId id="303" r:id="rId3"/>
    <p:sldId id="304" r:id="rId4"/>
    <p:sldId id="305" r:id="rId5"/>
    <p:sldId id="306" r:id="rId6"/>
    <p:sldId id="307" r:id="rId7"/>
    <p:sldId id="308" r:id="rId8"/>
    <p:sldId id="309" r:id="rId9"/>
    <p:sldId id="310" r:id="rId10"/>
    <p:sldId id="311" r:id="rId11"/>
    <p:sldId id="312" r:id="rId12"/>
    <p:sldId id="313" r:id="rId13"/>
    <p:sldId id="314" r:id="rId14"/>
    <p:sldId id="315" r:id="rId15"/>
    <p:sldId id="316" r:id="rId16"/>
    <p:sldId id="317" r:id="rId17"/>
    <p:sldId id="318" r:id="rId18"/>
    <p:sldId id="320" r:id="rId19"/>
    <p:sldId id="334" r:id="rId20"/>
    <p:sldId id="335" r:id="rId21"/>
    <p:sldId id="319" r:id="rId22"/>
    <p:sldId id="328" r:id="rId23"/>
    <p:sldId id="322" r:id="rId24"/>
    <p:sldId id="352" r:id="rId25"/>
    <p:sldId id="330" r:id="rId26"/>
    <p:sldId id="329" r:id="rId27"/>
    <p:sldId id="331" r:id="rId28"/>
    <p:sldId id="337" r:id="rId29"/>
    <p:sldId id="338" r:id="rId30"/>
    <p:sldId id="333" r:id="rId31"/>
    <p:sldId id="353" r:id="rId32"/>
    <p:sldId id="336" r:id="rId33"/>
    <p:sldId id="339" r:id="rId34"/>
    <p:sldId id="340" r:id="rId35"/>
    <p:sldId id="341" r:id="rId36"/>
    <p:sldId id="342" r:id="rId37"/>
    <p:sldId id="343" r:id="rId38"/>
    <p:sldId id="344" r:id="rId39"/>
    <p:sldId id="349" r:id="rId40"/>
    <p:sldId id="346" r:id="rId41"/>
    <p:sldId id="347" r:id="rId42"/>
    <p:sldId id="348" r:id="rId43"/>
    <p:sldId id="345" r:id="rId44"/>
    <p:sldId id="350" r:id="rId45"/>
    <p:sldId id="351" r:id="rId46"/>
    <p:sldId id="355" r:id="rId47"/>
    <p:sldId id="354"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556"/>
    <p:restoredTop sz="84203" autoAdjust="0"/>
  </p:normalViewPr>
  <p:slideViewPr>
    <p:cSldViewPr snapToGrid="0" snapToObjects="1">
      <p:cViewPr>
        <p:scale>
          <a:sx n="100" d="100"/>
          <a:sy n="100" d="100"/>
        </p:scale>
        <p:origin x="1720" y="28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34958D-5910-2B4E-8346-D45CE8D303AB}" type="datetimeFigureOut">
              <a:rPr lang="en-US" smtClean="0"/>
              <a:t>7/9/17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7B6843-3AD9-D947-BFC2-4A81687A714D}" type="slidenum">
              <a:rPr lang="en-US" smtClean="0"/>
              <a:t>‹#›</a:t>
            </a:fld>
            <a:endParaRPr lang="en-US"/>
          </a:p>
        </p:txBody>
      </p:sp>
    </p:spTree>
    <p:extLst>
      <p:ext uri="{BB962C8B-B14F-4D97-AF65-F5344CB8AC3E}">
        <p14:creationId xmlns:p14="http://schemas.microsoft.com/office/powerpoint/2010/main" val="214132159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1</a:t>
            </a:fld>
            <a:endParaRPr lang="en-US"/>
          </a:p>
        </p:txBody>
      </p:sp>
    </p:spTree>
    <p:extLst>
      <p:ext uri="{BB962C8B-B14F-4D97-AF65-F5344CB8AC3E}">
        <p14:creationId xmlns:p14="http://schemas.microsoft.com/office/powerpoint/2010/main" val="21634420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start with the scripting. </a:t>
            </a:r>
          </a:p>
          <a:p>
            <a:endParaRPr lang="en-US" dirty="0" smtClean="0"/>
          </a:p>
          <a:p>
            <a:r>
              <a:rPr lang="en-US" dirty="0" smtClean="0"/>
              <a:t>Recall we will be comparing two files, both of which contain attributes.</a:t>
            </a:r>
            <a:r>
              <a:rPr lang="en-US" baseline="0" dirty="0" smtClean="0"/>
              <a:t> O</a:t>
            </a:r>
            <a:r>
              <a:rPr lang="en-US" dirty="0" smtClean="0"/>
              <a:t>ne file will be the “master list” of the values those attributes and the </a:t>
            </a:r>
            <a:r>
              <a:rPr lang="en-US" i="1" dirty="0" smtClean="0"/>
              <a:t>checksum</a:t>
            </a:r>
            <a:r>
              <a:rPr lang="en-US" dirty="0" smtClean="0"/>
              <a:t> should have. The second contains</a:t>
            </a:r>
            <a:r>
              <a:rPr lang="en-US" baseline="0" dirty="0" smtClean="0"/>
              <a:t> the values </a:t>
            </a:r>
            <a:r>
              <a:rPr lang="en-US" dirty="0" smtClean="0"/>
              <a:t>they have now. To make using </a:t>
            </a:r>
            <a:r>
              <a:rPr lang="en-US" i="1" dirty="0" smtClean="0"/>
              <a:t>diff</a:t>
            </a:r>
            <a:r>
              <a:rPr lang="en-US" dirty="0" smtClean="0"/>
              <a:t> easy, we want to put the attributes and checksum on one line. Hence the need to combine them.</a:t>
            </a:r>
          </a:p>
          <a:p>
            <a:endParaRPr lang="en-US" dirty="0" smtClean="0"/>
          </a:p>
          <a:p>
            <a:r>
              <a:rPr lang="en-US" dirty="0" smtClean="0"/>
              <a:t>This also acts as a lesson in how to interpolate command output into other commands</a:t>
            </a:r>
            <a:r>
              <a:rPr lang="en-US" baseline="0" dirty="0" smtClean="0"/>
              <a:t> </a:t>
            </a:r>
            <a:r>
              <a:rPr lang="is-IS" baseline="0" dirty="0" smtClean="0"/>
              <a:t>… read on!</a:t>
            </a:r>
          </a:p>
          <a:p>
            <a:endParaRPr lang="is-IS" baseline="0" dirty="0" smtClean="0"/>
          </a:p>
          <a:p>
            <a:r>
              <a:rPr lang="is-IS" baseline="0" dirty="0" smtClean="0"/>
              <a:t>myls.sh is in the directory </a:t>
            </a:r>
            <a:r>
              <a:rPr lang="en-US" sz="1200" kern="1200" dirty="0" smtClean="0">
                <a:solidFill>
                  <a:schemeClr val="tx1"/>
                </a:solidFill>
                <a:effectLst/>
                <a:latin typeface="+mn-lt"/>
                <a:ea typeface="+mn-ea"/>
                <a:cs typeface="+mn-cs"/>
              </a:rPr>
              <a:t>10.SeS_Unit2_AdvancedControl_DataFiles </a:t>
            </a:r>
            <a:r>
              <a:rPr lang="is-IS" baseline="0" dirty="0" smtClean="0"/>
              <a:t>. Note the shasum may produce something different if the end of line markers are changed from newline to something else.</a:t>
            </a:r>
            <a:endParaRPr lang="en-US" dirty="0" smtClean="0"/>
          </a:p>
        </p:txBody>
      </p:sp>
      <p:sp>
        <p:nvSpPr>
          <p:cNvPr id="4" name="Slide Number Placeholder 3"/>
          <p:cNvSpPr>
            <a:spLocks noGrp="1"/>
          </p:cNvSpPr>
          <p:nvPr>
            <p:ph type="sldNum" sz="quarter" idx="10"/>
          </p:nvPr>
        </p:nvSpPr>
        <p:spPr/>
        <p:txBody>
          <a:bodyPr/>
          <a:lstStyle/>
          <a:p>
            <a:fld id="{D27B6843-3AD9-D947-BFC2-4A81687A714D}" type="slidenum">
              <a:rPr lang="en-US" smtClean="0"/>
              <a:t>10</a:t>
            </a:fld>
            <a:endParaRPr lang="en-US"/>
          </a:p>
        </p:txBody>
      </p:sp>
    </p:spTree>
    <p:extLst>
      <p:ext uri="{BB962C8B-B14F-4D97-AF65-F5344CB8AC3E}">
        <p14:creationId xmlns:p14="http://schemas.microsoft.com/office/powerpoint/2010/main" val="34160962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construct is very widely</a:t>
            </a:r>
            <a:r>
              <a:rPr lang="en-US" baseline="0" dirty="0" smtClean="0"/>
              <a:t> used.  Just to be clear, it’s the back single quote; on most keyboards, it’s the key next to the 1, and the shift is the tilde (~).</a:t>
            </a:r>
          </a:p>
          <a:p>
            <a:endParaRPr lang="en-US" baseline="0" dirty="0" smtClean="0"/>
          </a:p>
          <a:p>
            <a:r>
              <a:rPr lang="en-US" i="1" baseline="0" dirty="0" smtClean="0"/>
              <a:t>date</a:t>
            </a:r>
            <a:r>
              <a:rPr lang="en-US" baseline="0" dirty="0" smtClean="0"/>
              <a:t> is a command to print the date: </a:t>
            </a:r>
            <a:r>
              <a:rPr lang="en-US" sz="1200" dirty="0" smtClean="0">
                <a:latin typeface="Courier"/>
                <a:cs typeface="Courier"/>
              </a:rPr>
              <a:t>Sun Jul 10 09:18:21 PDT 2016</a:t>
            </a:r>
          </a:p>
          <a:p>
            <a:endParaRPr lang="en-US" sz="1200" dirty="0" smtClean="0">
              <a:latin typeface="Courier"/>
              <a:cs typeface="Courier"/>
            </a:endParaRPr>
          </a:p>
          <a:p>
            <a:r>
              <a:rPr lang="en-US" sz="1200" i="1" dirty="0" err="1" smtClean="0">
                <a:latin typeface="Courier"/>
                <a:cs typeface="Courier"/>
              </a:rPr>
              <a:t>whoami</a:t>
            </a:r>
            <a:r>
              <a:rPr lang="en-US" sz="1200" i="1" dirty="0" smtClean="0">
                <a:latin typeface="Courier"/>
                <a:cs typeface="Courier"/>
              </a:rPr>
              <a:t> </a:t>
            </a:r>
            <a:r>
              <a:rPr lang="en-US" sz="1200" dirty="0" smtClean="0">
                <a:latin typeface="Courier"/>
                <a:cs typeface="Courier"/>
              </a:rPr>
              <a:t>prints the name of the logged-in user: bishop</a:t>
            </a:r>
          </a:p>
          <a:p>
            <a:endParaRPr lang="en-US" sz="1200" dirty="0" smtClean="0">
              <a:latin typeface="Courier"/>
              <a:cs typeface="Courier"/>
            </a:endParaRPr>
          </a:p>
          <a:p>
            <a:r>
              <a:rPr lang="en-US" sz="1200" dirty="0" smtClean="0">
                <a:latin typeface="Courier"/>
                <a:cs typeface="Courier"/>
              </a:rPr>
              <a:t>Note the interpolation. Again, remind people that the “$ “ is a prompt,</a:t>
            </a:r>
            <a:r>
              <a:rPr lang="en-US" sz="1200" baseline="0" dirty="0" smtClean="0">
                <a:latin typeface="Courier"/>
                <a:cs typeface="Courier"/>
              </a:rPr>
              <a:t> not something you type.</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11</a:t>
            </a:fld>
            <a:endParaRPr lang="en-US"/>
          </a:p>
        </p:txBody>
      </p:sp>
    </p:spTree>
    <p:extLst>
      <p:ext uri="{BB962C8B-B14F-4D97-AF65-F5344CB8AC3E}">
        <p14:creationId xmlns:p14="http://schemas.microsoft.com/office/powerpoint/2010/main" val="5073211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see how to do the combination. As explained in</a:t>
            </a:r>
            <a:r>
              <a:rPr lang="en-US" baseline="0" dirty="0" smtClean="0"/>
              <a:t> Unit 1</a:t>
            </a:r>
            <a:r>
              <a:rPr lang="en-US" dirty="0" smtClean="0"/>
              <a:t>,</a:t>
            </a:r>
            <a:r>
              <a:rPr lang="en-US" baseline="0" dirty="0" smtClean="0"/>
              <a:t> </a:t>
            </a:r>
            <a:r>
              <a:rPr lang="en-US" i="1" baseline="0" dirty="0" smtClean="0"/>
              <a:t>echo</a:t>
            </a:r>
            <a:r>
              <a:rPr lang="en-US" baseline="0" dirty="0" smtClean="0"/>
              <a:t> is a command that just prints its arguments. In this case, that’s the output of the two commands. The trailing newlines on both are removed.</a:t>
            </a:r>
          </a:p>
          <a:p>
            <a:endParaRPr lang="en-US" baseline="0" dirty="0" smtClean="0"/>
          </a:p>
          <a:p>
            <a:r>
              <a:rPr lang="en-US" baseline="0" dirty="0" smtClean="0"/>
              <a:t>Notice that the filename “myls.sh” is repeated in the output. In this context, we don’t care, because it will be repeated in both the master file and the new file we generate each time for checking. But if you want to remove it, use </a:t>
            </a:r>
            <a:r>
              <a:rPr lang="en-US" i="1" baseline="0" dirty="0" err="1" smtClean="0"/>
              <a:t>awk</a:t>
            </a:r>
            <a:r>
              <a:rPr lang="en-US" i="1" baseline="0" dirty="0" smtClean="0"/>
              <a:t>.</a:t>
            </a:r>
            <a:r>
              <a:rPr lang="en-US" i="0" baseline="0" dirty="0" smtClean="0"/>
              <a:t> The command would be </a:t>
            </a:r>
          </a:p>
          <a:p>
            <a:endParaRPr lang="en-US" i="0" baseline="0" dirty="0" smtClean="0"/>
          </a:p>
          <a:p>
            <a:r>
              <a:rPr lang="en-US" sz="1200" kern="1200" dirty="0" err="1" smtClean="0">
                <a:solidFill>
                  <a:schemeClr val="tx1"/>
                </a:solidFill>
                <a:latin typeface="+mn-lt"/>
                <a:ea typeface="+mn-ea"/>
                <a:cs typeface="+mn-cs"/>
              </a:rPr>
              <a:t>awk</a:t>
            </a:r>
            <a:r>
              <a:rPr lang="en-US" sz="1200" kern="1200" dirty="0" smtClean="0">
                <a:solidFill>
                  <a:schemeClr val="tx1"/>
                </a:solidFill>
                <a:latin typeface="+mn-lt"/>
                <a:ea typeface="+mn-ea"/>
                <a:cs typeface="+mn-cs"/>
              </a:rPr>
              <a:t> '{print $1, $2, $3, $4, $5, $6, $7, $8, $10, $11}’</a:t>
            </a:r>
          </a:p>
          <a:p>
            <a:endParaRPr lang="en-US" sz="1200" i="0" kern="1200" baseline="0" dirty="0" smtClean="0">
              <a:solidFill>
                <a:schemeClr val="tx1"/>
              </a:solidFill>
              <a:latin typeface="+mn-lt"/>
              <a:ea typeface="+mn-ea"/>
              <a:cs typeface="+mn-cs"/>
            </a:endParaRPr>
          </a:p>
          <a:p>
            <a:r>
              <a:rPr lang="en-US" sz="1200" i="0" kern="1200" baseline="0" dirty="0" smtClean="0">
                <a:solidFill>
                  <a:schemeClr val="tx1"/>
                </a:solidFill>
                <a:latin typeface="+mn-lt"/>
                <a:ea typeface="+mn-ea"/>
                <a:cs typeface="+mn-cs"/>
              </a:rPr>
              <a:t>Explaining that in </a:t>
            </a:r>
            <a:r>
              <a:rPr lang="en-US" sz="1200" i="1" kern="1200" baseline="0" dirty="0" err="1" smtClean="0">
                <a:solidFill>
                  <a:schemeClr val="tx1"/>
                </a:solidFill>
                <a:latin typeface="+mn-lt"/>
                <a:ea typeface="+mn-ea"/>
                <a:cs typeface="+mn-cs"/>
              </a:rPr>
              <a:t>awk</a:t>
            </a:r>
            <a:r>
              <a:rPr lang="en-US" sz="1200" i="0" kern="1200" baseline="0" dirty="0" smtClean="0">
                <a:solidFill>
                  <a:schemeClr val="tx1"/>
                </a:solidFill>
                <a:latin typeface="+mn-lt"/>
                <a:ea typeface="+mn-ea"/>
                <a:cs typeface="+mn-cs"/>
              </a:rPr>
              <a:t>, $1 refers to the first field might confuse beginners. On the other hand, it does show the importance of single quotes (‘) because they prevent $1 from being interpreted by the shell; if you have time and the desire, you can use this to reinforce the function of single quotes. Double quotes (“) would cause the $1 to be interpreted by the shell.</a:t>
            </a:r>
            <a:endParaRPr lang="en-US" i="0" baseline="0" dirty="0" smtClean="0"/>
          </a:p>
        </p:txBody>
      </p:sp>
      <p:sp>
        <p:nvSpPr>
          <p:cNvPr id="4" name="Slide Number Placeholder 3"/>
          <p:cNvSpPr>
            <a:spLocks noGrp="1"/>
          </p:cNvSpPr>
          <p:nvPr>
            <p:ph type="sldNum" sz="quarter" idx="10"/>
          </p:nvPr>
        </p:nvSpPr>
        <p:spPr/>
        <p:txBody>
          <a:bodyPr/>
          <a:lstStyle/>
          <a:p>
            <a:fld id="{D27B6843-3AD9-D947-BFC2-4A81687A714D}" type="slidenum">
              <a:rPr lang="en-US" smtClean="0"/>
              <a:t>12</a:t>
            </a:fld>
            <a:endParaRPr lang="en-US"/>
          </a:p>
        </p:txBody>
      </p:sp>
    </p:spTree>
    <p:extLst>
      <p:ext uri="{BB962C8B-B14F-4D97-AF65-F5344CB8AC3E}">
        <p14:creationId xmlns:p14="http://schemas.microsoft.com/office/powerpoint/2010/main" val="32573263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someone asks</a:t>
            </a:r>
            <a:r>
              <a:rPr lang="en-US" baseline="0" dirty="0" smtClean="0"/>
              <a:t> why you can’t just do “ls –l *”, it’s because you then have to figure out how to put the </a:t>
            </a:r>
            <a:r>
              <a:rPr lang="en-US" i="1" baseline="0" dirty="0" err="1" smtClean="0"/>
              <a:t>shasum</a:t>
            </a:r>
            <a:r>
              <a:rPr lang="en-US" baseline="0" dirty="0" smtClean="0"/>
              <a:t> for each file afterward. You can do this with </a:t>
            </a:r>
            <a:r>
              <a:rPr lang="en-US" i="1" baseline="0" dirty="0" smtClean="0"/>
              <a:t>join</a:t>
            </a:r>
            <a:r>
              <a:rPr lang="en-US" baseline="0" dirty="0" smtClean="0"/>
              <a:t> (1), but I wanted to show control structures like loops.</a:t>
            </a:r>
          </a:p>
          <a:p>
            <a:endParaRPr lang="en-US" baseline="0" dirty="0" smtClean="0"/>
          </a:p>
          <a:p>
            <a:r>
              <a:rPr lang="en-US" baseline="0" dirty="0" smtClean="0"/>
              <a:t>Also, the technique we will use will miss files whose names begin with a “.”. That’s a good exercise for people who are familiar with Linux, but I wanted to avoid it.</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13</a:t>
            </a:fld>
            <a:endParaRPr lang="en-US"/>
          </a:p>
        </p:txBody>
      </p:sp>
    </p:spTree>
    <p:extLst>
      <p:ext uri="{BB962C8B-B14F-4D97-AF65-F5344CB8AC3E}">
        <p14:creationId xmlns:p14="http://schemas.microsoft.com/office/powerpoint/2010/main" val="6291719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t>
            </a:r>
            <a:r>
              <a:rPr lang="en-US" i="1" dirty="0" smtClean="0"/>
              <a:t>list</a:t>
            </a:r>
            <a:r>
              <a:rPr lang="en-US" i="0" dirty="0" smtClean="0"/>
              <a:t> is simply a sequence of words. If omitted, it refers to all fil</a:t>
            </a:r>
            <a:r>
              <a:rPr lang="en-US" i="0" baseline="0" dirty="0" smtClean="0"/>
              <a:t>enames that do not begin with “.” that are</a:t>
            </a:r>
            <a:r>
              <a:rPr lang="en-US" i="0" dirty="0" smtClean="0"/>
              <a:t> in the current working directory.</a:t>
            </a:r>
          </a:p>
          <a:p>
            <a:endParaRPr lang="en-US" i="0" dirty="0" smtClean="0"/>
          </a:p>
          <a:p>
            <a:r>
              <a:rPr lang="en-US" i="0" dirty="0" smtClean="0"/>
              <a:t>Note the </a:t>
            </a:r>
            <a:r>
              <a:rPr lang="en-US" i="1" dirty="0" smtClean="0"/>
              <a:t>done</a:t>
            </a:r>
            <a:r>
              <a:rPr lang="en-US" i="0" dirty="0" smtClean="0"/>
              <a:t> at the end, instead</a:t>
            </a:r>
            <a:r>
              <a:rPr lang="en-US" i="0" baseline="0" dirty="0" smtClean="0"/>
              <a:t> of</a:t>
            </a:r>
            <a:r>
              <a:rPr lang="en-US" i="0" dirty="0" smtClean="0"/>
              <a:t> </a:t>
            </a:r>
            <a:r>
              <a:rPr lang="en-US" i="1" dirty="0" smtClean="0"/>
              <a:t>od</a:t>
            </a:r>
            <a:r>
              <a:rPr lang="en-US" i="0" dirty="0" smtClean="0"/>
              <a:t>. This is different than “</a:t>
            </a:r>
            <a:r>
              <a:rPr lang="en-US" i="1" dirty="0" smtClean="0"/>
              <a:t>if</a:t>
            </a:r>
            <a:r>
              <a:rPr lang="en-US" i="0" dirty="0" smtClean="0"/>
              <a:t> </a:t>
            </a:r>
            <a:r>
              <a:rPr lang="is-IS" i="0" dirty="0" smtClean="0"/>
              <a:t>…</a:t>
            </a:r>
            <a:r>
              <a:rPr lang="is-IS" i="1" dirty="0" smtClean="0"/>
              <a:t>fi”</a:t>
            </a:r>
            <a:r>
              <a:rPr lang="is-IS" i="0" dirty="0" smtClean="0"/>
              <a:t> and often trips up people</a:t>
            </a:r>
            <a:r>
              <a:rPr lang="is-IS" i="0" baseline="0" dirty="0" smtClean="0"/>
              <a:t> learning to script in this language.</a:t>
            </a:r>
          </a:p>
          <a:p>
            <a:endParaRPr lang="is-IS" i="0" baseline="0" dirty="0" smtClean="0"/>
          </a:p>
          <a:p>
            <a:r>
              <a:rPr lang="is-IS" i="0" baseline="0" dirty="0" smtClean="0"/>
              <a:t>Also, the </a:t>
            </a:r>
            <a:r>
              <a:rPr lang="is-IS" i="1" baseline="0" dirty="0" smtClean="0"/>
              <a:t>i</a:t>
            </a:r>
            <a:r>
              <a:rPr lang="is-IS" i="0" baseline="0" dirty="0" smtClean="0"/>
              <a:t> in the </a:t>
            </a:r>
            <a:r>
              <a:rPr lang="is-IS" i="1" baseline="0" dirty="0" smtClean="0"/>
              <a:t>for</a:t>
            </a:r>
            <a:r>
              <a:rPr lang="is-IS" i="0" baseline="0" dirty="0" smtClean="0"/>
              <a:t> line can be any variable name; it is referred to like any other variable, with a prefixed $.</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14</a:t>
            </a:fld>
            <a:endParaRPr lang="en-US"/>
          </a:p>
        </p:txBody>
      </p:sp>
    </p:spTree>
    <p:extLst>
      <p:ext uri="{BB962C8B-B14F-4D97-AF65-F5344CB8AC3E}">
        <p14:creationId xmlns:p14="http://schemas.microsoft.com/office/powerpoint/2010/main" val="16976039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a:t>
            </a:r>
            <a:r>
              <a:rPr lang="en-US" baseline="0" dirty="0" smtClean="0"/>
              <a:t> simplest loop possible and shows the basic operation. It just lists the elements in the list.</a:t>
            </a:r>
          </a:p>
          <a:p>
            <a:endParaRPr lang="en-US" baseline="0" dirty="0" smtClean="0"/>
          </a:p>
          <a:p>
            <a:r>
              <a:rPr lang="en-US" baseline="0" dirty="0" smtClean="0"/>
              <a:t>To demonstrate how this script runs, use the file “for1.sh” from the directory </a:t>
            </a:r>
            <a:r>
              <a:rPr lang="en-US" sz="1200" kern="1200" dirty="0" smtClean="0">
                <a:solidFill>
                  <a:schemeClr val="tx1"/>
                </a:solidFill>
                <a:effectLst/>
                <a:latin typeface="+mn-lt"/>
                <a:ea typeface="+mn-ea"/>
                <a:cs typeface="+mn-cs"/>
              </a:rPr>
              <a:t>10.SeS_Unit2_AdvancedControl_DataFiles. </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15</a:t>
            </a:fld>
            <a:endParaRPr lang="en-US"/>
          </a:p>
        </p:txBody>
      </p:sp>
    </p:spTree>
    <p:extLst>
      <p:ext uri="{BB962C8B-B14F-4D97-AF65-F5344CB8AC3E}">
        <p14:creationId xmlns:p14="http://schemas.microsoft.com/office/powerpoint/2010/main" val="35439786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smtClean="0"/>
              <a:t>To demonstrate how this script runs, use the file “</a:t>
            </a:r>
            <a:r>
              <a:rPr lang="en-US" baseline="0" dirty="0" err="1" smtClean="0"/>
              <a:t>demofor</a:t>
            </a:r>
            <a:r>
              <a:rPr lang="en-US" baseline="0" dirty="0" smtClean="0"/>
              <a:t>” and the other files in </a:t>
            </a:r>
            <a:r>
              <a:rPr lang="en-US" sz="1200" kern="1200" dirty="0" smtClean="0">
                <a:solidFill>
                  <a:schemeClr val="tx1"/>
                </a:solidFill>
                <a:effectLst/>
                <a:latin typeface="+mn-lt"/>
                <a:ea typeface="+mn-ea"/>
                <a:cs typeface="+mn-cs"/>
              </a:rPr>
              <a:t>the</a:t>
            </a:r>
            <a:r>
              <a:rPr lang="en-US" sz="1200" kern="1200" baseline="0" dirty="0" smtClean="0">
                <a:solidFill>
                  <a:schemeClr val="tx1"/>
                </a:solidFill>
                <a:effectLst/>
                <a:latin typeface="+mn-lt"/>
                <a:ea typeface="+mn-ea"/>
                <a:cs typeface="+mn-cs"/>
              </a:rPr>
              <a:t> subdirectory “sample” within the </a:t>
            </a:r>
            <a:r>
              <a:rPr lang="en-US" baseline="0" dirty="0" smtClean="0"/>
              <a:t>directory </a:t>
            </a:r>
            <a:r>
              <a:rPr lang="en-US" sz="1200" kern="1200" dirty="0" smtClean="0">
                <a:solidFill>
                  <a:schemeClr val="tx1"/>
                </a:solidFill>
                <a:effectLst/>
                <a:latin typeface="+mn-lt"/>
                <a:ea typeface="+mn-ea"/>
                <a:cs typeface="+mn-cs"/>
              </a:rPr>
              <a:t>10.SeS_Unit2_AdvancedControl_DataFiles. </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D27B6843-3AD9-D947-BFC2-4A81687A714D}" type="slidenum">
              <a:rPr lang="en-US" smtClean="0"/>
              <a:t>16</a:t>
            </a:fld>
            <a:endParaRPr lang="en-US"/>
          </a:p>
        </p:txBody>
      </p:sp>
    </p:spTree>
    <p:extLst>
      <p:ext uri="{BB962C8B-B14F-4D97-AF65-F5344CB8AC3E}">
        <p14:creationId xmlns:p14="http://schemas.microsoft.com/office/powerpoint/2010/main" val="19424957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happened? Here, the list is:</a:t>
            </a:r>
          </a:p>
          <a:p>
            <a:endParaRPr lang="en-US" dirty="0" smtClean="0"/>
          </a:p>
          <a:p>
            <a:r>
              <a:rPr lang="en-US" dirty="0" smtClean="0"/>
              <a:t>“</a:t>
            </a:r>
            <a:r>
              <a:rPr lang="en-US" dirty="0" err="1" smtClean="0"/>
              <a:t>abc</a:t>
            </a:r>
            <a:r>
              <a:rPr lang="en-US" baseline="0" dirty="0" smtClean="0"/>
              <a:t> xyz” “</a:t>
            </a:r>
            <a:r>
              <a:rPr lang="en-US" baseline="0" dirty="0" err="1" smtClean="0"/>
              <a:t>abcde</a:t>
            </a:r>
            <a:r>
              <a:rPr lang="en-US" baseline="0" dirty="0" smtClean="0"/>
              <a:t>” “</a:t>
            </a:r>
            <a:r>
              <a:rPr lang="en-US" baseline="0" dirty="0" err="1" smtClean="0"/>
              <a:t>demofor</a:t>
            </a:r>
            <a:r>
              <a:rPr lang="en-US" baseline="0" dirty="0" smtClean="0"/>
              <a:t>” “demofor2” “demofor3”</a:t>
            </a:r>
          </a:p>
          <a:p>
            <a:endParaRPr lang="en-US" baseline="0" dirty="0" smtClean="0"/>
          </a:p>
          <a:p>
            <a:r>
              <a:rPr lang="en-US" baseline="0" dirty="0" smtClean="0"/>
              <a:t>(The quotes surrounding each argument are for our convenience; they are not really there.)</a:t>
            </a:r>
          </a:p>
          <a:p>
            <a:endParaRPr lang="en-US" baseline="0" dirty="0" smtClean="0"/>
          </a:p>
          <a:p>
            <a:r>
              <a:rPr lang="en-US" baseline="0" dirty="0" smtClean="0"/>
              <a:t>So, </a:t>
            </a:r>
            <a:r>
              <a:rPr lang="en-US" i="1" baseline="0" dirty="0" smtClean="0"/>
              <a:t>I</a:t>
            </a:r>
            <a:r>
              <a:rPr lang="en-US" baseline="0" dirty="0" smtClean="0"/>
              <a:t> takes on each value successively. The first iteration executes the command</a:t>
            </a:r>
          </a:p>
          <a:p>
            <a:endParaRPr lang="en-US" baseline="0" dirty="0" smtClean="0"/>
          </a:p>
          <a:p>
            <a:r>
              <a:rPr lang="en-US" i="0" baseline="0" dirty="0" smtClean="0"/>
              <a:t>ls </a:t>
            </a:r>
            <a:r>
              <a:rPr lang="en-US" i="0" baseline="0" dirty="0" err="1" smtClean="0"/>
              <a:t>abc</a:t>
            </a:r>
            <a:r>
              <a:rPr lang="en-US" i="0" baseline="0" dirty="0" smtClean="0"/>
              <a:t> xyz</a:t>
            </a:r>
          </a:p>
          <a:p>
            <a:endParaRPr lang="en-US" baseline="0" dirty="0" smtClean="0"/>
          </a:p>
          <a:p>
            <a:r>
              <a:rPr lang="en-US" baseline="0" dirty="0" smtClean="0"/>
              <a:t>So</a:t>
            </a:r>
            <a:r>
              <a:rPr lang="en-US" i="1" baseline="0" dirty="0" smtClean="0"/>
              <a:t> ls </a:t>
            </a:r>
            <a:r>
              <a:rPr lang="en-US" baseline="0" dirty="0" smtClean="0"/>
              <a:t>treats this as two arguments, the first being “</a:t>
            </a:r>
            <a:r>
              <a:rPr lang="en-US" baseline="0" dirty="0" err="1" smtClean="0"/>
              <a:t>abc</a:t>
            </a:r>
            <a:r>
              <a:rPr lang="en-US" baseline="0" dirty="0" smtClean="0"/>
              <a:t>” and the second “xyz”. Neither file exists, hence the error message.</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D27B6843-3AD9-D947-BFC2-4A81687A714D}" type="slidenum">
              <a:rPr lang="en-US" smtClean="0"/>
              <a:t>17</a:t>
            </a:fld>
            <a:endParaRPr lang="en-US"/>
          </a:p>
        </p:txBody>
      </p:sp>
    </p:spTree>
    <p:extLst>
      <p:ext uri="{BB962C8B-B14F-4D97-AF65-F5344CB8AC3E}">
        <p14:creationId xmlns:p14="http://schemas.microsoft.com/office/powerpoint/2010/main" val="33698514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here, the </a:t>
            </a:r>
            <a:r>
              <a:rPr lang="en-US" i="1" dirty="0" err="1" smtClean="0"/>
              <a:t>ls</a:t>
            </a:r>
            <a:r>
              <a:rPr lang="en-US" dirty="0" smtClean="0"/>
              <a:t> command on the first iteration is</a:t>
            </a:r>
          </a:p>
          <a:p>
            <a:endParaRPr lang="en-US" dirty="0" smtClean="0"/>
          </a:p>
          <a:p>
            <a:r>
              <a:rPr lang="en-US" dirty="0" err="1" smtClean="0"/>
              <a:t>ls</a:t>
            </a:r>
            <a:r>
              <a:rPr lang="en-US" dirty="0" smtClean="0"/>
              <a:t> “</a:t>
            </a:r>
            <a:r>
              <a:rPr lang="en-US" dirty="0" err="1" smtClean="0"/>
              <a:t>abc</a:t>
            </a:r>
            <a:r>
              <a:rPr lang="en-US" dirty="0" smtClean="0"/>
              <a:t> xyz”</a:t>
            </a:r>
          </a:p>
          <a:p>
            <a:endParaRPr lang="en-US" dirty="0" smtClean="0"/>
          </a:p>
          <a:p>
            <a:r>
              <a:rPr lang="en-US" dirty="0" smtClean="0"/>
              <a:t>(Yes, the quotes are there.) </a:t>
            </a:r>
            <a:r>
              <a:rPr lang="en-US" i="1" dirty="0" smtClean="0"/>
              <a:t>ls</a:t>
            </a:r>
            <a:r>
              <a:rPr lang="en-US" baseline="0" dirty="0" smtClean="0"/>
              <a:t> gets the single argument “</a:t>
            </a:r>
            <a:r>
              <a:rPr lang="en-US" baseline="0" dirty="0" err="1" smtClean="0"/>
              <a:t>abc</a:t>
            </a:r>
            <a:r>
              <a:rPr lang="en-US" baseline="0" dirty="0" smtClean="0"/>
              <a:t> xyz” (without the quotes). And there is a file by that name </a:t>
            </a:r>
            <a:r>
              <a:rPr lang="is-IS" baseline="0" dirty="0" smtClean="0"/>
              <a:t>…</a:t>
            </a:r>
          </a:p>
          <a:p>
            <a:endParaRPr lang="is-IS" baseline="0" dirty="0" smtClean="0"/>
          </a:p>
          <a:p>
            <a:r>
              <a:rPr lang="is-IS" baseline="0" dirty="0" smtClean="0"/>
              <a:t>The moral of the story: use double quotes to surround variable values unless you have a good reason not to. It is more robust and saves much pain.</a:t>
            </a:r>
            <a:endParaRPr lang="en-US" baseline="0" dirty="0" smtClean="0"/>
          </a:p>
        </p:txBody>
      </p:sp>
      <p:sp>
        <p:nvSpPr>
          <p:cNvPr id="4" name="Slide Number Placeholder 3"/>
          <p:cNvSpPr>
            <a:spLocks noGrp="1"/>
          </p:cNvSpPr>
          <p:nvPr>
            <p:ph type="sldNum" sz="quarter" idx="10"/>
          </p:nvPr>
        </p:nvSpPr>
        <p:spPr/>
        <p:txBody>
          <a:bodyPr/>
          <a:lstStyle/>
          <a:p>
            <a:fld id="{D27B6843-3AD9-D947-BFC2-4A81687A714D}" type="slidenum">
              <a:rPr lang="en-US" smtClean="0"/>
              <a:t>18</a:t>
            </a:fld>
            <a:endParaRPr lang="en-US"/>
          </a:p>
        </p:txBody>
      </p:sp>
    </p:spTree>
    <p:extLst>
      <p:ext uri="{BB962C8B-B14F-4D97-AF65-F5344CB8AC3E}">
        <p14:creationId xmlns:p14="http://schemas.microsoft.com/office/powerpoint/2010/main" val="37367910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just like the C, C++,</a:t>
            </a:r>
            <a:r>
              <a:rPr lang="en-US" baseline="0" dirty="0" smtClean="0"/>
              <a:t> and Java.</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19</a:t>
            </a:fld>
            <a:endParaRPr lang="en-US"/>
          </a:p>
        </p:txBody>
      </p:sp>
    </p:spTree>
    <p:extLst>
      <p:ext uri="{BB962C8B-B14F-4D97-AF65-F5344CB8AC3E}">
        <p14:creationId xmlns:p14="http://schemas.microsoft.com/office/powerpoint/2010/main" val="255626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D27B6843-3AD9-D947-BFC2-4A81687A714D}" type="slidenum">
              <a:rPr lang="en-US" smtClean="0"/>
              <a:t>2</a:t>
            </a:fld>
            <a:endParaRPr lang="en-US"/>
          </a:p>
        </p:txBody>
      </p:sp>
    </p:spTree>
    <p:extLst>
      <p:ext uri="{BB962C8B-B14F-4D97-AF65-F5344CB8AC3E}">
        <p14:creationId xmlns:p14="http://schemas.microsoft.com/office/powerpoint/2010/main" val="35841733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you should introduce </a:t>
            </a:r>
            <a:r>
              <a:rPr lang="en-US" i="1" dirty="0" smtClean="0"/>
              <a:t>expr</a:t>
            </a:r>
            <a:r>
              <a:rPr lang="en-US" dirty="0" smtClean="0"/>
              <a:t> (1),</a:t>
            </a:r>
            <a:r>
              <a:rPr lang="en-US" baseline="0" dirty="0" smtClean="0"/>
              <a:t> a command that does basic arithmetic and pattern matching. It takes the argument, determines the remainder mod 2 (the “%” operator), and prints that.</a:t>
            </a:r>
          </a:p>
          <a:p>
            <a:endParaRPr lang="en-US" baseline="0" dirty="0" smtClean="0"/>
          </a:p>
          <a:p>
            <a:r>
              <a:rPr lang="en-US" baseline="0" dirty="0" smtClean="0"/>
              <a:t>Because it is in back quotes, the output replaces it:, so, for </a:t>
            </a:r>
            <a:r>
              <a:rPr lang="en-US" baseline="0" dirty="0" err="1" smtClean="0"/>
              <a:t>i</a:t>
            </a:r>
            <a:r>
              <a:rPr lang="en-US" baseline="0" dirty="0" smtClean="0"/>
              <a:t> = 1, 3, 5 we have</a:t>
            </a:r>
          </a:p>
          <a:p>
            <a:endParaRPr lang="en-US" baseline="0" dirty="0" smtClean="0"/>
          </a:p>
          <a:p>
            <a:r>
              <a:rPr lang="en-US" baseline="0" dirty="0" smtClean="0"/>
              <a:t>if [ 1 –</a:t>
            </a:r>
            <a:r>
              <a:rPr lang="en-US" baseline="0" dirty="0" err="1" smtClean="0"/>
              <a:t>eq</a:t>
            </a:r>
            <a:r>
              <a:rPr lang="en-US" baseline="0" dirty="0" smtClean="0"/>
              <a:t> 0 ]</a:t>
            </a:r>
          </a:p>
          <a:p>
            <a:endParaRPr lang="en-US" baseline="0" dirty="0" smtClean="0"/>
          </a:p>
          <a:p>
            <a:r>
              <a:rPr lang="en-US" baseline="0" dirty="0" smtClean="0"/>
              <a:t>which is false, so you go past the end of the </a:t>
            </a:r>
            <a:r>
              <a:rPr lang="en-US" i="1" baseline="0" dirty="0" smtClean="0"/>
              <a:t>“if” </a:t>
            </a:r>
            <a:r>
              <a:rPr lang="en-US" baseline="0" dirty="0" smtClean="0"/>
              <a:t>statement. But for </a:t>
            </a:r>
            <a:r>
              <a:rPr lang="en-US" baseline="0" dirty="0" err="1" smtClean="0"/>
              <a:t>i</a:t>
            </a:r>
            <a:r>
              <a:rPr lang="en-US" baseline="0" dirty="0" smtClean="0"/>
              <a:t> = 2, 4, we have</a:t>
            </a:r>
          </a:p>
          <a:p>
            <a:endParaRPr lang="en-US" baseline="0" dirty="0" smtClean="0"/>
          </a:p>
          <a:p>
            <a:r>
              <a:rPr lang="en-US" baseline="0" dirty="0" smtClean="0"/>
              <a:t>if [ 0 –</a:t>
            </a:r>
            <a:r>
              <a:rPr lang="en-US" baseline="0" dirty="0" err="1" smtClean="0"/>
              <a:t>eq</a:t>
            </a:r>
            <a:r>
              <a:rPr lang="en-US" baseline="0" dirty="0" smtClean="0"/>
              <a:t> 0 ]</a:t>
            </a:r>
          </a:p>
          <a:p>
            <a:endParaRPr lang="en-US" baseline="0" dirty="0" smtClean="0"/>
          </a:p>
          <a:p>
            <a:r>
              <a:rPr lang="en-US" baseline="0" dirty="0" smtClean="0"/>
              <a:t>which is true, so control enters the </a:t>
            </a:r>
            <a:r>
              <a:rPr lang="en-US" i="1" baseline="0" dirty="0" smtClean="0"/>
              <a:t>if</a:t>
            </a:r>
            <a:r>
              <a:rPr lang="en-US" baseline="0" dirty="0" smtClean="0"/>
              <a:t>, reaches </a:t>
            </a:r>
            <a:r>
              <a:rPr lang="en-US" i="1" baseline="0" dirty="0" smtClean="0"/>
              <a:t>continue</a:t>
            </a:r>
            <a:r>
              <a:rPr lang="en-US" baseline="0" dirty="0" smtClean="0"/>
              <a:t>, and ends that iteration and begins the next one. So nothing is printed.</a:t>
            </a:r>
          </a:p>
          <a:p>
            <a:endParaRPr lang="en-US" baseline="0" dirty="0" smtClean="0"/>
          </a:p>
          <a:p>
            <a:r>
              <a:rPr lang="en-US" baseline="0" dirty="0" smtClean="0"/>
              <a:t>If you want to run this script, it is in 10.SeS_Unit2_AdvancedControl_DataFiles. The file is named “for2.sh”.</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D27B6843-3AD9-D947-BFC2-4A81687A714D}" type="slidenum">
              <a:rPr lang="en-US" smtClean="0"/>
              <a:t>20</a:t>
            </a:fld>
            <a:endParaRPr lang="en-US"/>
          </a:p>
        </p:txBody>
      </p:sp>
    </p:spTree>
    <p:extLst>
      <p:ext uri="{BB962C8B-B14F-4D97-AF65-F5344CB8AC3E}">
        <p14:creationId xmlns:p14="http://schemas.microsoft.com/office/powerpoint/2010/main" val="41837551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exercise on this slide correlates to Lab Exercise 1 in 10.SeS_Unit2_AdvancedControl_Lab.</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21</a:t>
            </a:fld>
            <a:endParaRPr lang="en-US"/>
          </a:p>
        </p:txBody>
      </p:sp>
    </p:spTree>
    <p:extLst>
      <p:ext uri="{BB962C8B-B14F-4D97-AF65-F5344CB8AC3E}">
        <p14:creationId xmlns:p14="http://schemas.microsoft.com/office/powerpoint/2010/main" val="11262496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practice, this master file would be written to a secure area, preferably</a:t>
            </a:r>
            <a:r>
              <a:rPr lang="en-US" baseline="0" dirty="0" smtClean="0"/>
              <a:t> on write-once media so it could not be erased, even by accident. To update it, you would use a different name or replace the media.</a:t>
            </a:r>
          </a:p>
          <a:p>
            <a:endParaRPr lang="en-US" baseline="0" dirty="0" smtClean="0"/>
          </a:p>
          <a:p>
            <a:r>
              <a:rPr lang="en-US" baseline="0" dirty="0" smtClean="0"/>
              <a:t>The master file will contain a list of attributes and checksums generated in the same way that we scan the file system for checking.</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22</a:t>
            </a:fld>
            <a:endParaRPr lang="en-US"/>
          </a:p>
        </p:txBody>
      </p:sp>
    </p:spTree>
    <p:extLst>
      <p:ext uri="{BB962C8B-B14F-4D97-AF65-F5344CB8AC3E}">
        <p14:creationId xmlns:p14="http://schemas.microsoft.com/office/powerpoint/2010/main" val="2362979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Back</a:t>
            </a:r>
            <a:r>
              <a:rPr lang="en-US" baseline="0" dirty="0" smtClean="0"/>
              <a:t> to scripting! Here, you cannot have spaces between the “=“, the name, and the value.</a:t>
            </a:r>
          </a:p>
          <a:p>
            <a:endParaRPr lang="en-US" baseline="0" dirty="0" smtClean="0"/>
          </a:p>
          <a:p>
            <a:r>
              <a:rPr lang="en-US" baseline="0" dirty="0" smtClean="0"/>
              <a:t>The script here is named “var1.sh” in the directory 10.SeS_Unit2_AdvancedControl_DataFiles. A version with spaces is saved as “var2.sh” in the same directory.</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23</a:t>
            </a:fld>
            <a:endParaRPr lang="en-US"/>
          </a:p>
        </p:txBody>
      </p:sp>
    </p:spTree>
    <p:extLst>
      <p:ext uri="{BB962C8B-B14F-4D97-AF65-F5344CB8AC3E}">
        <p14:creationId xmlns:p14="http://schemas.microsoft.com/office/powerpoint/2010/main" val="6819027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what happens if you have spaces between the HELLO and</a:t>
            </a:r>
            <a:r>
              <a:rPr lang="en-US" baseline="0" dirty="0" smtClean="0"/>
              <a:t> the =. The interpreter thinks HELLO is a command and tries to execute it.</a:t>
            </a:r>
          </a:p>
          <a:p>
            <a:endParaRPr lang="en-US" baseline="0" dirty="0" smtClean="0"/>
          </a:p>
          <a:p>
            <a:r>
              <a:rPr lang="en-US" baseline="0" dirty="0" smtClean="0"/>
              <a:t>If you remove the space between HELLO and = but still have a space between the = and goodbye, it sets the variable HELLO to the empty string, tries to execute the command goodbye, and as it can’t find that command, gives an error.</a:t>
            </a:r>
          </a:p>
          <a:p>
            <a:endParaRPr lang="en-US" baseline="0" dirty="0" smtClean="0"/>
          </a:p>
          <a:p>
            <a:r>
              <a:rPr lang="en-US" baseline="0" dirty="0" smtClean="0"/>
              <a:t>Emphasize that if students see the above message (or one like it) on a line with a variable assignment, they probably made the mistake of putting spaces around the = or forgot to enclose the value in quotes.</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24</a:t>
            </a:fld>
            <a:endParaRPr lang="en-US"/>
          </a:p>
        </p:txBody>
      </p:sp>
    </p:spTree>
    <p:extLst>
      <p:ext uri="{BB962C8B-B14F-4D97-AF65-F5344CB8AC3E}">
        <p14:creationId xmlns:p14="http://schemas.microsoft.com/office/powerpoint/2010/main" val="32916903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want spaces in the</a:t>
            </a:r>
            <a:r>
              <a:rPr lang="en-US" baseline="0" dirty="0" smtClean="0"/>
              <a:t> value of a variable, surround the value with single or double quotes.</a:t>
            </a:r>
          </a:p>
          <a:p>
            <a:endParaRPr lang="en-US" baseline="0" dirty="0" smtClean="0"/>
          </a:p>
          <a:p>
            <a:r>
              <a:rPr lang="en-US" baseline="0" dirty="0" smtClean="0"/>
              <a:t>The script “var3.sh” in </a:t>
            </a:r>
            <a:r>
              <a:rPr lang="en-US" sz="1200" kern="1200" dirty="0" smtClean="0">
                <a:solidFill>
                  <a:schemeClr val="tx1"/>
                </a:solidFill>
                <a:effectLst/>
                <a:latin typeface="+mn-lt"/>
                <a:ea typeface="+mn-ea"/>
                <a:cs typeface="+mn-cs"/>
              </a:rPr>
              <a:t>10.SeS_Unit2_AdvancedControl_DataFiles </a:t>
            </a:r>
            <a:r>
              <a:rPr lang="en-US" baseline="0" dirty="0" smtClean="0"/>
              <a:t>shows how to do this.</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25</a:t>
            </a:fld>
            <a:endParaRPr lang="en-US"/>
          </a:p>
        </p:txBody>
      </p:sp>
    </p:spTree>
    <p:extLst>
      <p:ext uri="{BB962C8B-B14F-4D97-AF65-F5344CB8AC3E}">
        <p14:creationId xmlns:p14="http://schemas.microsoft.com/office/powerpoint/2010/main" val="19018875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saw this before, in Unit</a:t>
            </a:r>
            <a:r>
              <a:rPr lang="en-US" baseline="0" dirty="0" smtClean="0"/>
              <a:t> 1</a:t>
            </a:r>
            <a:r>
              <a:rPr lang="en-US" dirty="0" smtClean="0"/>
              <a:t>: the test x”$</a:t>
            </a:r>
            <a:r>
              <a:rPr lang="en-US" dirty="0" err="1" smtClean="0"/>
              <a:t>i</a:t>
            </a:r>
            <a:r>
              <a:rPr lang="en-US" dirty="0" smtClean="0"/>
              <a:t>” = x,</a:t>
            </a:r>
            <a:r>
              <a:rPr lang="en-US" baseline="0" dirty="0" smtClean="0"/>
              <a:t> which could equally well have been written “${</a:t>
            </a:r>
            <a:r>
              <a:rPr lang="en-US" baseline="0" dirty="0" err="1" smtClean="0"/>
              <a:t>i</a:t>
            </a:r>
            <a:r>
              <a:rPr lang="en-US" baseline="0" dirty="0" smtClean="0"/>
              <a:t>}x” = x .</a:t>
            </a:r>
          </a:p>
          <a:p>
            <a:endParaRPr lang="en-US" baseline="0" dirty="0" smtClean="0"/>
          </a:p>
          <a:p>
            <a:r>
              <a:rPr lang="en-US" baseline="0" dirty="0" smtClean="0"/>
              <a:t>That is actually a common idiom for testing for an empty variable value. But the [ -z is probably more usual now.</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26</a:t>
            </a:fld>
            <a:endParaRPr lang="en-US"/>
          </a:p>
        </p:txBody>
      </p:sp>
    </p:spTree>
    <p:extLst>
      <p:ext uri="{BB962C8B-B14F-4D97-AF65-F5344CB8AC3E}">
        <p14:creationId xmlns:p14="http://schemas.microsoft.com/office/powerpoint/2010/main" val="34551747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straightforward</a:t>
            </a:r>
            <a:r>
              <a:rPr lang="en-US" baseline="0" dirty="0" smtClean="0"/>
              <a:t> test for existence. The name of the file being tested is “</a:t>
            </a:r>
            <a:r>
              <a:rPr lang="en-US" baseline="0" dirty="0" err="1" smtClean="0"/>
              <a:t>MasterList</a:t>
            </a:r>
            <a:r>
              <a:rPr lang="en-US" baseline="0" dirty="0" smtClean="0"/>
              <a:t>”.</a:t>
            </a:r>
          </a:p>
          <a:p>
            <a:endParaRPr lang="en-US" baseline="0" dirty="0" smtClean="0"/>
          </a:p>
          <a:p>
            <a:r>
              <a:rPr lang="en-US" baseline="0" dirty="0" smtClean="0"/>
              <a:t>Also, you don’t need the double quotes around $X in the conditional, but it doesn’t hurt and will save you if the file name is changed to one with a blank space in it.</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27</a:t>
            </a:fld>
            <a:endParaRPr lang="en-US"/>
          </a:p>
        </p:txBody>
      </p:sp>
    </p:spTree>
    <p:extLst>
      <p:ext uri="{BB962C8B-B14F-4D97-AF65-F5344CB8AC3E}">
        <p14:creationId xmlns:p14="http://schemas.microsoft.com/office/powerpoint/2010/main" val="22065416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a:t>
            </a:r>
            <a:r>
              <a:rPr lang="en-US" baseline="0" dirty="0" smtClean="0"/>
              <a:t> standard Linux/*nix convention: exit code 0 means success, anything else means failure.</a:t>
            </a:r>
          </a:p>
          <a:p>
            <a:endParaRPr lang="en-US" baseline="0" dirty="0" smtClean="0"/>
          </a:p>
          <a:p>
            <a:r>
              <a:rPr lang="en-US" baseline="0" dirty="0" smtClean="0"/>
              <a:t>Note this is exactly the opposite of most programming languages’ conventions, where 0 means false and non-zero means true. </a:t>
            </a:r>
          </a:p>
          <a:p>
            <a:endParaRPr lang="en-US" baseline="0" dirty="0" smtClean="0"/>
          </a:p>
          <a:p>
            <a:r>
              <a:rPr lang="en-US" baseline="0" dirty="0" smtClean="0"/>
              <a:t>The</a:t>
            </a:r>
            <a:r>
              <a:rPr lang="en-US" i="1" baseline="0" dirty="0" smtClean="0"/>
              <a:t> if </a:t>
            </a:r>
            <a:r>
              <a:rPr lang="en-US" baseline="0" dirty="0" smtClean="0"/>
              <a:t>and other conditional statements are aware of this backwardness, and assume it. You might reiterate that </a:t>
            </a:r>
            <a:r>
              <a:rPr lang="en-US" i="1" baseline="0" dirty="0" smtClean="0"/>
              <a:t>[</a:t>
            </a:r>
            <a:r>
              <a:rPr lang="en-US" baseline="0" dirty="0" smtClean="0"/>
              <a:t> is a command; if the conditions given to it are true, it exits with status code 0, and if not, it exits with status code 1. So on Slide 27, if “-e “$X”” is true, </a:t>
            </a:r>
            <a:r>
              <a:rPr lang="en-US" i="1" baseline="0" dirty="0" smtClean="0"/>
              <a:t>[</a:t>
            </a:r>
            <a:r>
              <a:rPr lang="en-US" baseline="0" dirty="0" smtClean="0"/>
              <a:t> exits with status code 0, and the body of the </a:t>
            </a:r>
            <a:r>
              <a:rPr lang="en-US" i="1" baseline="0" dirty="0" smtClean="0"/>
              <a:t>if</a:t>
            </a:r>
            <a:r>
              <a:rPr lang="en-US" baseline="0" dirty="0" smtClean="0"/>
              <a:t> is executed. If not, “-e “$X”” is false, and so </a:t>
            </a:r>
            <a:r>
              <a:rPr lang="en-US" i="1" baseline="0" dirty="0" smtClean="0"/>
              <a:t>[</a:t>
            </a:r>
            <a:r>
              <a:rPr lang="en-US" baseline="0" dirty="0" smtClean="0"/>
              <a:t> exits with status code 1, and the body of the </a:t>
            </a:r>
            <a:r>
              <a:rPr lang="en-US" i="1" baseline="0" dirty="0" smtClean="0"/>
              <a:t>else</a:t>
            </a:r>
            <a:r>
              <a:rPr lang="en-US" baseline="0" dirty="0" smtClean="0"/>
              <a:t> is executed.</a:t>
            </a:r>
          </a:p>
          <a:p>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28</a:t>
            </a:fld>
            <a:endParaRPr lang="en-US"/>
          </a:p>
        </p:txBody>
      </p:sp>
    </p:spTree>
    <p:extLst>
      <p:ext uri="{BB962C8B-B14F-4D97-AF65-F5344CB8AC3E}">
        <p14:creationId xmlns:p14="http://schemas.microsoft.com/office/powerpoint/2010/main" val="12568515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use the </a:t>
            </a:r>
            <a:r>
              <a:rPr lang="en-US" i="1" dirty="0" smtClean="0"/>
              <a:t>touch</a:t>
            </a:r>
            <a:r>
              <a:rPr lang="en-US" dirty="0" smtClean="0"/>
              <a:t> command to create the file,</a:t>
            </a:r>
            <a:r>
              <a:rPr lang="en-US" baseline="0" dirty="0" smtClean="0"/>
              <a:t> but if the file exists, it does not erase its contents; the “&gt;” does.</a:t>
            </a:r>
          </a:p>
          <a:p>
            <a:endParaRPr lang="en-US" baseline="0" dirty="0" smtClean="0"/>
          </a:p>
          <a:p>
            <a:r>
              <a:rPr lang="en-US" baseline="0" dirty="0" smtClean="0"/>
              <a:t>The Bourne Again Shell (BASH) has a “</a:t>
            </a:r>
            <a:r>
              <a:rPr lang="en-US" baseline="0" dirty="0" err="1" smtClean="0"/>
              <a:t>noclobber</a:t>
            </a:r>
            <a:r>
              <a:rPr lang="en-US" baseline="0" dirty="0" smtClean="0"/>
              <a:t>” setting that changes the behavior as follows:</a:t>
            </a:r>
          </a:p>
          <a:p>
            <a:pPr marL="171450" indent="-171450">
              <a:buFont typeface="Arial"/>
              <a:buChar char="•"/>
            </a:pPr>
            <a:r>
              <a:rPr lang="en-US" baseline="0" dirty="0" smtClean="0"/>
              <a:t>If </a:t>
            </a:r>
            <a:r>
              <a:rPr lang="en-US" baseline="0" dirty="0" err="1" smtClean="0"/>
              <a:t>noclobber</a:t>
            </a:r>
            <a:r>
              <a:rPr lang="en-US" baseline="0" dirty="0" smtClean="0"/>
              <a:t> is set, you do “&gt; file”, and file exists, you get an error message.</a:t>
            </a:r>
          </a:p>
          <a:p>
            <a:pPr marL="0" indent="0">
              <a:buFont typeface="Arial"/>
              <a:buNone/>
            </a:pPr>
            <a:r>
              <a:rPr lang="en-US" baseline="0" dirty="0" smtClean="0"/>
              <a:t>If you put “|” (vertical bar) immediately after the “&gt;” (so you type “&gt;|”), the shell acts as if </a:t>
            </a:r>
            <a:r>
              <a:rPr lang="en-US" baseline="0" dirty="0" err="1" smtClean="0"/>
              <a:t>noclobber</a:t>
            </a:r>
            <a:r>
              <a:rPr lang="en-US" baseline="0" dirty="0" smtClean="0"/>
              <a:t> were not set.</a:t>
            </a:r>
          </a:p>
          <a:p>
            <a:endParaRPr lang="en-US" baseline="0" dirty="0" smtClean="0"/>
          </a:p>
          <a:p>
            <a:r>
              <a:rPr lang="en-US" dirty="0" smtClean="0"/>
              <a:t>To set </a:t>
            </a:r>
            <a:r>
              <a:rPr lang="en-US" dirty="0" err="1" smtClean="0"/>
              <a:t>noclobber</a:t>
            </a:r>
            <a:r>
              <a:rPr lang="en-US" dirty="0" smtClean="0"/>
              <a:t>:  </a:t>
            </a:r>
          </a:p>
          <a:p>
            <a:r>
              <a:rPr lang="en-US" dirty="0" smtClean="0"/>
              <a:t>set –o </a:t>
            </a:r>
            <a:r>
              <a:rPr lang="en-US" dirty="0" err="1" smtClean="0"/>
              <a:t>noclobber</a:t>
            </a:r>
            <a:endParaRPr lang="en-US" dirty="0" smtClean="0"/>
          </a:p>
          <a:p>
            <a:endParaRPr lang="en-US" dirty="0" smtClean="0"/>
          </a:p>
          <a:p>
            <a:r>
              <a:rPr lang="en-US" dirty="0" smtClean="0"/>
              <a:t>To unset</a:t>
            </a:r>
            <a:r>
              <a:rPr lang="en-US" baseline="0" dirty="0" smtClean="0"/>
              <a:t> it: </a:t>
            </a:r>
          </a:p>
          <a:p>
            <a:r>
              <a:rPr lang="en-US" baseline="0" dirty="0" smtClean="0"/>
              <a:t>set +o </a:t>
            </a:r>
            <a:r>
              <a:rPr lang="en-US" baseline="0" dirty="0" err="1" smtClean="0"/>
              <a:t>noclobber</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29</a:t>
            </a:fld>
            <a:endParaRPr lang="en-US"/>
          </a:p>
        </p:txBody>
      </p:sp>
    </p:spTree>
    <p:extLst>
      <p:ext uri="{BB962C8B-B14F-4D97-AF65-F5344CB8AC3E}">
        <p14:creationId xmlns:p14="http://schemas.microsoft.com/office/powerpoint/2010/main" val="4177835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sets up the problem we’ll use to demonstrate various control and</a:t>
            </a:r>
            <a:r>
              <a:rPr lang="en-US" baseline="0" dirty="0" smtClean="0"/>
              <a:t> data structures of scripts.</a:t>
            </a:r>
          </a:p>
          <a:p>
            <a:endParaRPr lang="en-US" baseline="0" dirty="0" smtClean="0"/>
          </a:p>
          <a:p>
            <a:r>
              <a:rPr lang="en-US" baseline="0" dirty="0" smtClean="0"/>
              <a:t>This is a common security need, and various commercial tools such as tripwire and tiger do this. They are not scripts, but they work very much like what is here.</a:t>
            </a:r>
          </a:p>
          <a:p>
            <a:endParaRPr lang="en-US" baseline="0" dirty="0" smtClean="0"/>
          </a:p>
          <a:p>
            <a:r>
              <a:rPr lang="en-US" baseline="0" dirty="0" smtClean="0"/>
              <a:t>You might mention that, in practice, one would put the files we will create in places other than where this exercise puts them. Normally the files would go in a protected area, but here I opt for simplicity.</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3</a:t>
            </a:fld>
            <a:endParaRPr lang="en-US"/>
          </a:p>
        </p:txBody>
      </p:sp>
    </p:spTree>
    <p:extLst>
      <p:ext uri="{BB962C8B-B14F-4D97-AF65-F5344CB8AC3E}">
        <p14:creationId xmlns:p14="http://schemas.microsoft.com/office/powerpoint/2010/main" val="38323806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the Boolean operators. The file “bool1.sh” has the above</a:t>
            </a:r>
            <a:r>
              <a:rPr lang="en-US" i="1" dirty="0" smtClean="0"/>
              <a:t> if </a:t>
            </a:r>
            <a:r>
              <a:rPr lang="en-US" dirty="0" smtClean="0"/>
              <a:t>statement (FILE is set to bool1.sh). The file “bool2.sh” has an example of using parentheses. Both are in 10.SeS_Unit2_AdvancedControl_DataFiles.</a:t>
            </a:r>
          </a:p>
        </p:txBody>
      </p:sp>
      <p:sp>
        <p:nvSpPr>
          <p:cNvPr id="4" name="Slide Number Placeholder 3"/>
          <p:cNvSpPr>
            <a:spLocks noGrp="1"/>
          </p:cNvSpPr>
          <p:nvPr>
            <p:ph type="sldNum" sz="quarter" idx="10"/>
          </p:nvPr>
        </p:nvSpPr>
        <p:spPr/>
        <p:txBody>
          <a:bodyPr/>
          <a:lstStyle/>
          <a:p>
            <a:fld id="{D27B6843-3AD9-D947-BFC2-4A81687A714D}" type="slidenum">
              <a:rPr lang="en-US" smtClean="0"/>
              <a:t>30</a:t>
            </a:fld>
            <a:endParaRPr lang="en-US"/>
          </a:p>
        </p:txBody>
      </p:sp>
    </p:spTree>
    <p:extLst>
      <p:ext uri="{BB962C8B-B14F-4D97-AF65-F5344CB8AC3E}">
        <p14:creationId xmlns:p14="http://schemas.microsoft.com/office/powerpoint/2010/main" val="2767901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These are the Boolean operators. The file “bool2.sh” has more examples, including the above. It is located</a:t>
            </a:r>
            <a:r>
              <a:rPr lang="en-US" baseline="0" dirty="0" smtClean="0"/>
              <a:t> in </a:t>
            </a:r>
            <a:r>
              <a:rPr lang="en-US" dirty="0" smtClean="0"/>
              <a:t>10.SeS_Unit2_AdvancedControl_DataFiles.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D27B6843-3AD9-D947-BFC2-4A81687A714D}" type="slidenum">
              <a:rPr lang="en-US" smtClean="0"/>
              <a:t>31</a:t>
            </a:fld>
            <a:endParaRPr lang="en-US"/>
          </a:p>
        </p:txBody>
      </p:sp>
    </p:spTree>
    <p:extLst>
      <p:ext uri="{BB962C8B-B14F-4D97-AF65-F5344CB8AC3E}">
        <p14:creationId xmlns:p14="http://schemas.microsoft.com/office/powerpoint/2010/main" val="2767901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used to hold transient data. They are traditionally placed in the /</a:t>
            </a:r>
            <a:r>
              <a:rPr lang="en-US" dirty="0" err="1" smtClean="0"/>
              <a:t>tmp</a:t>
            </a:r>
            <a:r>
              <a:rPr lang="en-US" dirty="0" smtClean="0"/>
              <a:t> or /</a:t>
            </a:r>
            <a:r>
              <a:rPr lang="en-US" dirty="0" err="1" smtClean="0"/>
              <a:t>usr</a:t>
            </a:r>
            <a:r>
              <a:rPr lang="en-US" dirty="0" smtClean="0"/>
              <a:t>/</a:t>
            </a:r>
            <a:r>
              <a:rPr lang="en-US" dirty="0" err="1" smtClean="0"/>
              <a:t>tmp</a:t>
            </a:r>
            <a:r>
              <a:rPr lang="en-US" dirty="0" smtClean="0"/>
              <a:t> directories. Here,</a:t>
            </a:r>
            <a:r>
              <a:rPr lang="en-US" baseline="0" dirty="0" smtClean="0"/>
              <a:t> they would be placed in a protected area, but for expository purposes we will use the traditional place.</a:t>
            </a:r>
          </a:p>
          <a:p>
            <a:endParaRPr lang="en-US" baseline="0" dirty="0" smtClean="0"/>
          </a:p>
          <a:p>
            <a:r>
              <a:rPr lang="en-US" baseline="0" dirty="0" smtClean="0"/>
              <a:t>$$ is a value that corresponds to the PID of the shell process that is executing this script. It’s a 4- to 6-digit number (usually). </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33</a:t>
            </a:fld>
            <a:endParaRPr lang="en-US"/>
          </a:p>
        </p:txBody>
      </p:sp>
    </p:spTree>
    <p:extLst>
      <p:ext uri="{BB962C8B-B14F-4D97-AF65-F5344CB8AC3E}">
        <p14:creationId xmlns:p14="http://schemas.microsoft.com/office/powerpoint/2010/main" val="8544782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files x1 and x2 are in the directory</a:t>
            </a:r>
            <a:r>
              <a:rPr lang="en-US" sz="1200" kern="1200" dirty="0" smtClean="0">
                <a:solidFill>
                  <a:schemeClr val="tx1"/>
                </a:solidFill>
                <a:effectLst/>
                <a:latin typeface="+mn-lt"/>
                <a:ea typeface="+mn-ea"/>
                <a:cs typeface="+mn-cs"/>
              </a:rPr>
              <a:t>10.SeS_Unit2_AdvancedControl_DataFiles</a:t>
            </a:r>
            <a:r>
              <a:rPr lang="en-US" dirty="0" smtClean="0"/>
              <a:t>. Note each has a third line, but they are the same so </a:t>
            </a:r>
            <a:r>
              <a:rPr lang="en-US" i="1" dirty="0" smtClean="0"/>
              <a:t>diff</a:t>
            </a:r>
            <a:r>
              <a:rPr lang="en-US" dirty="0" smtClean="0"/>
              <a:t> does not report them.</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34</a:t>
            </a:fld>
            <a:endParaRPr lang="en-US"/>
          </a:p>
        </p:txBody>
      </p:sp>
    </p:spTree>
    <p:extLst>
      <p:ext uri="{BB962C8B-B14F-4D97-AF65-F5344CB8AC3E}">
        <p14:creationId xmlns:p14="http://schemas.microsoft.com/office/powerpoint/2010/main" val="9786432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err="1" smtClean="0"/>
              <a:t>grep</a:t>
            </a:r>
            <a:r>
              <a:rPr lang="en-US" i="0" dirty="0" smtClean="0"/>
              <a:t> uses a regular expression</a:t>
            </a:r>
            <a:r>
              <a:rPr lang="en-US" i="0" baseline="0" dirty="0" smtClean="0"/>
              <a:t> (in Linux/*nix parlance). It says: at the beginning of the line (^) see if the first character is &lt; or (\|) &gt;.</a:t>
            </a:r>
          </a:p>
          <a:p>
            <a:r>
              <a:rPr lang="en-US" i="0" baseline="0" dirty="0" smtClean="0"/>
              <a:t>The \( ..\) group the disjunctive so either match must be the first character</a:t>
            </a:r>
          </a:p>
          <a:p>
            <a:endParaRPr lang="en-US" i="0" baseline="0" dirty="0" smtClean="0"/>
          </a:p>
          <a:p>
            <a:r>
              <a:rPr lang="en-US" i="1" baseline="0" dirty="0" err="1" smtClean="0"/>
              <a:t>awk</a:t>
            </a:r>
            <a:r>
              <a:rPr lang="en-US" i="0" baseline="0" dirty="0" smtClean="0"/>
              <a:t> acts on input lines that match a pattern. If the pattern is omitted (as it is here), the action (which is in the curly braces) is always taken.</a:t>
            </a:r>
          </a:p>
          <a:p>
            <a:r>
              <a:rPr lang="en-US" i="0" baseline="0" dirty="0" smtClean="0"/>
              <a:t>Input is divided into fields (which by default are separated by white space), and NF is a variable that holds the number of fields.</a:t>
            </a:r>
          </a:p>
          <a:p>
            <a:r>
              <a:rPr lang="en-US" i="0" baseline="0" dirty="0" smtClean="0"/>
              <a:t>This says to print the last one.</a:t>
            </a:r>
          </a:p>
          <a:p>
            <a:endParaRPr lang="en-US" i="0" baseline="0" dirty="0" smtClean="0"/>
          </a:p>
          <a:p>
            <a:r>
              <a:rPr lang="en-US" i="0" baseline="0" dirty="0" smtClean="0"/>
              <a:t>As the files are the last thing named on the lines in the files, and hence output by </a:t>
            </a:r>
            <a:r>
              <a:rPr lang="en-US" i="1" baseline="0" dirty="0" smtClean="0"/>
              <a:t>diff</a:t>
            </a:r>
            <a:r>
              <a:rPr lang="en-US" i="0" baseline="0" dirty="0" smtClean="0"/>
              <a:t> and filtered through </a:t>
            </a:r>
            <a:r>
              <a:rPr lang="en-US" i="1" baseline="0" dirty="0" err="1" smtClean="0"/>
              <a:t>grep</a:t>
            </a:r>
            <a:r>
              <a:rPr lang="en-US" i="0" baseline="0" dirty="0" smtClean="0"/>
              <a:t>, this gives you a list of file names</a:t>
            </a:r>
            <a:r>
              <a:rPr lang="en-US" i="1" baseline="0" dirty="0" smtClean="0"/>
              <a:t>.</a:t>
            </a:r>
            <a:endParaRPr lang="en-US" i="0" baseline="0" dirty="0" smtClean="0"/>
          </a:p>
        </p:txBody>
      </p:sp>
      <p:sp>
        <p:nvSpPr>
          <p:cNvPr id="4" name="Slide Number Placeholder 3"/>
          <p:cNvSpPr>
            <a:spLocks noGrp="1"/>
          </p:cNvSpPr>
          <p:nvPr>
            <p:ph type="sldNum" sz="quarter" idx="10"/>
          </p:nvPr>
        </p:nvSpPr>
        <p:spPr/>
        <p:txBody>
          <a:bodyPr/>
          <a:lstStyle/>
          <a:p>
            <a:fld id="{D27B6843-3AD9-D947-BFC2-4A81687A714D}" type="slidenum">
              <a:rPr lang="en-US" smtClean="0"/>
              <a:t>36</a:t>
            </a:fld>
            <a:endParaRPr lang="en-US"/>
          </a:p>
        </p:txBody>
      </p:sp>
    </p:spTree>
    <p:extLst>
      <p:ext uri="{BB962C8B-B14F-4D97-AF65-F5344CB8AC3E}">
        <p14:creationId xmlns:p14="http://schemas.microsoft.com/office/powerpoint/2010/main" val="2836994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sort</a:t>
            </a:r>
            <a:r>
              <a:rPr lang="en-US" i="0" dirty="0" smtClean="0"/>
              <a:t> takes its input</a:t>
            </a:r>
            <a:r>
              <a:rPr lang="en-US" i="0" baseline="0" dirty="0" smtClean="0"/>
              <a:t> as a sequence of lines, sorts them (here in the underlying character set ordering, usually ASCII), and prints the sorted lines.</a:t>
            </a:r>
          </a:p>
          <a:p>
            <a:endParaRPr lang="en-US" i="0" baseline="0" dirty="0" smtClean="0"/>
          </a:p>
          <a:p>
            <a:r>
              <a:rPr lang="en-US" i="1" baseline="0" dirty="0" err="1" smtClean="0"/>
              <a:t>uniq</a:t>
            </a:r>
            <a:r>
              <a:rPr lang="en-US" i="0" baseline="0" dirty="0" smtClean="0"/>
              <a:t> looks for matching lines in its input. When it finds a sequence of lines that match, only the first is printed. Otherwise, the line is printed.</a:t>
            </a:r>
            <a:endParaRPr lang="en-US" i="1" dirty="0"/>
          </a:p>
        </p:txBody>
      </p:sp>
      <p:sp>
        <p:nvSpPr>
          <p:cNvPr id="4" name="Slide Number Placeholder 3"/>
          <p:cNvSpPr>
            <a:spLocks noGrp="1"/>
          </p:cNvSpPr>
          <p:nvPr>
            <p:ph type="sldNum" sz="quarter" idx="10"/>
          </p:nvPr>
        </p:nvSpPr>
        <p:spPr/>
        <p:txBody>
          <a:bodyPr/>
          <a:lstStyle/>
          <a:p>
            <a:fld id="{D27B6843-3AD9-D947-BFC2-4A81687A714D}" type="slidenum">
              <a:rPr lang="en-US" smtClean="0"/>
              <a:t>37</a:t>
            </a:fld>
            <a:endParaRPr lang="en-US"/>
          </a:p>
        </p:txBody>
      </p:sp>
    </p:spTree>
    <p:extLst>
      <p:ext uri="{BB962C8B-B14F-4D97-AF65-F5344CB8AC3E}">
        <p14:creationId xmlns:p14="http://schemas.microsoft.com/office/powerpoint/2010/main" val="25327850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Putting this all together, this says:</a:t>
            </a:r>
          </a:p>
          <a:p>
            <a:r>
              <a:rPr lang="en-US" dirty="0" smtClean="0"/>
              <a:t>From the list of lines describing the file attributes and checksums that have changed</a:t>
            </a:r>
            <a:r>
              <a:rPr lang="en-US" baseline="0" dirty="0" smtClean="0"/>
              <a:t> (the </a:t>
            </a:r>
            <a:r>
              <a:rPr lang="en-US" i="1" baseline="0" dirty="0" err="1" smtClean="0"/>
              <a:t>grep</a:t>
            </a:r>
            <a:r>
              <a:rPr lang="en-US" i="0" baseline="0" dirty="0" smtClean="0"/>
              <a:t>)</a:t>
            </a:r>
          </a:p>
          <a:p>
            <a:r>
              <a:rPr lang="en-US" i="0" baseline="0" dirty="0" smtClean="0"/>
              <a:t>take the file names, which are the last fields (the </a:t>
            </a:r>
            <a:r>
              <a:rPr lang="en-US" i="1" baseline="0" dirty="0" err="1" smtClean="0"/>
              <a:t>awk</a:t>
            </a:r>
            <a:r>
              <a:rPr lang="en-US" i="0" baseline="0" dirty="0" smtClean="0"/>
              <a:t>),</a:t>
            </a:r>
          </a:p>
          <a:p>
            <a:r>
              <a:rPr lang="en-US" i="0" baseline="0" dirty="0" smtClean="0"/>
              <a:t>sort them into order (the </a:t>
            </a:r>
            <a:r>
              <a:rPr lang="en-US" i="1" baseline="0" dirty="0" smtClean="0"/>
              <a:t>sort</a:t>
            </a:r>
            <a:r>
              <a:rPr lang="en-US" i="0" baseline="0" dirty="0" smtClean="0"/>
              <a:t>),</a:t>
            </a:r>
          </a:p>
          <a:p>
            <a:r>
              <a:rPr lang="en-US" i="0" baseline="0" dirty="0" smtClean="0"/>
              <a:t>and discard all duplicate names so each file name appears once in the list (the </a:t>
            </a:r>
            <a:r>
              <a:rPr lang="en-US" i="1" baseline="0" dirty="0" err="1" smtClean="0"/>
              <a:t>uniq</a:t>
            </a:r>
            <a:r>
              <a:rPr lang="en-US" i="0" baseline="0" dirty="0" smtClean="0"/>
              <a:t>).</a:t>
            </a:r>
          </a:p>
          <a:p>
            <a:endParaRPr lang="en-US" i="0" baseline="0" dirty="0" smtClean="0"/>
          </a:p>
          <a:p>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38</a:t>
            </a:fld>
            <a:endParaRPr lang="en-US"/>
          </a:p>
        </p:txBody>
      </p:sp>
    </p:spTree>
    <p:extLst>
      <p:ext uri="{BB962C8B-B14F-4D97-AF65-F5344CB8AC3E}">
        <p14:creationId xmlns:p14="http://schemas.microsoft.com/office/powerpoint/2010/main" val="37979029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Options are a common way to control the behavior of a program or script, so they</a:t>
            </a:r>
            <a:r>
              <a:rPr lang="en-US" baseline="0" dirty="0" smtClean="0"/>
              <a:t> should be considered an integral part of the scripting.</a:t>
            </a:r>
          </a:p>
          <a:p>
            <a:endParaRPr lang="en-US" baseline="0" dirty="0" smtClean="0"/>
          </a:p>
          <a:p>
            <a:r>
              <a:rPr lang="en-US" baseline="0" dirty="0" smtClean="0"/>
              <a:t>These are just examples. Sometimes an option will have an argument. For example, you might have an option –</a:t>
            </a:r>
            <a:r>
              <a:rPr lang="en-US" baseline="0" dirty="0" err="1" smtClean="0"/>
              <a:t>m</a:t>
            </a:r>
            <a:r>
              <a:rPr lang="en-US" i="1" baseline="0" dirty="0" err="1" smtClean="0"/>
              <a:t>filename</a:t>
            </a:r>
            <a:r>
              <a:rPr lang="en-US" i="0" baseline="0" dirty="0" smtClean="0"/>
              <a:t> to rename the master file to </a:t>
            </a:r>
            <a:r>
              <a:rPr lang="en-US" i="1" baseline="0" dirty="0" smtClean="0"/>
              <a:t>filename</a:t>
            </a:r>
            <a:r>
              <a:rPr lang="en-US" i="0" baseline="0" dirty="0" smtClean="0"/>
              <a:t>.</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40</a:t>
            </a:fld>
            <a:endParaRPr lang="en-US"/>
          </a:p>
        </p:txBody>
      </p:sp>
    </p:spTree>
    <p:extLst>
      <p:ext uri="{BB962C8B-B14F-4D97-AF65-F5344CB8AC3E}">
        <p14:creationId xmlns:p14="http://schemas.microsoft.com/office/powerpoint/2010/main" val="5972356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translates the arguments into variable values. Then you can test the values as opposed to looking for the options repeatedly.</a:t>
            </a:r>
          </a:p>
          <a:p>
            <a:endParaRPr lang="en-US" baseline="0" dirty="0" smtClean="0"/>
          </a:p>
          <a:p>
            <a:r>
              <a:rPr lang="en-US" baseline="0" dirty="0" smtClean="0"/>
              <a:t>Here, the variable names reflect what their values signify. By default, you do not generate a master file, nor do you delete it.</a:t>
            </a:r>
          </a:p>
          <a:p>
            <a:endParaRPr lang="en-US" dirty="0" smtClean="0"/>
          </a:p>
          <a:p>
            <a:r>
              <a:rPr lang="en-US" dirty="0" smtClean="0"/>
              <a:t>Here’s a good place to look for a robustness problem: what does using the options together</a:t>
            </a:r>
            <a:r>
              <a:rPr lang="en-US" baseline="0" dirty="0" smtClean="0"/>
              <a:t> mean?  It could be that you first delete the master file and then generate a new one. We will choose to allow only one option, though, so we need to check for both being given.</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41</a:t>
            </a:fld>
            <a:endParaRPr lang="en-US"/>
          </a:p>
        </p:txBody>
      </p:sp>
    </p:spTree>
    <p:extLst>
      <p:ext uri="{BB962C8B-B14F-4D97-AF65-F5344CB8AC3E}">
        <p14:creationId xmlns:p14="http://schemas.microsoft.com/office/powerpoint/2010/main" val="243983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i="1" dirty="0" smtClean="0"/>
              <a:t>case</a:t>
            </a:r>
            <a:r>
              <a:rPr lang="en-US" dirty="0" smtClean="0"/>
              <a:t> statement is like</a:t>
            </a:r>
            <a:r>
              <a:rPr lang="en-US" baseline="0" dirty="0" smtClean="0"/>
              <a:t> a switch statement. If there are multiple matching cases, only the first is done. Note the “;;” at the end of the line; that means the case ends.</a:t>
            </a:r>
          </a:p>
          <a:p>
            <a:endParaRPr lang="en-US" baseline="0" dirty="0" smtClean="0"/>
          </a:p>
          <a:p>
            <a:r>
              <a:rPr lang="en-US" baseline="0" dirty="0" smtClean="0"/>
              <a:t>The cases are really patterns. In them:</a:t>
            </a:r>
          </a:p>
          <a:p>
            <a:pPr marL="171450" indent="-171450">
              <a:buFontTx/>
              <a:buChar char="•"/>
            </a:pPr>
            <a:r>
              <a:rPr lang="en-US" baseline="0" dirty="0" smtClean="0"/>
              <a:t>“*” matches 0 or more characters</a:t>
            </a:r>
          </a:p>
          <a:p>
            <a:pPr marL="171450" indent="-171450">
              <a:buFontTx/>
              <a:buChar char="•"/>
            </a:pPr>
            <a:r>
              <a:rPr lang="en-US" baseline="0" dirty="0" smtClean="0"/>
              <a:t>“?” matches exactly 1 character</a:t>
            </a:r>
          </a:p>
          <a:p>
            <a:pPr marL="171450" indent="-171450">
              <a:buFontTx/>
              <a:buChar char="•"/>
            </a:pPr>
            <a:r>
              <a:rPr lang="en-US" baseline="0" dirty="0" smtClean="0"/>
              <a:t>[</a:t>
            </a:r>
            <a:r>
              <a:rPr lang="en-US" i="1" baseline="0" dirty="0" err="1" smtClean="0"/>
              <a:t>abc</a:t>
            </a:r>
            <a:r>
              <a:rPr lang="en-US" i="0" baseline="0" dirty="0" smtClean="0"/>
              <a:t>] matches any character between the brackets. If the first is ^, then it matches any character not between the brackets.</a:t>
            </a:r>
          </a:p>
          <a:p>
            <a:pPr marL="0" indent="0">
              <a:buFontTx/>
              <a:buNone/>
            </a:pPr>
            <a:r>
              <a:rPr lang="en-US" i="0" baseline="0" dirty="0" smtClean="0"/>
              <a:t>	</a:t>
            </a:r>
          </a:p>
          <a:p>
            <a:pPr marL="0" indent="0">
              <a:buFontTx/>
              <a:buNone/>
            </a:pPr>
            <a:r>
              <a:rPr lang="en-US" i="0" baseline="0" dirty="0" smtClean="0"/>
              <a:t>Corner cases: To include a”]”, make it the first character. To include a “^”, make it any character other than the first.</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42</a:t>
            </a:fld>
            <a:endParaRPr lang="en-US"/>
          </a:p>
        </p:txBody>
      </p:sp>
    </p:spTree>
    <p:extLst>
      <p:ext uri="{BB962C8B-B14F-4D97-AF65-F5344CB8AC3E}">
        <p14:creationId xmlns:p14="http://schemas.microsoft.com/office/powerpoint/2010/main" val="4195461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other attributes,</a:t>
            </a:r>
            <a:r>
              <a:rPr lang="en-US" baseline="0" dirty="0" smtClean="0"/>
              <a:t> such as </a:t>
            </a:r>
            <a:r>
              <a:rPr lang="en-US" baseline="0" dirty="0" err="1" smtClean="0"/>
              <a:t>i</a:t>
            </a:r>
            <a:r>
              <a:rPr lang="en-US" baseline="0" dirty="0" smtClean="0"/>
              <a:t>-node number, device number, time of last access, and time of last change to </a:t>
            </a:r>
            <a:r>
              <a:rPr lang="en-US" baseline="0" dirty="0" err="1" smtClean="0"/>
              <a:t>i</a:t>
            </a:r>
            <a:r>
              <a:rPr lang="en-US" baseline="0" dirty="0" smtClean="0"/>
              <a:t>-node (as opposed to time of last change to the file). Getting these requires some fancy commands and formatting (basically, call </a:t>
            </a:r>
            <a:r>
              <a:rPr lang="en-US" i="1" baseline="0" dirty="0" smtClean="0"/>
              <a:t>stat</a:t>
            </a:r>
            <a:r>
              <a:rPr lang="en-US" i="0" baseline="0" dirty="0" smtClean="0"/>
              <a:t>(1) and collapse the output into a line), and it seemed easier not to do this in this unit.</a:t>
            </a:r>
          </a:p>
          <a:p>
            <a:endParaRPr lang="en-US" i="0" baseline="0" dirty="0" smtClean="0"/>
          </a:p>
          <a:p>
            <a:r>
              <a:rPr lang="en-US" i="0" baseline="0" dirty="0" smtClean="0"/>
              <a:t>All of these can be obtained from the widely used “ls” command.</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4</a:t>
            </a:fld>
            <a:endParaRPr lang="en-US"/>
          </a:p>
        </p:txBody>
      </p:sp>
    </p:spTree>
    <p:extLst>
      <p:ext uri="{BB962C8B-B14F-4D97-AF65-F5344CB8AC3E}">
        <p14:creationId xmlns:p14="http://schemas.microsoft.com/office/powerpoint/2010/main" val="30387753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trick with this one is to have –m set a flag</a:t>
            </a:r>
            <a:r>
              <a:rPr lang="en-US" baseline="0" dirty="0" smtClean="0"/>
              <a:t> and then the next argument becomes the filename.</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44</a:t>
            </a:fld>
            <a:endParaRPr lang="en-US"/>
          </a:p>
        </p:txBody>
      </p:sp>
    </p:spTree>
    <p:extLst>
      <p:ext uri="{BB962C8B-B14F-4D97-AF65-F5344CB8AC3E}">
        <p14:creationId xmlns:p14="http://schemas.microsoft.com/office/powerpoint/2010/main" val="25366138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45</a:t>
            </a:fld>
            <a:endParaRPr lang="en-US"/>
          </a:p>
        </p:txBody>
      </p:sp>
    </p:spTree>
    <p:extLst>
      <p:ext uri="{BB962C8B-B14F-4D97-AF65-F5344CB8AC3E}">
        <p14:creationId xmlns:p14="http://schemas.microsoft.com/office/powerpoint/2010/main" val="30707031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46</a:t>
            </a:fld>
            <a:endParaRPr lang="en-US"/>
          </a:p>
        </p:txBody>
      </p:sp>
    </p:spTree>
    <p:extLst>
      <p:ext uri="{BB962C8B-B14F-4D97-AF65-F5344CB8AC3E}">
        <p14:creationId xmlns:p14="http://schemas.microsoft.com/office/powerpoint/2010/main" val="18860182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47</a:t>
            </a:fld>
            <a:endParaRPr lang="en-US"/>
          </a:p>
        </p:txBody>
      </p:sp>
    </p:spTree>
    <p:extLst>
      <p:ext uri="{BB962C8B-B14F-4D97-AF65-F5344CB8AC3E}">
        <p14:creationId xmlns:p14="http://schemas.microsoft.com/office/powerpoint/2010/main" val="445114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practice,</a:t>
            </a:r>
            <a:r>
              <a:rPr lang="en-US" baseline="0" dirty="0" smtClean="0"/>
              <a:t> we would take special care of the file holding the attributes and names (keep them on write-once media, etc.).</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5</a:t>
            </a:fld>
            <a:endParaRPr lang="en-US"/>
          </a:p>
        </p:txBody>
      </p:sp>
    </p:spTree>
    <p:extLst>
      <p:ext uri="{BB962C8B-B14F-4D97-AF65-F5344CB8AC3E}">
        <p14:creationId xmlns:p14="http://schemas.microsoft.com/office/powerpoint/2010/main" val="4139977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lesson to be drawn here is that sometimes data needs to be extracted from systems</a:t>
            </a:r>
            <a:r>
              <a:rPr lang="en-US" baseline="0" dirty="0" smtClean="0"/>
              <a:t> (for example, current network bandwidth, free space on a file system, and so forth). In that case, we can either write our own programs to extract the information and put it in a form we can use, or we can see if programs exist to extract the information and then reformat it. When scripting, it’s usually much easier to do the latter, and here we can do it. So we do.</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6</a:t>
            </a:fld>
            <a:endParaRPr lang="en-US"/>
          </a:p>
        </p:txBody>
      </p:sp>
    </p:spTree>
    <p:extLst>
      <p:ext uri="{BB962C8B-B14F-4D97-AF65-F5344CB8AC3E}">
        <p14:creationId xmlns:p14="http://schemas.microsoft.com/office/powerpoint/2010/main" val="41399311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Students might have found these on their own, as they looked around in Unit</a:t>
            </a:r>
            <a:r>
              <a:rPr lang="en-US" baseline="0" dirty="0" smtClean="0"/>
              <a:t> 1</a:t>
            </a:r>
            <a:r>
              <a:rPr lang="en-US" dirty="0" smtClean="0"/>
              <a:t>. The focus of this unit is on scripting data</a:t>
            </a:r>
            <a:r>
              <a:rPr lang="en-US" baseline="0" dirty="0" smtClean="0"/>
              <a:t> and control structures, so the programs are identified here.</a:t>
            </a:r>
          </a:p>
          <a:p>
            <a:endParaRPr lang="en-US" baseline="0" dirty="0" smtClean="0"/>
          </a:p>
          <a:p>
            <a:r>
              <a:rPr lang="en-US" i="1" baseline="0" dirty="0" smtClean="0"/>
              <a:t>ls</a:t>
            </a:r>
            <a:r>
              <a:rPr lang="en-US" i="0" baseline="0" dirty="0" smtClean="0"/>
              <a:t> is the directory listing program, akin to “</a:t>
            </a:r>
            <a:r>
              <a:rPr lang="en-US" i="0" baseline="0" dirty="0" err="1" smtClean="0"/>
              <a:t>dir</a:t>
            </a:r>
            <a:r>
              <a:rPr lang="en-US" i="0" baseline="0" dirty="0" smtClean="0"/>
              <a:t>” in Windows. </a:t>
            </a:r>
            <a:r>
              <a:rPr lang="en-US" i="1" baseline="0" dirty="0" smtClean="0"/>
              <a:t>-l </a:t>
            </a:r>
            <a:r>
              <a:rPr lang="en-US" i="0" baseline="0" dirty="0" smtClean="0"/>
              <a:t>is the option that causes the relevant attributes to be listed on a single line.</a:t>
            </a:r>
          </a:p>
          <a:p>
            <a:endParaRPr lang="en-US" i="0" baseline="0" dirty="0" smtClean="0"/>
          </a:p>
          <a:p>
            <a:r>
              <a:rPr lang="en-US" i="1" baseline="0" dirty="0" err="1" smtClean="0"/>
              <a:t>shasum</a:t>
            </a:r>
            <a:r>
              <a:rPr lang="en-US" i="0" baseline="0" dirty="0" smtClean="0"/>
              <a:t> computes a SHA-1 cryptographic checksum of the file given to it as an argument. This is a string that depends upon the contents of the file. If you change the file, the probability that the checksum will not change is (roughly) 2</a:t>
            </a:r>
            <a:r>
              <a:rPr lang="en-US" i="0" baseline="30000" dirty="0" smtClean="0"/>
              <a:t>-128</a:t>
            </a:r>
            <a:r>
              <a:rPr lang="en-US" i="0" baseline="0" dirty="0" smtClean="0"/>
              <a:t>. So it’s not perfect, but it’s pretty good, and it beats keeping another copy of the file around!</a:t>
            </a:r>
          </a:p>
          <a:p>
            <a:endParaRPr lang="en-US" i="0" baseline="0" dirty="0" smtClean="0"/>
          </a:p>
          <a:p>
            <a:r>
              <a:rPr lang="en-US" i="1" baseline="0" dirty="0" smtClean="0"/>
              <a:t>diff</a:t>
            </a:r>
            <a:r>
              <a:rPr lang="en-US" i="0" baseline="0" dirty="0" smtClean="0"/>
              <a:t> takes two files and prints out the lines in each that are not in the other. We’ll explain more about the output of this one later on.</a:t>
            </a:r>
            <a:endParaRPr lang="en-US" i="1" baseline="0" dirty="0" smtClean="0"/>
          </a:p>
        </p:txBody>
      </p:sp>
      <p:sp>
        <p:nvSpPr>
          <p:cNvPr id="4" name="Slide Number Placeholder 3"/>
          <p:cNvSpPr>
            <a:spLocks noGrp="1"/>
          </p:cNvSpPr>
          <p:nvPr>
            <p:ph type="sldNum" sz="quarter" idx="10"/>
          </p:nvPr>
        </p:nvSpPr>
        <p:spPr/>
        <p:txBody>
          <a:bodyPr/>
          <a:lstStyle/>
          <a:p>
            <a:fld id="{D27B6843-3AD9-D947-BFC2-4A81687A714D}" type="slidenum">
              <a:rPr lang="en-US" smtClean="0"/>
              <a:t>7</a:t>
            </a:fld>
            <a:endParaRPr lang="en-US"/>
          </a:p>
        </p:txBody>
      </p:sp>
    </p:spTree>
    <p:extLst>
      <p:ext uri="{BB962C8B-B14F-4D97-AF65-F5344CB8AC3E}">
        <p14:creationId xmlns:p14="http://schemas.microsoft.com/office/powerpoint/2010/main" val="6426631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you know, a basic rule of programming is that you don’t write a whole program and then test it. Do it incrementally. The exercises for this section are framed that way, as are the parts of each exercise. We test each step as we complete it. </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8</a:t>
            </a:fld>
            <a:endParaRPr lang="en-US"/>
          </a:p>
        </p:txBody>
      </p:sp>
    </p:spTree>
    <p:extLst>
      <p:ext uri="{BB962C8B-B14F-4D97-AF65-F5344CB8AC3E}">
        <p14:creationId xmlns:p14="http://schemas.microsoft.com/office/powerpoint/2010/main" val="16664161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Step 3 (“Figure out your approach”) and Step 4 (“Implement it”) are combined</a:t>
            </a:r>
            <a:r>
              <a:rPr lang="en-US" baseline="0" dirty="0" smtClean="0"/>
              <a:t> here </a:t>
            </a:r>
            <a:r>
              <a:rPr lang="en-US" dirty="0" smtClean="0"/>
              <a:t>because after each incremental change, you want to test that (a) the change worked, and (b) the change didn’t mess up anything that already existed. So we’ll follow this basic scheme but add lots of error-checking and robustness along the way.</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9</a:t>
            </a:fld>
            <a:endParaRPr lang="en-US"/>
          </a:p>
        </p:txBody>
      </p:sp>
    </p:spTree>
    <p:extLst>
      <p:ext uri="{BB962C8B-B14F-4D97-AF65-F5344CB8AC3E}">
        <p14:creationId xmlns:p14="http://schemas.microsoft.com/office/powerpoint/2010/main" val="12500396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10" name="Group 9"/>
          <p:cNvGrpSpPr/>
          <p:nvPr/>
        </p:nvGrpSpPr>
        <p:grpSpPr>
          <a:xfrm>
            <a:off x="2249552" y="3401981"/>
            <a:ext cx="5372100" cy="2059641"/>
            <a:chOff x="914400" y="3657600"/>
            <a:chExt cx="7162800" cy="2059641"/>
          </a:xfrm>
        </p:grpSpPr>
        <p:sp>
          <p:nvSpPr>
            <p:cNvPr id="11" name="Rectangle 10"/>
            <p:cNvSpPr/>
            <p:nvPr/>
          </p:nvSpPr>
          <p:spPr>
            <a:xfrm>
              <a:off x="914400" y="3657600"/>
              <a:ext cx="7162800" cy="1295400"/>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Rectangle 11"/>
            <p:cNvSpPr/>
            <p:nvPr/>
          </p:nvSpPr>
          <p:spPr>
            <a:xfrm>
              <a:off x="914400" y="5069541"/>
              <a:ext cx="7162800" cy="647700"/>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Rectangle 12"/>
            <p:cNvSpPr/>
            <p:nvPr/>
          </p:nvSpPr>
          <p:spPr>
            <a:xfrm>
              <a:off x="914400" y="3657600"/>
              <a:ext cx="228600" cy="1295400"/>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Rectangle 13"/>
            <p:cNvSpPr/>
            <p:nvPr/>
          </p:nvSpPr>
          <p:spPr>
            <a:xfrm>
              <a:off x="914400" y="5069541"/>
              <a:ext cx="228600" cy="647700"/>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5" name="Title 1"/>
          <p:cNvSpPr>
            <a:spLocks noGrp="1"/>
          </p:cNvSpPr>
          <p:nvPr>
            <p:ph type="ctrTitle" hasCustomPrompt="1"/>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smtClean="0"/>
              <a:t>Module Name</a:t>
            </a:r>
            <a:endParaRPr lang="en-US" dirty="0"/>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smtClean="0"/>
              <a:t>Edit Master text styles</a:t>
            </a:r>
          </a:p>
        </p:txBody>
      </p:sp>
    </p:spTree>
    <p:extLst>
      <p:ext uri="{BB962C8B-B14F-4D97-AF65-F5344CB8AC3E}">
        <p14:creationId xmlns:p14="http://schemas.microsoft.com/office/powerpoint/2010/main" val="835473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365126"/>
            <a:ext cx="7886700" cy="1325563"/>
          </a:xfrm>
          <a:prstGeom prst="rect">
            <a:avLst/>
          </a:prstGeom>
        </p:spPr>
        <p:txBody>
          <a:bodyPr/>
          <a:lstStyle>
            <a:lvl1pPr>
              <a:defRPr/>
            </a:lvl1pPr>
          </a:lstStyle>
          <a:p>
            <a:r>
              <a:rPr lang="en-US" dirty="0" smtClean="0"/>
              <a:t>Slide Title</a:t>
            </a:r>
            <a:endParaRPr lang="en-US" dirty="0"/>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p>
            <a:fld id="{8026FE3C-7E70-4420-AA12-392E0D4EE99D}" type="slidenum">
              <a:rPr lang="en-US" smtClean="0"/>
              <a:t>‹#›</a:t>
            </a:fld>
            <a:endParaRPr lang="en-US"/>
          </a:p>
        </p:txBody>
      </p:sp>
    </p:spTree>
    <p:extLst>
      <p:ext uri="{BB962C8B-B14F-4D97-AF65-F5344CB8AC3E}">
        <p14:creationId xmlns:p14="http://schemas.microsoft.com/office/powerpoint/2010/main" val="2561198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6" name="Slide Number Placeholder 5"/>
          <p:cNvSpPr>
            <a:spLocks noGrp="1"/>
          </p:cNvSpPr>
          <p:nvPr>
            <p:ph type="sldNum" sz="quarter" idx="12"/>
          </p:nvPr>
        </p:nvSpPr>
        <p:spPr/>
        <p:txBody>
          <a:bodyPr/>
          <a:lstStyle/>
          <a:p>
            <a:fld id="{8026FE3C-7E70-4420-AA12-392E0D4EE99D}" type="slidenum">
              <a:rPr lang="en-US" smtClean="0"/>
              <a:t>‹#›</a:t>
            </a:fld>
            <a:endParaRPr lang="en-US"/>
          </a:p>
        </p:txBody>
      </p:sp>
    </p:spTree>
    <p:extLst>
      <p:ext uri="{BB962C8B-B14F-4D97-AF65-F5344CB8AC3E}">
        <p14:creationId xmlns:p14="http://schemas.microsoft.com/office/powerpoint/2010/main" val="1784620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p:txBody>
          <a:bodyPr/>
          <a:lstStyle/>
          <a:p>
            <a:fld id="{8026FE3C-7E70-4420-AA12-392E0D4EE99D}" type="slidenum">
              <a:rPr lang="en-US" smtClean="0"/>
              <a:t>‹#›</a:t>
            </a:fld>
            <a:endParaRPr lang="en-US"/>
          </a:p>
        </p:txBody>
      </p:sp>
    </p:spTree>
    <p:extLst>
      <p:ext uri="{BB962C8B-B14F-4D97-AF65-F5344CB8AC3E}">
        <p14:creationId xmlns:p14="http://schemas.microsoft.com/office/powerpoint/2010/main" val="784478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8"/>
          <p:cNvSpPr>
            <a:spLocks noGrp="1"/>
          </p:cNvSpPr>
          <p:nvPr>
            <p:ph type="sldNum" sz="quarter" idx="12"/>
          </p:nvPr>
        </p:nvSpPr>
        <p:spPr/>
        <p:txBody>
          <a:bodyPr/>
          <a:lstStyle/>
          <a:p>
            <a:fld id="{8026FE3C-7E70-4420-AA12-392E0D4EE99D}" type="slidenum">
              <a:rPr lang="en-US" smtClean="0"/>
              <a:t>‹#›</a:t>
            </a:fld>
            <a:endParaRPr lang="en-US"/>
          </a:p>
        </p:txBody>
      </p:sp>
    </p:spTree>
    <p:extLst>
      <p:ext uri="{BB962C8B-B14F-4D97-AF65-F5344CB8AC3E}">
        <p14:creationId xmlns:p14="http://schemas.microsoft.com/office/powerpoint/2010/main" val="93549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8026FE3C-7E70-4420-AA12-392E0D4EE99D}" type="slidenum">
              <a:rPr lang="en-US" smtClean="0"/>
              <a:t>‹#›</a:t>
            </a:fld>
            <a:endParaRPr lang="en-US"/>
          </a:p>
        </p:txBody>
      </p:sp>
    </p:spTree>
    <p:extLst>
      <p:ext uri="{BB962C8B-B14F-4D97-AF65-F5344CB8AC3E}">
        <p14:creationId xmlns:p14="http://schemas.microsoft.com/office/powerpoint/2010/main" val="710142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7" name="Slide Number Placeholder 6"/>
          <p:cNvSpPr>
            <a:spLocks noGrp="1"/>
          </p:cNvSpPr>
          <p:nvPr>
            <p:ph type="sldNum" sz="quarter" idx="12"/>
          </p:nvPr>
        </p:nvSpPr>
        <p:spPr/>
        <p:txBody>
          <a:bodyPr/>
          <a:lstStyle/>
          <a:p>
            <a:fld id="{8026FE3C-7E70-4420-AA12-392E0D4EE99D}" type="slidenum">
              <a:rPr lang="en-US" smtClean="0"/>
              <a:t>‹#›</a:t>
            </a:fld>
            <a:endParaRPr lang="en-US"/>
          </a:p>
        </p:txBody>
      </p:sp>
    </p:spTree>
    <p:extLst>
      <p:ext uri="{BB962C8B-B14F-4D97-AF65-F5344CB8AC3E}">
        <p14:creationId xmlns:p14="http://schemas.microsoft.com/office/powerpoint/2010/main" val="1783961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7" name="Slide Number Placeholder 6"/>
          <p:cNvSpPr>
            <a:spLocks noGrp="1"/>
          </p:cNvSpPr>
          <p:nvPr>
            <p:ph type="sldNum" sz="quarter" idx="12"/>
          </p:nvPr>
        </p:nvSpPr>
        <p:spPr/>
        <p:txBody>
          <a:bodyPr/>
          <a:lstStyle/>
          <a:p>
            <a:fld id="{8026FE3C-7E70-4420-AA12-392E0D4EE99D}" type="slidenum">
              <a:rPr lang="en-US" smtClean="0"/>
              <a:t>‹#›</a:t>
            </a:fld>
            <a:endParaRPr lang="en-US"/>
          </a:p>
        </p:txBody>
      </p:sp>
    </p:spTree>
    <p:extLst>
      <p:ext uri="{BB962C8B-B14F-4D97-AF65-F5344CB8AC3E}">
        <p14:creationId xmlns:p14="http://schemas.microsoft.com/office/powerpoint/2010/main" val="1175861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Last Slide">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92587" y="187779"/>
            <a:ext cx="5550681" cy="6670221"/>
          </a:xfrm>
          <a:prstGeom prst="rect">
            <a:avLst/>
          </a:prstGeom>
        </p:spPr>
      </p:pic>
    </p:spTree>
    <p:extLst>
      <p:ext uri="{BB962C8B-B14F-4D97-AF65-F5344CB8AC3E}">
        <p14:creationId xmlns:p14="http://schemas.microsoft.com/office/powerpoint/2010/main" val="392066450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1.png"/><Relationship Id="rId12" Type="http://schemas.openxmlformats.org/officeDocument/2006/relationships/hyperlink" Target="https://creativecommons.org/licenses/by/4.0/" TargetMode="Externa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title="Page Number"/>
          <p:cNvSpPr>
            <a:spLocks noGrp="1"/>
          </p:cNvSpPr>
          <p:nvPr>
            <p:ph type="sldNum" sz="quarter" idx="4"/>
          </p:nvPr>
        </p:nvSpPr>
        <p:spPr>
          <a:xfrm>
            <a:off x="8019661" y="6329898"/>
            <a:ext cx="49568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026FE3C-7E70-4420-AA12-392E0D4EE99D}" type="slidenum">
              <a:rPr lang="en-US" smtClean="0"/>
              <a:t>‹#›</a:t>
            </a:fld>
            <a:endParaRPr lang="en-US" dirty="0"/>
          </a:p>
        </p:txBody>
      </p:sp>
      <p:sp>
        <p:nvSpPr>
          <p:cNvPr id="7" name="Title Placeholder 6"/>
          <p:cNvSpPr>
            <a:spLocks noGrp="1"/>
          </p:cNvSpPr>
          <p:nvPr>
            <p:ph type="title"/>
          </p:nvPr>
        </p:nvSpPr>
        <p:spPr>
          <a:xfrm>
            <a:off x="628650" y="457200"/>
            <a:ext cx="5685995" cy="1101133"/>
          </a:xfrm>
          <a:prstGeom prst="rect">
            <a:avLst/>
          </a:prstGeom>
        </p:spPr>
        <p:txBody>
          <a:bodyPr vert="horz" lIns="91440" tIns="45720" rIns="91440" bIns="45720" rtlCol="0" anchor="ctr">
            <a:normAutofit/>
          </a:bodyPr>
          <a:lstStyle/>
          <a:p>
            <a:r>
              <a:rPr lang="en-US" smtClean="0"/>
              <a:t>Click to edit Master title style</a:t>
            </a:r>
            <a:endParaRPr lang="en-US" dirty="0"/>
          </a:p>
        </p:txBody>
      </p:sp>
      <p:pic>
        <p:nvPicPr>
          <p:cNvPr id="12" name="Picture 11" title="Creative Commons Logo"/>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28650" y="6463019"/>
            <a:ext cx="720197" cy="295275"/>
          </a:xfrm>
          <a:prstGeom prst="rect">
            <a:avLst/>
          </a:prstGeom>
        </p:spPr>
      </p:pic>
      <p:sp>
        <p:nvSpPr>
          <p:cNvPr id="4" name="Text Placeholder 3"/>
          <p:cNvSpPr>
            <a:spLocks noGrp="1"/>
          </p:cNvSpPr>
          <p:nvPr>
            <p:ph type="body" idx="1"/>
          </p:nvPr>
        </p:nvSpPr>
        <p:spPr>
          <a:xfrm>
            <a:off x="628650" y="1825625"/>
            <a:ext cx="7886700" cy="4482632"/>
          </a:xfrm>
          <a:prstGeom prst="rect">
            <a:avLst/>
          </a:prstGeom>
        </p:spPr>
        <p:txBody>
          <a:bodyPr vert="horz" lIns="91440" tIns="45720" rIns="91440" bIns="45720" rtlCol="0">
            <a:normAutofit/>
          </a:body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dirty="0" smtClean="0"/>
              <a:t>Click to edit M</a:t>
            </a:r>
          </a:p>
          <a:p>
            <a:pPr lvl="0"/>
            <a:r>
              <a:rPr lang="en-US" dirty="0" smtClean="0"/>
              <a:t>aster text styles</a:t>
            </a:r>
          </a:p>
          <a:p>
            <a:pPr lvl="1"/>
            <a:r>
              <a:rPr lang="en-US" dirty="0" smtClean="0"/>
              <a:t>Second </a:t>
            </a:r>
            <a:r>
              <a:rPr lang="en-US" dirty="0" err="1" smtClean="0"/>
              <a:t>levelThird</a:t>
            </a:r>
            <a:r>
              <a:rPr lang="en-US" dirty="0" smtClean="0"/>
              <a:t> level</a:t>
            </a:r>
          </a:p>
          <a:p>
            <a:pPr lvl="3"/>
            <a:r>
              <a:rPr lang="en-US" dirty="0" smtClean="0"/>
              <a:t>Fourth level</a:t>
            </a:r>
          </a:p>
          <a:p>
            <a:pPr lvl="4"/>
            <a:r>
              <a:rPr lang="en-US" dirty="0" smtClean="0"/>
              <a:t>Fifth level</a:t>
            </a:r>
            <a:endParaRPr lang="en-US" dirty="0"/>
          </a:p>
        </p:txBody>
      </p:sp>
      <p:sp>
        <p:nvSpPr>
          <p:cNvPr id="13" name="Rectangle 2"/>
          <p:cNvSpPr>
            <a:spLocks noChangeArrowheads="1"/>
          </p:cNvSpPr>
          <p:nvPr/>
        </p:nvSpPr>
        <p:spPr bwMode="auto">
          <a:xfrm>
            <a:off x="1" y="90100"/>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15" name="Rectangle 3"/>
          <p:cNvSpPr>
            <a:spLocks noChangeArrowheads="1"/>
          </p:cNvSpPr>
          <p:nvPr/>
        </p:nvSpPr>
        <p:spPr bwMode="auto">
          <a:xfrm rot="10800000" flipV="1">
            <a:off x="1397918" y="6564397"/>
            <a:ext cx="4147458" cy="150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lvl1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1pPr>
            <a:lvl2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2pPr>
            <a:lvl3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3pPr>
            <a:lvl4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4pPr>
            <a:lvl5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5pPr>
            <a:lvl6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6pPr>
            <a:lvl7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7pPr>
            <a:lvl8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8pPr>
            <a:lvl9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tabLst>
                <a:tab pos="2228850" algn="ctr"/>
                <a:tab pos="4457700" algn="r"/>
              </a:tabLst>
            </a:pPr>
            <a:r>
              <a:rPr kumimoji="0" lang="en-US" altLang="en-US" sz="525"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This document is licensed with a </a:t>
            </a:r>
            <a:r>
              <a:rPr kumimoji="0" lang="en-US" altLang="en-US" sz="525"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hlinkClick r:id="rId12"/>
              </a:rPr>
              <a:t>Creative Commons Attribution 4.0 International License</a:t>
            </a:r>
            <a:r>
              <a:rPr kumimoji="0" lang="en-US" altLang="en-US" sz="525" b="0" i="0" u="none" strike="noStrike" cap="none" normalizeH="0" baseline="0" dirty="0" smtClean="0">
                <a:ln>
                  <a:noFill/>
                </a:ln>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525"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©2017</a:t>
            </a:r>
            <a:endParaRPr kumimoji="0" lang="en-US" altLang="en-US" sz="1350" b="1"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3578564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marR="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3.tiff"/><Relationship Id="rId4" Type="http://schemas.openxmlformats.org/officeDocument/2006/relationships/image" Target="../media/image4.tiff"/><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tif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tif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tif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tiff"/></Relationships>
</file>

<file path=ppt/slides/_rels/slide17.xml.rels><?xml version="1.0" encoding="UTF-8" standalone="yes"?>
<Relationships xmlns="http://schemas.openxmlformats.org/package/2006/relationships"><Relationship Id="rId3" Type="http://schemas.openxmlformats.org/officeDocument/2006/relationships/image" Target="../media/image9.tiff"/><Relationship Id="rId4" Type="http://schemas.openxmlformats.org/officeDocument/2006/relationships/image" Target="../media/image10.tiff"/><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1.tiff"/><Relationship Id="rId4" Type="http://schemas.openxmlformats.org/officeDocument/2006/relationships/image" Target="../media/image12.tiff"/><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3.tif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4.tif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5.tif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29775" y="3616586"/>
            <a:ext cx="4611655" cy="1178522"/>
          </a:xfrm>
        </p:spPr>
        <p:txBody>
          <a:bodyPr>
            <a:normAutofit/>
          </a:bodyPr>
          <a:lstStyle/>
          <a:p>
            <a:pPr algn="l"/>
            <a:r>
              <a:rPr lang="en-US" b="1" dirty="0" smtClean="0"/>
              <a:t>Secure Scripting</a:t>
            </a:r>
            <a:r>
              <a:rPr lang="en-US" dirty="0" smtClean="0"/>
              <a:t/>
            </a:r>
            <a:br>
              <a:rPr lang="en-US" dirty="0" smtClean="0"/>
            </a:br>
            <a:endParaRPr lang="en-US" dirty="0"/>
          </a:p>
        </p:txBody>
      </p:sp>
      <p:sp>
        <p:nvSpPr>
          <p:cNvPr id="3" name="Subtitle 2"/>
          <p:cNvSpPr>
            <a:spLocks noGrp="1"/>
          </p:cNvSpPr>
          <p:nvPr>
            <p:ph type="body" sz="quarter" idx="13"/>
          </p:nvPr>
        </p:nvSpPr>
        <p:spPr>
          <a:xfrm>
            <a:off x="2629775" y="4795108"/>
            <a:ext cx="4816054" cy="625977"/>
          </a:xfrm>
        </p:spPr>
        <p:txBody>
          <a:bodyPr>
            <a:noAutofit/>
          </a:bodyPr>
          <a:lstStyle/>
          <a:p>
            <a:pPr algn="l"/>
            <a:r>
              <a:rPr lang="en-US" sz="2000" b="1" dirty="0" smtClean="0">
                <a:solidFill>
                  <a:schemeClr val="accent5">
                    <a:lumMod val="75000"/>
                  </a:schemeClr>
                </a:solidFill>
              </a:rPr>
              <a:t>Unit 2:  Advanced Control</a:t>
            </a:r>
            <a:endParaRPr lang="en-US" sz="2000" b="1" dirty="0">
              <a:solidFill>
                <a:schemeClr val="accent5">
                  <a:lumMod val="75000"/>
                </a:schemeClr>
              </a:solidFill>
            </a:endParaRPr>
          </a:p>
        </p:txBody>
      </p:sp>
    </p:spTree>
    <p:extLst>
      <p:ext uri="{BB962C8B-B14F-4D97-AF65-F5344CB8AC3E}">
        <p14:creationId xmlns:p14="http://schemas.microsoft.com/office/powerpoint/2010/main" val="2704345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Substep</a:t>
            </a:r>
            <a:r>
              <a:rPr lang="en-US" dirty="0" smtClean="0"/>
              <a:t> 1</a:t>
            </a:r>
            <a:endParaRPr lang="en-US" dirty="0"/>
          </a:p>
        </p:txBody>
      </p:sp>
      <p:sp>
        <p:nvSpPr>
          <p:cNvPr id="3" name="Content Placeholder 2"/>
          <p:cNvSpPr>
            <a:spLocks noGrp="1"/>
          </p:cNvSpPr>
          <p:nvPr>
            <p:ph idx="1"/>
          </p:nvPr>
        </p:nvSpPr>
        <p:spPr>
          <a:xfrm>
            <a:off x="628650" y="1597025"/>
            <a:ext cx="7886700" cy="4351338"/>
          </a:xfrm>
        </p:spPr>
        <p:txBody>
          <a:bodyPr/>
          <a:lstStyle/>
          <a:p>
            <a:pPr marL="0" indent="0">
              <a:buNone/>
            </a:pPr>
            <a:r>
              <a:rPr lang="en-US" dirty="0"/>
              <a:t>List the attributes of the </a:t>
            </a:r>
            <a:r>
              <a:rPr lang="en-US" dirty="0" smtClean="0"/>
              <a:t>files.</a:t>
            </a:r>
          </a:p>
          <a:p>
            <a:r>
              <a:rPr lang="en-US" dirty="0" smtClean="0"/>
              <a:t>ls –l </a:t>
            </a:r>
            <a:r>
              <a:rPr lang="en-US" i="1" dirty="0" err="1" smtClean="0"/>
              <a:t>file_name</a:t>
            </a:r>
            <a:r>
              <a:rPr lang="en-US" dirty="0" smtClean="0"/>
              <a:t> lists the first seven attributes:</a:t>
            </a:r>
          </a:p>
          <a:p>
            <a:pPr marL="0" indent="0">
              <a:buNone/>
            </a:pPr>
            <a:endParaRPr lang="en-US" dirty="0" smtClean="0"/>
          </a:p>
          <a:p>
            <a:pPr>
              <a:lnSpc>
                <a:spcPct val="120000"/>
              </a:lnSpc>
            </a:pPr>
            <a:endParaRPr lang="en-US" dirty="0" smtClean="0"/>
          </a:p>
          <a:p>
            <a:pPr>
              <a:lnSpc>
                <a:spcPct val="120000"/>
              </a:lnSpc>
            </a:pPr>
            <a:r>
              <a:rPr lang="en-US" dirty="0" err="1" smtClean="0"/>
              <a:t>shasum</a:t>
            </a:r>
            <a:r>
              <a:rPr lang="en-US" dirty="0" smtClean="0"/>
              <a:t> </a:t>
            </a:r>
            <a:r>
              <a:rPr lang="en-US" i="1" dirty="0" err="1" smtClean="0"/>
              <a:t>file_name</a:t>
            </a:r>
            <a:r>
              <a:rPr lang="en-US" dirty="0" smtClean="0"/>
              <a:t> gives the hash:</a:t>
            </a:r>
            <a:endParaRPr lang="en-US" dirty="0"/>
          </a:p>
          <a:p>
            <a:pPr marL="0" indent="0">
              <a:lnSpc>
                <a:spcPct val="120000"/>
              </a:lnSpc>
              <a:buNone/>
            </a:pPr>
            <a:endParaRPr lang="pl-PL" sz="2000" dirty="0" smtClean="0">
              <a:latin typeface="Courier"/>
              <a:cs typeface="Courier"/>
            </a:endParaRPr>
          </a:p>
          <a:p>
            <a:pPr>
              <a:lnSpc>
                <a:spcPct val="120000"/>
              </a:lnSpc>
            </a:pPr>
            <a:endParaRPr lang="en-US" dirty="0" smtClean="0"/>
          </a:p>
          <a:p>
            <a:pPr>
              <a:lnSpc>
                <a:spcPct val="120000"/>
              </a:lnSpc>
            </a:pPr>
            <a:r>
              <a:rPr lang="en-US" dirty="0" smtClean="0"/>
              <a:t>We need</a:t>
            </a:r>
            <a:r>
              <a:rPr lang="tr-TR" dirty="0" smtClean="0"/>
              <a:t> to combine these onto a single line</a:t>
            </a:r>
          </a:p>
          <a:p>
            <a:pPr lvl="1"/>
            <a:r>
              <a:rPr lang="en-US" sz="2100" dirty="0" smtClean="0"/>
              <a:t>That will allow us to</a:t>
            </a:r>
            <a:r>
              <a:rPr lang="tr-TR" sz="2100" dirty="0" smtClean="0"/>
              <a:t> use </a:t>
            </a:r>
            <a:r>
              <a:rPr lang="tr-TR" sz="2100" i="1" dirty="0" smtClean="0"/>
              <a:t>diff</a:t>
            </a:r>
            <a:r>
              <a:rPr lang="tr-TR" sz="2100" dirty="0" smtClean="0"/>
              <a:t>, which compares lines ...</a:t>
            </a:r>
          </a:p>
          <a:p>
            <a:endParaRPr lang="en-US" dirty="0"/>
          </a:p>
        </p:txBody>
      </p:sp>
      <p:pic>
        <p:nvPicPr>
          <p:cNvPr id="4" name="Picture 3" descr="Untitled.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6177" y="2522324"/>
            <a:ext cx="7180801" cy="609511"/>
          </a:xfrm>
          <a:prstGeom prst="rect">
            <a:avLst/>
          </a:prstGeom>
        </p:spPr>
      </p:pic>
      <p:pic>
        <p:nvPicPr>
          <p:cNvPr id="5" name="Picture 4" descr="Untitled.tif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9057" y="3839078"/>
            <a:ext cx="7138300" cy="584776"/>
          </a:xfrm>
          <a:prstGeom prst="rect">
            <a:avLst/>
          </a:prstGeom>
        </p:spPr>
      </p:pic>
    </p:spTree>
    <p:extLst>
      <p:ext uri="{BB962C8B-B14F-4D97-AF65-F5344CB8AC3E}">
        <p14:creationId xmlns:p14="http://schemas.microsoft.com/office/powerpoint/2010/main" val="2274311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Shell Construct</a:t>
            </a:r>
            <a:endParaRPr lang="en-US" dirty="0"/>
          </a:p>
        </p:txBody>
      </p:sp>
      <p:sp>
        <p:nvSpPr>
          <p:cNvPr id="3" name="Content Placeholder 2"/>
          <p:cNvSpPr>
            <a:spLocks noGrp="1"/>
          </p:cNvSpPr>
          <p:nvPr>
            <p:ph idx="1"/>
          </p:nvPr>
        </p:nvSpPr>
        <p:spPr/>
        <p:txBody>
          <a:bodyPr/>
          <a:lstStyle/>
          <a:p>
            <a:r>
              <a:rPr lang="en-US" dirty="0" smtClean="0"/>
              <a:t>`</a:t>
            </a:r>
            <a:r>
              <a:rPr lang="en-US" i="1" dirty="0" err="1" smtClean="0"/>
              <a:t>cmd</a:t>
            </a:r>
            <a:r>
              <a:rPr lang="en-US" dirty="0" smtClean="0"/>
              <a:t>` (back single quote)</a:t>
            </a:r>
          </a:p>
          <a:p>
            <a:pPr lvl="1"/>
            <a:r>
              <a:rPr lang="en-US" sz="2100" dirty="0" smtClean="0"/>
              <a:t>Executes </a:t>
            </a:r>
            <a:r>
              <a:rPr lang="en-US" sz="2100" i="1" dirty="0" err="1" smtClean="0"/>
              <a:t>cmd</a:t>
            </a:r>
            <a:r>
              <a:rPr lang="en-US" sz="2100" dirty="0" smtClean="0"/>
              <a:t> and replaces this with its output</a:t>
            </a:r>
          </a:p>
          <a:p>
            <a:pPr lvl="1"/>
            <a:endParaRPr lang="en-US" dirty="0" smtClean="0"/>
          </a:p>
          <a:p>
            <a:r>
              <a:rPr lang="en-US" dirty="0" smtClean="0"/>
              <a:t>Example:</a:t>
            </a:r>
          </a:p>
        </p:txBody>
      </p:sp>
      <p:pic>
        <p:nvPicPr>
          <p:cNvPr id="5" name="Picture 4" descr="Untitled.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5984" y="3452761"/>
            <a:ext cx="6344488" cy="638439"/>
          </a:xfrm>
          <a:prstGeom prst="rect">
            <a:avLst/>
          </a:prstGeom>
        </p:spPr>
      </p:pic>
    </p:spTree>
    <p:extLst>
      <p:ext uri="{BB962C8B-B14F-4D97-AF65-F5344CB8AC3E}">
        <p14:creationId xmlns:p14="http://schemas.microsoft.com/office/powerpoint/2010/main" val="3979211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Combining </a:t>
            </a:r>
            <a:r>
              <a:rPr lang="is-IS" dirty="0" smtClean="0"/>
              <a:t>…</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So put them together </a:t>
            </a:r>
            <a:r>
              <a:rPr lang="is-IS" dirty="0" smtClean="0"/>
              <a:t>…</a:t>
            </a:r>
          </a:p>
          <a:p>
            <a:pPr marL="0" indent="0" algn="ctr">
              <a:buNone/>
            </a:pPr>
            <a:r>
              <a:rPr lang="is-IS" dirty="0" smtClean="0">
                <a:latin typeface="Courier"/>
                <a:cs typeface="Courier"/>
              </a:rPr>
              <a:t>echo `ls -l </a:t>
            </a:r>
            <a:r>
              <a:rPr lang="is-IS" i="1" dirty="0" smtClean="0">
                <a:latin typeface="Courier"/>
                <a:cs typeface="Courier"/>
              </a:rPr>
              <a:t>file_name</a:t>
            </a:r>
            <a:r>
              <a:rPr lang="is-IS" dirty="0" smtClean="0">
                <a:latin typeface="Courier"/>
                <a:cs typeface="Courier"/>
              </a:rPr>
              <a:t>` `shasum </a:t>
            </a:r>
            <a:r>
              <a:rPr lang="is-IS" i="1" dirty="0" smtClean="0">
                <a:latin typeface="Courier"/>
                <a:cs typeface="Courier"/>
              </a:rPr>
              <a:t>file_name`</a:t>
            </a:r>
          </a:p>
          <a:p>
            <a:pPr marL="0" indent="0">
              <a:buNone/>
            </a:pPr>
            <a:r>
              <a:rPr lang="is-IS" dirty="0" smtClean="0"/>
              <a:t>where </a:t>
            </a:r>
            <a:r>
              <a:rPr lang="is-IS" i="1" dirty="0" smtClean="0"/>
              <a:t>file_name</a:t>
            </a:r>
            <a:r>
              <a:rPr lang="is-IS" dirty="0" smtClean="0"/>
              <a:t> is the name of the file.</a:t>
            </a:r>
          </a:p>
          <a:p>
            <a:pPr marL="0" indent="0">
              <a:buNone/>
            </a:pPr>
            <a:endParaRPr lang="is-IS" dirty="0" smtClean="0"/>
          </a:p>
          <a:p>
            <a:pPr marL="0" indent="0">
              <a:buNone/>
            </a:pPr>
            <a:r>
              <a:rPr lang="is-IS" dirty="0" smtClean="0"/>
              <a:t>Example (the output is all on one line):</a:t>
            </a:r>
          </a:p>
          <a:p>
            <a:endParaRPr lang="en-US" dirty="0">
              <a:latin typeface="Courier"/>
              <a:cs typeface="Courier"/>
            </a:endParaRPr>
          </a:p>
          <a:p>
            <a:endParaRPr lang="is-IS" dirty="0"/>
          </a:p>
          <a:p>
            <a:endParaRPr lang="en-US" dirty="0"/>
          </a:p>
        </p:txBody>
      </p:sp>
      <p:pic>
        <p:nvPicPr>
          <p:cNvPr id="5" name="Picture 4" descr="Untitled.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 y="4001552"/>
            <a:ext cx="8006950" cy="918503"/>
          </a:xfrm>
          <a:prstGeom prst="rect">
            <a:avLst/>
          </a:prstGeom>
        </p:spPr>
      </p:pic>
    </p:spTree>
    <p:extLst>
      <p:ext uri="{BB962C8B-B14F-4D97-AF65-F5344CB8AC3E}">
        <p14:creationId xmlns:p14="http://schemas.microsoft.com/office/powerpoint/2010/main" val="1508757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Looping</a:t>
            </a:r>
            <a:endParaRPr lang="en-US" dirty="0"/>
          </a:p>
        </p:txBody>
      </p:sp>
      <p:sp>
        <p:nvSpPr>
          <p:cNvPr id="3" name="Content Placeholder 2"/>
          <p:cNvSpPr>
            <a:spLocks noGrp="1"/>
          </p:cNvSpPr>
          <p:nvPr>
            <p:ph idx="1"/>
          </p:nvPr>
        </p:nvSpPr>
        <p:spPr/>
        <p:txBody>
          <a:bodyPr/>
          <a:lstStyle/>
          <a:p>
            <a:r>
              <a:rPr lang="en-US" dirty="0" smtClean="0"/>
              <a:t>We need to do this for every file in the current working directory.</a:t>
            </a:r>
          </a:p>
          <a:p>
            <a:r>
              <a:rPr lang="en-US" dirty="0" smtClean="0"/>
              <a:t>So we need to make a loop that goes through every file in the current directory.</a:t>
            </a:r>
          </a:p>
        </p:txBody>
      </p:sp>
    </p:spTree>
    <p:extLst>
      <p:ext uri="{BB962C8B-B14F-4D97-AF65-F5344CB8AC3E}">
        <p14:creationId xmlns:p14="http://schemas.microsoft.com/office/powerpoint/2010/main" val="1557793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i="1" dirty="0" smtClean="0"/>
              <a:t>for</a:t>
            </a:r>
            <a:r>
              <a:rPr lang="en-US" dirty="0" smtClean="0"/>
              <a:t> Loop</a:t>
            </a:r>
            <a:endParaRPr lang="en-US" dirty="0"/>
          </a:p>
        </p:txBody>
      </p:sp>
      <p:sp>
        <p:nvSpPr>
          <p:cNvPr id="3" name="Content Placeholder 2"/>
          <p:cNvSpPr>
            <a:spLocks noGrp="1"/>
          </p:cNvSpPr>
          <p:nvPr>
            <p:ph idx="1"/>
          </p:nvPr>
        </p:nvSpPr>
        <p:spPr/>
        <p:txBody>
          <a:bodyPr/>
          <a:lstStyle/>
          <a:p>
            <a:pPr marL="0" indent="0">
              <a:buNone/>
            </a:pPr>
            <a:r>
              <a:rPr lang="en-US" dirty="0" smtClean="0"/>
              <a:t>for </a:t>
            </a:r>
            <a:r>
              <a:rPr lang="en-US" dirty="0" err="1" smtClean="0"/>
              <a:t>i</a:t>
            </a:r>
            <a:r>
              <a:rPr lang="en-US" dirty="0" smtClean="0"/>
              <a:t> in </a:t>
            </a:r>
            <a:r>
              <a:rPr lang="en-US" i="1" dirty="0" smtClean="0"/>
              <a:t>list</a:t>
            </a:r>
            <a:endParaRPr lang="en-US" dirty="0" smtClean="0"/>
          </a:p>
          <a:p>
            <a:pPr marL="0" indent="0">
              <a:buNone/>
            </a:pPr>
            <a:r>
              <a:rPr lang="en-US" dirty="0" smtClean="0"/>
              <a:t>do</a:t>
            </a:r>
          </a:p>
          <a:p>
            <a:pPr marL="457200" lvl="1" indent="0">
              <a:buNone/>
            </a:pPr>
            <a:r>
              <a:rPr lang="en-US" sz="2100" i="1" dirty="0" smtClean="0"/>
              <a:t>actions</a:t>
            </a:r>
          </a:p>
          <a:p>
            <a:pPr marL="0" indent="0">
              <a:buNone/>
            </a:pPr>
            <a:r>
              <a:rPr lang="en-US" dirty="0" smtClean="0"/>
              <a:t>done</a:t>
            </a:r>
          </a:p>
          <a:p>
            <a:pPr marL="0" indent="0">
              <a:buNone/>
            </a:pPr>
            <a:endParaRPr lang="en-US" dirty="0" smtClean="0"/>
          </a:p>
          <a:p>
            <a:r>
              <a:rPr lang="en-US" dirty="0" smtClean="0"/>
              <a:t>This executes </a:t>
            </a:r>
            <a:r>
              <a:rPr lang="en-US" i="1" dirty="0" smtClean="0"/>
              <a:t>actions</a:t>
            </a:r>
            <a:r>
              <a:rPr lang="en-US" dirty="0" smtClean="0"/>
              <a:t> for each item in </a:t>
            </a:r>
            <a:r>
              <a:rPr lang="en-US" i="1" dirty="0" smtClean="0"/>
              <a:t>list.</a:t>
            </a:r>
            <a:endParaRPr lang="en-US" dirty="0" smtClean="0"/>
          </a:p>
          <a:p>
            <a:r>
              <a:rPr lang="en-US" dirty="0" smtClean="0"/>
              <a:t>In </a:t>
            </a:r>
            <a:r>
              <a:rPr lang="en-US" i="1" dirty="0" smtClean="0"/>
              <a:t>actions</a:t>
            </a:r>
            <a:r>
              <a:rPr lang="en-US" dirty="0" smtClean="0"/>
              <a:t>, $</a:t>
            </a:r>
            <a:r>
              <a:rPr lang="en-US" dirty="0" err="1" smtClean="0"/>
              <a:t>i</a:t>
            </a:r>
            <a:r>
              <a:rPr lang="en-US" dirty="0" smtClean="0"/>
              <a:t> refers to the current list element.</a:t>
            </a:r>
          </a:p>
        </p:txBody>
      </p:sp>
    </p:spTree>
    <p:extLst>
      <p:ext uri="{BB962C8B-B14F-4D97-AF65-F5344CB8AC3E}">
        <p14:creationId xmlns:p14="http://schemas.microsoft.com/office/powerpoint/2010/main" val="1731038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5" name="Content Placeholder 4" descr="Untitled.tiff"/>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06954" y="1690689"/>
            <a:ext cx="3689654" cy="3058092"/>
          </a:xfrm>
        </p:spPr>
      </p:pic>
    </p:spTree>
    <p:extLst>
      <p:ext uri="{BB962C8B-B14F-4D97-AF65-F5344CB8AC3E}">
        <p14:creationId xmlns:p14="http://schemas.microsoft.com/office/powerpoint/2010/main" val="712542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Example</a:t>
            </a:r>
            <a:endParaRPr lang="en-US" dirty="0"/>
          </a:p>
        </p:txBody>
      </p:sp>
      <p:pic>
        <p:nvPicPr>
          <p:cNvPr id="5" name="Content Placeholder 4" descr="Untitled.tiff"/>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65464" y="1690689"/>
            <a:ext cx="3306536" cy="2854227"/>
          </a:xfrm>
        </p:spPr>
      </p:pic>
    </p:spTree>
    <p:extLst>
      <p:ext uri="{BB962C8B-B14F-4D97-AF65-F5344CB8AC3E}">
        <p14:creationId xmlns:p14="http://schemas.microsoft.com/office/powerpoint/2010/main" val="4234412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Gotcha!</a:t>
            </a:r>
            <a:endParaRPr lang="en-US" dirty="0"/>
          </a:p>
        </p:txBody>
      </p:sp>
      <p:sp>
        <p:nvSpPr>
          <p:cNvPr id="3" name="Content Placeholder 2"/>
          <p:cNvSpPr>
            <a:spLocks noGrp="1"/>
          </p:cNvSpPr>
          <p:nvPr>
            <p:ph idx="1"/>
          </p:nvPr>
        </p:nvSpPr>
        <p:spPr/>
        <p:txBody>
          <a:bodyPr>
            <a:normAutofit/>
          </a:bodyPr>
          <a:lstStyle/>
          <a:p>
            <a:pPr marL="0" indent="0">
              <a:buNone/>
            </a:pPr>
            <a:r>
              <a:rPr lang="en-US" sz="2200" dirty="0" smtClean="0"/>
              <a:t>Note the file name “</a:t>
            </a:r>
            <a:r>
              <a:rPr lang="en-US" sz="2200" dirty="0" err="1" smtClean="0"/>
              <a:t>abc</a:t>
            </a:r>
            <a:r>
              <a:rPr lang="en-US" sz="2200" dirty="0" smtClean="0"/>
              <a:t> xyz”</a:t>
            </a:r>
          </a:p>
          <a:p>
            <a:pPr marL="0" indent="0">
              <a:buNone/>
            </a:pPr>
            <a:endParaRPr lang="en-US" sz="2200" dirty="0"/>
          </a:p>
          <a:p>
            <a:pPr marL="0" indent="0">
              <a:buNone/>
            </a:pPr>
            <a:endParaRPr lang="en-US" sz="2200" dirty="0" smtClean="0"/>
          </a:p>
          <a:p>
            <a:pPr marL="0" indent="0">
              <a:buNone/>
            </a:pPr>
            <a:endParaRPr lang="en-US" sz="2200" dirty="0"/>
          </a:p>
          <a:p>
            <a:pPr marL="0" indent="0">
              <a:buNone/>
            </a:pPr>
            <a:endParaRPr lang="en-US" sz="2200" dirty="0" smtClean="0"/>
          </a:p>
          <a:p>
            <a:pPr marL="0" indent="0">
              <a:buNone/>
            </a:pPr>
            <a:r>
              <a:rPr lang="en-US" sz="2200" dirty="0" smtClean="0"/>
              <a:t>prints</a:t>
            </a:r>
          </a:p>
          <a:p>
            <a:pPr marL="0" indent="0">
              <a:buNone/>
            </a:pPr>
            <a:endParaRPr lang="en-US" sz="2200" dirty="0" smtClean="0"/>
          </a:p>
          <a:p>
            <a:pPr marL="0" indent="0">
              <a:buNone/>
            </a:pPr>
            <a:endParaRPr lang="en-US" dirty="0" smtClean="0"/>
          </a:p>
        </p:txBody>
      </p:sp>
      <p:pic>
        <p:nvPicPr>
          <p:cNvPr id="7" name="Picture 6" descr="Untitled.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3835" y="2339189"/>
            <a:ext cx="2189208" cy="1180269"/>
          </a:xfrm>
          <a:prstGeom prst="rect">
            <a:avLst/>
          </a:prstGeom>
        </p:spPr>
      </p:pic>
      <p:pic>
        <p:nvPicPr>
          <p:cNvPr id="8" name="Picture 7" descr="Untitled.tif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4859" y="4301543"/>
            <a:ext cx="4556543" cy="1648505"/>
          </a:xfrm>
          <a:prstGeom prst="rect">
            <a:avLst/>
          </a:prstGeom>
        </p:spPr>
      </p:pic>
    </p:spTree>
    <p:extLst>
      <p:ext uri="{BB962C8B-B14F-4D97-AF65-F5344CB8AC3E}">
        <p14:creationId xmlns:p14="http://schemas.microsoft.com/office/powerpoint/2010/main" val="3109259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Quotes Save You</a:t>
            </a:r>
            <a:endParaRPr lang="en-US" dirty="0"/>
          </a:p>
        </p:txBody>
      </p:sp>
      <p:sp>
        <p:nvSpPr>
          <p:cNvPr id="3" name="Content Placeholder 2"/>
          <p:cNvSpPr>
            <a:spLocks noGrp="1"/>
          </p:cNvSpPr>
          <p:nvPr>
            <p:ph idx="1"/>
          </p:nvPr>
        </p:nvSpPr>
        <p:spPr/>
        <p:txBody>
          <a:bodyPr>
            <a:normAutofit/>
          </a:bodyPr>
          <a:lstStyle/>
          <a:p>
            <a:pPr marL="0" indent="0">
              <a:buNone/>
            </a:pPr>
            <a:r>
              <a:rPr lang="en-US" sz="2200" dirty="0" smtClean="0"/>
              <a:t>Note the double quotes around $</a:t>
            </a:r>
            <a:r>
              <a:rPr lang="en-US" sz="2200" dirty="0" err="1" smtClean="0"/>
              <a:t>i</a:t>
            </a:r>
            <a:endParaRPr lang="en-US" sz="2200" dirty="0" smtClean="0"/>
          </a:p>
          <a:p>
            <a:pPr marL="450850" indent="0">
              <a:buNone/>
            </a:pPr>
            <a:endParaRPr lang="en-US" dirty="0" smtClean="0">
              <a:latin typeface="Courier"/>
              <a:cs typeface="Courier"/>
            </a:endParaRPr>
          </a:p>
          <a:p>
            <a:pPr marL="0" indent="0">
              <a:buNone/>
            </a:pPr>
            <a:endParaRPr lang="en-US" dirty="0"/>
          </a:p>
          <a:p>
            <a:pPr marL="0" indent="0">
              <a:buNone/>
            </a:pPr>
            <a:endParaRPr lang="en-US" sz="2200" dirty="0" smtClean="0"/>
          </a:p>
          <a:p>
            <a:pPr marL="0" indent="0">
              <a:buNone/>
            </a:pPr>
            <a:endParaRPr lang="en-US" sz="2200" dirty="0" smtClean="0"/>
          </a:p>
          <a:p>
            <a:pPr marL="0" indent="0">
              <a:buNone/>
            </a:pPr>
            <a:r>
              <a:rPr lang="en-US" sz="2200" dirty="0" smtClean="0"/>
              <a:t>prints</a:t>
            </a:r>
          </a:p>
        </p:txBody>
      </p:sp>
      <p:pic>
        <p:nvPicPr>
          <p:cNvPr id="4" name="Picture 3" descr="Untitled.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1728" y="2360493"/>
            <a:ext cx="2537621" cy="1188251"/>
          </a:xfrm>
          <a:prstGeom prst="rect">
            <a:avLst/>
          </a:prstGeom>
        </p:spPr>
      </p:pic>
      <p:pic>
        <p:nvPicPr>
          <p:cNvPr id="5" name="Picture 4" descr="Untitled.tif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1728" y="4284546"/>
            <a:ext cx="2003975" cy="1770955"/>
          </a:xfrm>
          <a:prstGeom prst="rect">
            <a:avLst/>
          </a:prstGeom>
        </p:spPr>
      </p:pic>
    </p:spTree>
    <p:extLst>
      <p:ext uri="{BB962C8B-B14F-4D97-AF65-F5344CB8AC3E}">
        <p14:creationId xmlns:p14="http://schemas.microsoft.com/office/powerpoint/2010/main" val="37330272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 Control Commands</a:t>
            </a:r>
            <a:endParaRPr lang="en-US" dirty="0"/>
          </a:p>
        </p:txBody>
      </p:sp>
      <p:sp>
        <p:nvSpPr>
          <p:cNvPr id="3" name="Content Placeholder 2"/>
          <p:cNvSpPr>
            <a:spLocks noGrp="1"/>
          </p:cNvSpPr>
          <p:nvPr>
            <p:ph idx="1"/>
          </p:nvPr>
        </p:nvSpPr>
        <p:spPr/>
        <p:txBody>
          <a:bodyPr>
            <a:normAutofit/>
          </a:bodyPr>
          <a:lstStyle/>
          <a:p>
            <a:r>
              <a:rPr lang="en-US" i="1" dirty="0" smtClean="0"/>
              <a:t>continue</a:t>
            </a:r>
          </a:p>
          <a:p>
            <a:pPr lvl="1"/>
            <a:r>
              <a:rPr lang="en-US" sz="2100" dirty="0" smtClean="0"/>
              <a:t>Skip the remainder of the loop and begin the next iteration.</a:t>
            </a:r>
          </a:p>
          <a:p>
            <a:pPr lvl="1"/>
            <a:endParaRPr lang="en-US" sz="2100" dirty="0" smtClean="0"/>
          </a:p>
          <a:p>
            <a:r>
              <a:rPr lang="en-US" i="1" dirty="0" smtClean="0"/>
              <a:t>break</a:t>
            </a:r>
          </a:p>
          <a:p>
            <a:pPr lvl="1"/>
            <a:r>
              <a:rPr lang="en-US" sz="2100" dirty="0" smtClean="0"/>
              <a:t>Immediately leave the (innermost) loop.</a:t>
            </a:r>
            <a:endParaRPr lang="en-US" sz="2100" dirty="0"/>
          </a:p>
        </p:txBody>
      </p:sp>
    </p:spTree>
    <p:extLst>
      <p:ext uri="{BB962C8B-B14F-4D97-AF65-F5344CB8AC3E}">
        <p14:creationId xmlns:p14="http://schemas.microsoft.com/office/powerpoint/2010/main" val="424412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a:t>
            </a:r>
            <a:r>
              <a:rPr lang="en-US" dirty="0" smtClean="0"/>
              <a:t>Outcomes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Upon completion of this unit:</a:t>
            </a:r>
          </a:p>
          <a:p>
            <a:r>
              <a:rPr lang="en-US" dirty="0"/>
              <a:t>Students will be able to</a:t>
            </a:r>
            <a:r>
              <a:rPr lang="en-US" dirty="0" smtClean="0"/>
              <a:t> merge two or more scripts into one that performs the same functions.</a:t>
            </a:r>
          </a:p>
          <a:p>
            <a:r>
              <a:rPr lang="en-US" dirty="0"/>
              <a:t>Students will be able to </a:t>
            </a:r>
            <a:r>
              <a:rPr lang="en-US" dirty="0" smtClean="0"/>
              <a:t>use </a:t>
            </a:r>
            <a:r>
              <a:rPr lang="en-US" i="1" dirty="0" smtClean="0"/>
              <a:t>for</a:t>
            </a:r>
            <a:r>
              <a:rPr lang="en-US" dirty="0" smtClean="0"/>
              <a:t> loops in the script.</a:t>
            </a:r>
          </a:p>
          <a:p>
            <a:r>
              <a:rPr lang="en-US" dirty="0"/>
              <a:t>Students will be able to </a:t>
            </a:r>
            <a:r>
              <a:rPr lang="en-US" dirty="0" smtClean="0"/>
              <a:t>use variables in the script</a:t>
            </a:r>
            <a:r>
              <a:rPr lang="is-IS" dirty="0"/>
              <a:t>.</a:t>
            </a:r>
            <a:endParaRPr lang="is-IS" dirty="0" smtClean="0"/>
          </a:p>
          <a:p>
            <a:r>
              <a:rPr lang="en-US" dirty="0"/>
              <a:t>Students will be able to </a:t>
            </a:r>
            <a:r>
              <a:rPr lang="is-IS" dirty="0"/>
              <a:t>u</a:t>
            </a:r>
            <a:r>
              <a:rPr lang="is-IS" dirty="0" smtClean="0"/>
              <a:t>se Boolean operators to test conditions in the script.</a:t>
            </a:r>
          </a:p>
          <a:p>
            <a:r>
              <a:rPr lang="en-US" dirty="0"/>
              <a:t>Students will be able to </a:t>
            </a:r>
            <a:r>
              <a:rPr lang="is-IS" dirty="0"/>
              <a:t>p</a:t>
            </a:r>
            <a:r>
              <a:rPr lang="is-IS" dirty="0" smtClean="0"/>
              <a:t>rocess options given to the script. </a:t>
            </a:r>
          </a:p>
          <a:p>
            <a:r>
              <a:rPr lang="en-US" dirty="0"/>
              <a:t>Students will be able to </a:t>
            </a:r>
            <a:r>
              <a:rPr lang="is-IS" dirty="0"/>
              <a:t>p</a:t>
            </a:r>
            <a:r>
              <a:rPr lang="is-IS" dirty="0" smtClean="0"/>
              <a:t>erform basic error checking in the script.</a:t>
            </a:r>
            <a:endParaRPr lang="en-US" dirty="0"/>
          </a:p>
        </p:txBody>
      </p:sp>
      <p:sp>
        <p:nvSpPr>
          <p:cNvPr id="4" name="TextBox 3"/>
          <p:cNvSpPr txBox="1"/>
          <p:nvPr/>
        </p:nvSpPr>
        <p:spPr>
          <a:xfrm>
            <a:off x="-2870200" y="-50800"/>
            <a:ext cx="184666"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28760894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descr="Untitled.tiff"/>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11604" y="1690689"/>
            <a:ext cx="4365173" cy="3018471"/>
          </a:xfrm>
        </p:spPr>
      </p:pic>
    </p:spTree>
    <p:extLst>
      <p:ext uri="{BB962C8B-B14F-4D97-AF65-F5344CB8AC3E}">
        <p14:creationId xmlns:p14="http://schemas.microsoft.com/office/powerpoint/2010/main" val="11099596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Exercise 1</a:t>
            </a:r>
            <a:endParaRPr lang="en-US" dirty="0"/>
          </a:p>
        </p:txBody>
      </p:sp>
      <p:sp>
        <p:nvSpPr>
          <p:cNvPr id="3" name="Content Placeholder 2"/>
          <p:cNvSpPr>
            <a:spLocks noGrp="1"/>
          </p:cNvSpPr>
          <p:nvPr>
            <p:ph idx="1"/>
          </p:nvPr>
        </p:nvSpPr>
        <p:spPr/>
        <p:txBody>
          <a:bodyPr/>
          <a:lstStyle/>
          <a:p>
            <a:r>
              <a:rPr lang="en-US" dirty="0" smtClean="0"/>
              <a:t>In this exercise you try out the looping and inline execution with ` presented here.</a:t>
            </a:r>
          </a:p>
          <a:p>
            <a:r>
              <a:rPr lang="en-US" dirty="0" smtClean="0"/>
              <a:t>After doing this exercise, you will:</a:t>
            </a:r>
          </a:p>
          <a:p>
            <a:pPr lvl="1"/>
            <a:r>
              <a:rPr lang="en-US" sz="2100" dirty="0" smtClean="0"/>
              <a:t>Understand the way looping works in scripts</a:t>
            </a:r>
          </a:p>
          <a:p>
            <a:pPr lvl="1"/>
            <a:r>
              <a:rPr lang="en-US" sz="2100" dirty="0" smtClean="0"/>
              <a:t>Understand how the script interacts with the file system</a:t>
            </a:r>
          </a:p>
          <a:p>
            <a:pPr lvl="1"/>
            <a:r>
              <a:rPr lang="en-US" sz="2100" dirty="0" smtClean="0"/>
              <a:t>Gain practice at writing a more complex script</a:t>
            </a:r>
            <a:endParaRPr lang="en-US" sz="2100" dirty="0"/>
          </a:p>
        </p:txBody>
      </p:sp>
    </p:spTree>
    <p:extLst>
      <p:ext uri="{BB962C8B-B14F-4D97-AF65-F5344CB8AC3E}">
        <p14:creationId xmlns:p14="http://schemas.microsoft.com/office/powerpoint/2010/main" val="16657474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Master File</a:t>
            </a:r>
            <a:endParaRPr lang="en-US" dirty="0"/>
          </a:p>
        </p:txBody>
      </p:sp>
      <p:sp>
        <p:nvSpPr>
          <p:cNvPr id="3" name="Content Placeholder 2"/>
          <p:cNvSpPr>
            <a:spLocks noGrp="1"/>
          </p:cNvSpPr>
          <p:nvPr>
            <p:ph idx="1"/>
          </p:nvPr>
        </p:nvSpPr>
        <p:spPr/>
        <p:txBody>
          <a:bodyPr/>
          <a:lstStyle/>
          <a:p>
            <a:r>
              <a:rPr lang="en-US" dirty="0" smtClean="0"/>
              <a:t>We need to record the file attributes in a “master file”.</a:t>
            </a:r>
          </a:p>
          <a:p>
            <a:r>
              <a:rPr lang="en-US" dirty="0" smtClean="0"/>
              <a:t>We will use a variable to store the location of this file.</a:t>
            </a:r>
          </a:p>
          <a:p>
            <a:pPr lvl="1"/>
            <a:r>
              <a:rPr lang="en-US" sz="2100" dirty="0" smtClean="0"/>
              <a:t>That way, we can change the location easily.</a:t>
            </a:r>
          </a:p>
          <a:p>
            <a:r>
              <a:rPr lang="en-US" dirty="0" smtClean="0"/>
              <a:t>This also contributes to robustness.</a:t>
            </a:r>
          </a:p>
          <a:p>
            <a:pPr lvl="1"/>
            <a:r>
              <a:rPr lang="en-US" sz="2100" dirty="0" smtClean="0"/>
              <a:t>Just change the variable value; you do not need to change anything else in the script.</a:t>
            </a:r>
            <a:endParaRPr lang="en-US" sz="2100" dirty="0"/>
          </a:p>
        </p:txBody>
      </p:sp>
    </p:spTree>
    <p:extLst>
      <p:ext uri="{BB962C8B-B14F-4D97-AF65-F5344CB8AC3E}">
        <p14:creationId xmlns:p14="http://schemas.microsoft.com/office/powerpoint/2010/main" val="18453676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Scripts and Variables</a:t>
            </a:r>
            <a:endParaRPr lang="en-US" dirty="0"/>
          </a:p>
        </p:txBody>
      </p:sp>
      <p:sp>
        <p:nvSpPr>
          <p:cNvPr id="3" name="Content Placeholder 2"/>
          <p:cNvSpPr>
            <a:spLocks noGrp="1"/>
          </p:cNvSpPr>
          <p:nvPr>
            <p:ph idx="1"/>
          </p:nvPr>
        </p:nvSpPr>
        <p:spPr/>
        <p:txBody>
          <a:bodyPr/>
          <a:lstStyle/>
          <a:p>
            <a:pPr marL="0" indent="0">
              <a:buNone/>
            </a:pPr>
            <a:r>
              <a:rPr lang="en-US" dirty="0" smtClean="0"/>
              <a:t>Create this script and call it “</a:t>
            </a:r>
            <a:r>
              <a:rPr lang="en-US" dirty="0" err="1" smtClean="0"/>
              <a:t>hello.sh</a:t>
            </a:r>
            <a:r>
              <a:rPr lang="en-US" dirty="0" smtClean="0"/>
              <a:t>”:</a:t>
            </a:r>
          </a:p>
          <a:p>
            <a:pPr marL="455613" indent="0">
              <a:buNone/>
            </a:pPr>
            <a:r>
              <a:rPr lang="en-US" dirty="0" smtClean="0">
                <a:latin typeface="Courier"/>
              </a:rPr>
              <a:t>#! /bin/</a:t>
            </a:r>
            <a:r>
              <a:rPr lang="en-US" dirty="0" err="1" smtClean="0">
                <a:latin typeface="Courier"/>
              </a:rPr>
              <a:t>sh</a:t>
            </a:r>
            <a:endParaRPr lang="en-US" dirty="0" smtClean="0">
              <a:latin typeface="Courier"/>
            </a:endParaRPr>
          </a:p>
          <a:p>
            <a:pPr marL="455613" indent="0">
              <a:buNone/>
            </a:pPr>
            <a:r>
              <a:rPr lang="en-US" dirty="0" smtClean="0">
                <a:latin typeface="Courier"/>
              </a:rPr>
              <a:t>HELLO=goodbye</a:t>
            </a:r>
          </a:p>
          <a:p>
            <a:pPr marL="455613" indent="0">
              <a:buNone/>
            </a:pPr>
            <a:r>
              <a:rPr lang="en-US" dirty="0" smtClean="0">
                <a:latin typeface="Courier"/>
              </a:rPr>
              <a:t>echo $HELLO</a:t>
            </a:r>
          </a:p>
          <a:p>
            <a:pPr marL="0" indent="0">
              <a:buNone/>
            </a:pPr>
            <a:endParaRPr lang="en-US" dirty="0" smtClean="0"/>
          </a:p>
          <a:p>
            <a:pPr marL="0" indent="0">
              <a:buNone/>
            </a:pPr>
            <a:r>
              <a:rPr lang="en-US" dirty="0" smtClean="0"/>
              <a:t>Run it. What do you see?</a:t>
            </a:r>
            <a:endParaRPr lang="en-US" dirty="0"/>
          </a:p>
        </p:txBody>
      </p:sp>
    </p:spTree>
    <p:extLst>
      <p:ext uri="{BB962C8B-B14F-4D97-AF65-F5344CB8AC3E}">
        <p14:creationId xmlns:p14="http://schemas.microsoft.com/office/powerpoint/2010/main" val="31473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Error</a:t>
            </a:r>
            <a:endParaRPr lang="en-US" dirty="0"/>
          </a:p>
        </p:txBody>
      </p:sp>
      <p:sp>
        <p:nvSpPr>
          <p:cNvPr id="3" name="Content Placeholder 2"/>
          <p:cNvSpPr>
            <a:spLocks noGrp="1"/>
          </p:cNvSpPr>
          <p:nvPr>
            <p:ph idx="1"/>
          </p:nvPr>
        </p:nvSpPr>
        <p:spPr/>
        <p:txBody>
          <a:bodyPr/>
          <a:lstStyle/>
          <a:p>
            <a:pPr marL="0" indent="0">
              <a:buNone/>
            </a:pPr>
            <a:r>
              <a:rPr lang="en-US" dirty="0" smtClean="0"/>
              <a:t>Now try this script, called var2.sh:</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a:p>
            <a:pPr marL="0" indent="0">
              <a:buNone/>
            </a:pPr>
            <a:r>
              <a:rPr lang="en-US" dirty="0" smtClean="0"/>
              <a:t>Why do you get that?</a:t>
            </a:r>
            <a:endParaRPr lang="en-US" dirty="0"/>
          </a:p>
        </p:txBody>
      </p:sp>
      <p:pic>
        <p:nvPicPr>
          <p:cNvPr id="4" name="Picture 3" descr="Untitled.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3743" y="2372343"/>
            <a:ext cx="4229612" cy="2359678"/>
          </a:xfrm>
          <a:prstGeom prst="rect">
            <a:avLst/>
          </a:prstGeom>
        </p:spPr>
      </p:pic>
    </p:spTree>
    <p:extLst>
      <p:ext uri="{BB962C8B-B14F-4D97-AF65-F5344CB8AC3E}">
        <p14:creationId xmlns:p14="http://schemas.microsoft.com/office/powerpoint/2010/main" val="27204325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idx="1"/>
          </p:nvPr>
        </p:nvSpPr>
        <p:spPr/>
        <p:txBody>
          <a:bodyPr/>
          <a:lstStyle/>
          <a:p>
            <a:r>
              <a:rPr lang="en-US" dirty="0" smtClean="0"/>
              <a:t>Names are alphanumeric</a:t>
            </a:r>
          </a:p>
          <a:p>
            <a:pPr lvl="1"/>
            <a:r>
              <a:rPr lang="en-US" sz="2100" dirty="0" smtClean="0"/>
              <a:t>But cannot begin with a number</a:t>
            </a:r>
          </a:p>
          <a:p>
            <a:pPr lvl="1"/>
            <a:r>
              <a:rPr lang="en-US" sz="2100" dirty="0" smtClean="0"/>
              <a:t>Case matters; “a” and “A” are different variables</a:t>
            </a:r>
          </a:p>
          <a:p>
            <a:r>
              <a:rPr lang="en-US" dirty="0" smtClean="0"/>
              <a:t>No </a:t>
            </a:r>
            <a:r>
              <a:rPr lang="en-US" dirty="0" err="1" smtClean="0"/>
              <a:t>datatypes</a:t>
            </a:r>
            <a:endParaRPr lang="en-US" dirty="0" smtClean="0"/>
          </a:p>
          <a:p>
            <a:pPr lvl="1"/>
            <a:r>
              <a:rPr lang="en-US" sz="2100" dirty="0" smtClean="0"/>
              <a:t>Type depends on use</a:t>
            </a:r>
          </a:p>
          <a:p>
            <a:pPr lvl="1"/>
            <a:r>
              <a:rPr lang="en-US" sz="2100" dirty="0" smtClean="0"/>
              <a:t>To shell, everything is a string</a:t>
            </a:r>
          </a:p>
          <a:p>
            <a:r>
              <a:rPr lang="en-US" dirty="0" smtClean="0"/>
              <a:t>Remember the rules for quoting from Unit 1, The Basics.</a:t>
            </a:r>
            <a:endParaRPr lang="en-US" dirty="0"/>
          </a:p>
        </p:txBody>
      </p:sp>
    </p:spTree>
    <p:extLst>
      <p:ext uri="{BB962C8B-B14F-4D97-AF65-F5344CB8AC3E}">
        <p14:creationId xmlns:p14="http://schemas.microsoft.com/office/powerpoint/2010/main" val="11482497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Variables</a:t>
            </a:r>
            <a:endParaRPr lang="en-US" dirty="0"/>
          </a:p>
        </p:txBody>
      </p:sp>
      <p:sp>
        <p:nvSpPr>
          <p:cNvPr id="3" name="Content Placeholder 2"/>
          <p:cNvSpPr>
            <a:spLocks noGrp="1"/>
          </p:cNvSpPr>
          <p:nvPr>
            <p:ph idx="1"/>
          </p:nvPr>
        </p:nvSpPr>
        <p:spPr/>
        <p:txBody>
          <a:bodyPr>
            <a:normAutofit/>
          </a:bodyPr>
          <a:lstStyle/>
          <a:p>
            <a:r>
              <a:rPr lang="en-US" dirty="0" smtClean="0"/>
              <a:t>${HELLO} is same as $HELLO</a:t>
            </a:r>
          </a:p>
          <a:p>
            <a:pPr lvl="1"/>
            <a:r>
              <a:rPr lang="en-US" sz="2100" dirty="0" smtClean="0"/>
              <a:t>Useful if you want to append an “x” to the value of the variable HELLO</a:t>
            </a:r>
          </a:p>
          <a:p>
            <a:pPr lvl="1"/>
            <a:endParaRPr lang="en-US" sz="2100" dirty="0" smtClean="0"/>
          </a:p>
          <a:p>
            <a:r>
              <a:rPr lang="en-US" dirty="0" smtClean="0"/>
              <a:t>Example: Say HELLO has value “</a:t>
            </a:r>
            <a:r>
              <a:rPr lang="en-US" dirty="0" err="1" smtClean="0"/>
              <a:t>abcde</a:t>
            </a:r>
            <a:r>
              <a:rPr lang="en-US" dirty="0" smtClean="0"/>
              <a:t>” …</a:t>
            </a:r>
          </a:p>
          <a:p>
            <a:pPr lvl="1"/>
            <a:r>
              <a:rPr lang="en-US" sz="2100" dirty="0" smtClean="0"/>
              <a:t>$</a:t>
            </a:r>
            <a:r>
              <a:rPr lang="en-US" sz="2100" dirty="0" err="1" smtClean="0"/>
              <a:t>HELLOx</a:t>
            </a:r>
            <a:r>
              <a:rPr lang="en-US" sz="2100" dirty="0" smtClean="0"/>
              <a:t> refers to the value of the variable “</a:t>
            </a:r>
            <a:r>
              <a:rPr lang="en-US" sz="2100" dirty="0" err="1" smtClean="0"/>
              <a:t>HELLOx</a:t>
            </a:r>
            <a:r>
              <a:rPr lang="en-US" sz="2100" dirty="0" smtClean="0"/>
              <a:t>” — which is undefined</a:t>
            </a:r>
          </a:p>
          <a:p>
            <a:pPr lvl="1"/>
            <a:r>
              <a:rPr lang="en-US" sz="2100" dirty="0" smtClean="0"/>
              <a:t>${HELLO}x refers to the value of the variable “HELLO” with “x” appended </a:t>
            </a:r>
            <a:r>
              <a:rPr lang="en-US" sz="2100" dirty="0"/>
              <a:t>— which </a:t>
            </a:r>
            <a:r>
              <a:rPr lang="en-US" sz="2100" dirty="0" smtClean="0"/>
              <a:t>is “</a:t>
            </a:r>
            <a:r>
              <a:rPr lang="en-US" sz="2100" dirty="0" err="1" smtClean="0"/>
              <a:t>abcdex</a:t>
            </a:r>
            <a:r>
              <a:rPr lang="en-US" sz="2100" dirty="0" smtClean="0"/>
              <a:t>”</a:t>
            </a:r>
            <a:endParaRPr lang="en-US" sz="2100" dirty="0"/>
          </a:p>
        </p:txBody>
      </p:sp>
    </p:spTree>
    <p:extLst>
      <p:ext uri="{BB962C8B-B14F-4D97-AF65-F5344CB8AC3E}">
        <p14:creationId xmlns:p14="http://schemas.microsoft.com/office/powerpoint/2010/main" val="31738670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Use</a:t>
            </a:r>
            <a:endParaRPr lang="en-US" dirty="0"/>
          </a:p>
        </p:txBody>
      </p:sp>
      <p:sp>
        <p:nvSpPr>
          <p:cNvPr id="3" name="Content Placeholder 2"/>
          <p:cNvSpPr>
            <a:spLocks noGrp="1"/>
          </p:cNvSpPr>
          <p:nvPr>
            <p:ph idx="1"/>
          </p:nvPr>
        </p:nvSpPr>
        <p:spPr/>
        <p:txBody>
          <a:bodyPr/>
          <a:lstStyle/>
          <a:p>
            <a:pPr marL="228600" indent="0">
              <a:buNone/>
            </a:pPr>
            <a:r>
              <a:rPr lang="en-US" dirty="0" smtClean="0">
                <a:latin typeface="Courier"/>
              </a:rPr>
              <a:t>X=</a:t>
            </a:r>
            <a:r>
              <a:rPr lang="en-US" dirty="0" err="1" smtClean="0">
                <a:latin typeface="Courier"/>
              </a:rPr>
              <a:t>MasterList</a:t>
            </a:r>
            <a:endParaRPr lang="en-US" dirty="0" smtClean="0">
              <a:latin typeface="Courier"/>
            </a:endParaRPr>
          </a:p>
          <a:p>
            <a:pPr marL="228600" indent="0">
              <a:buNone/>
            </a:pPr>
            <a:r>
              <a:rPr lang="en-US" dirty="0" smtClean="0">
                <a:latin typeface="Courier"/>
              </a:rPr>
              <a:t>if [ -e “$X” ]</a:t>
            </a:r>
          </a:p>
          <a:p>
            <a:pPr marL="228600" indent="0">
              <a:buNone/>
            </a:pPr>
            <a:r>
              <a:rPr lang="en-US" dirty="0" smtClean="0">
                <a:latin typeface="Courier"/>
              </a:rPr>
              <a:t>then</a:t>
            </a:r>
          </a:p>
          <a:p>
            <a:pPr marL="228600" indent="0">
              <a:buNone/>
            </a:pPr>
            <a:r>
              <a:rPr lang="en-US" dirty="0">
                <a:latin typeface="Courier"/>
              </a:rPr>
              <a:t>	</a:t>
            </a:r>
            <a:r>
              <a:rPr lang="en-US" dirty="0" smtClean="0">
                <a:latin typeface="Courier"/>
              </a:rPr>
              <a:t>echo “File $X exists”</a:t>
            </a:r>
          </a:p>
          <a:p>
            <a:pPr marL="228600" indent="0">
              <a:buNone/>
            </a:pPr>
            <a:r>
              <a:rPr lang="en-US" dirty="0" smtClean="0">
                <a:latin typeface="Courier"/>
              </a:rPr>
              <a:t>else</a:t>
            </a:r>
          </a:p>
          <a:p>
            <a:pPr marL="228600" indent="0">
              <a:buNone/>
            </a:pPr>
            <a:r>
              <a:rPr lang="en-US" dirty="0">
                <a:latin typeface="Courier"/>
              </a:rPr>
              <a:t>	</a:t>
            </a:r>
            <a:r>
              <a:rPr lang="en-US" dirty="0" smtClean="0">
                <a:latin typeface="Courier"/>
              </a:rPr>
              <a:t>echo “File $X does not exist”</a:t>
            </a:r>
            <a:endParaRPr lang="en-US" dirty="0">
              <a:latin typeface="Courier"/>
            </a:endParaRPr>
          </a:p>
          <a:p>
            <a:pPr marL="228600" indent="0">
              <a:buNone/>
            </a:pPr>
            <a:r>
              <a:rPr lang="en-US" dirty="0" smtClean="0">
                <a:latin typeface="Courier"/>
              </a:rPr>
              <a:t>fi</a:t>
            </a:r>
          </a:p>
        </p:txBody>
      </p:sp>
    </p:spTree>
    <p:extLst>
      <p:ext uri="{BB962C8B-B14F-4D97-AF65-F5344CB8AC3E}">
        <p14:creationId xmlns:p14="http://schemas.microsoft.com/office/powerpoint/2010/main" val="32193672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Exiting Cleanly</a:t>
            </a:r>
            <a:endParaRPr lang="en-US" dirty="0"/>
          </a:p>
        </p:txBody>
      </p:sp>
      <p:sp>
        <p:nvSpPr>
          <p:cNvPr id="3" name="Content Placeholder 2"/>
          <p:cNvSpPr>
            <a:spLocks noGrp="1"/>
          </p:cNvSpPr>
          <p:nvPr>
            <p:ph idx="1"/>
          </p:nvPr>
        </p:nvSpPr>
        <p:spPr/>
        <p:txBody>
          <a:bodyPr>
            <a:normAutofit/>
          </a:bodyPr>
          <a:lstStyle/>
          <a:p>
            <a:r>
              <a:rPr lang="en-US" dirty="0" smtClean="0"/>
              <a:t>To terminate a script, call the exit command with a status code:</a:t>
            </a:r>
          </a:p>
          <a:p>
            <a:pPr lvl="1"/>
            <a:r>
              <a:rPr lang="en-US" sz="2100" dirty="0" smtClean="0"/>
              <a:t>exit 0</a:t>
            </a:r>
          </a:p>
          <a:p>
            <a:pPr lvl="2"/>
            <a:r>
              <a:rPr lang="en-US" sz="2100" dirty="0" smtClean="0"/>
              <a:t>All went well, and the script worked; the user can relax.</a:t>
            </a:r>
          </a:p>
          <a:p>
            <a:pPr lvl="1"/>
            <a:r>
              <a:rPr lang="en-US" sz="2100" dirty="0" smtClean="0"/>
              <a:t>exit 1</a:t>
            </a:r>
          </a:p>
          <a:p>
            <a:pPr lvl="2"/>
            <a:r>
              <a:rPr lang="en-US" sz="2100" dirty="0" smtClean="0"/>
              <a:t>Something went wrong, and the script terminated.</a:t>
            </a:r>
          </a:p>
          <a:p>
            <a:pPr lvl="2"/>
            <a:r>
              <a:rPr lang="en-US" sz="2100" dirty="0" smtClean="0"/>
              <a:t>You can use any non-zero number instead of 1; convention is to have the specific number (“exit status code”) indicate the error that caused termination.</a:t>
            </a:r>
          </a:p>
        </p:txBody>
      </p:sp>
    </p:spTree>
    <p:extLst>
      <p:ext uri="{BB962C8B-B14F-4D97-AF65-F5344CB8AC3E}">
        <p14:creationId xmlns:p14="http://schemas.microsoft.com/office/powerpoint/2010/main" val="26362012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and Writing to Files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latin typeface="Courier"/>
              </a:rPr>
              <a:t>&gt; filename</a:t>
            </a:r>
          </a:p>
          <a:p>
            <a:pPr lvl="1"/>
            <a:r>
              <a:rPr lang="en-US" dirty="0" smtClean="0"/>
              <a:t>This creates a file named </a:t>
            </a:r>
            <a:r>
              <a:rPr lang="en-US" i="1" dirty="0" smtClean="0"/>
              <a:t>filename</a:t>
            </a:r>
            <a:r>
              <a:rPr lang="en-US" dirty="0" smtClean="0"/>
              <a:t>; it’s empty.</a:t>
            </a:r>
          </a:p>
          <a:p>
            <a:pPr lvl="1"/>
            <a:r>
              <a:rPr lang="en-US" dirty="0" smtClean="0"/>
              <a:t>This also erases the contents if </a:t>
            </a:r>
            <a:r>
              <a:rPr lang="en-US" i="1" dirty="0" smtClean="0"/>
              <a:t>filename</a:t>
            </a:r>
            <a:r>
              <a:rPr lang="en-US" dirty="0" smtClean="0"/>
              <a:t> exists.</a:t>
            </a:r>
          </a:p>
          <a:p>
            <a:pPr lvl="1"/>
            <a:endParaRPr lang="en-US" dirty="0" smtClean="0"/>
          </a:p>
          <a:p>
            <a:pPr marL="0" indent="0">
              <a:buNone/>
            </a:pPr>
            <a:r>
              <a:rPr lang="en-US" dirty="0" smtClean="0">
                <a:latin typeface="Courier"/>
              </a:rPr>
              <a:t>&gt;&gt; filename</a:t>
            </a:r>
          </a:p>
          <a:p>
            <a:pPr lvl="1"/>
            <a:r>
              <a:rPr lang="en-US" dirty="0" smtClean="0"/>
              <a:t>This appends to the file named </a:t>
            </a:r>
            <a:r>
              <a:rPr lang="en-US" i="1" dirty="0" smtClean="0"/>
              <a:t>filename.</a:t>
            </a:r>
            <a:endParaRPr lang="en-US" dirty="0" smtClean="0"/>
          </a:p>
          <a:p>
            <a:pPr lvl="1"/>
            <a:r>
              <a:rPr lang="en-US" dirty="0" smtClean="0"/>
              <a:t>If the file does not exist, it is created.</a:t>
            </a:r>
          </a:p>
        </p:txBody>
      </p:sp>
    </p:spTree>
    <p:extLst>
      <p:ext uri="{BB962C8B-B14F-4D97-AF65-F5344CB8AC3E}">
        <p14:creationId xmlns:p14="http://schemas.microsoft.com/office/powerpoint/2010/main" val="3197778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a:t>
            </a:r>
            <a:endParaRPr lang="en-US" dirty="0"/>
          </a:p>
        </p:txBody>
      </p:sp>
      <p:sp>
        <p:nvSpPr>
          <p:cNvPr id="3" name="Content Placeholder 2"/>
          <p:cNvSpPr>
            <a:spLocks noGrp="1"/>
          </p:cNvSpPr>
          <p:nvPr>
            <p:ph idx="1"/>
          </p:nvPr>
        </p:nvSpPr>
        <p:spPr/>
        <p:txBody>
          <a:bodyPr/>
          <a:lstStyle/>
          <a:p>
            <a:pPr marL="0" indent="0">
              <a:buNone/>
            </a:pPr>
            <a:r>
              <a:rPr lang="en-US" dirty="0" smtClean="0"/>
              <a:t>When an attacker compromises a system, she often changes file attributes or contents.</a:t>
            </a:r>
          </a:p>
          <a:p>
            <a:pPr marL="0" indent="0">
              <a:buNone/>
            </a:pPr>
            <a:endParaRPr lang="en-US" dirty="0"/>
          </a:p>
          <a:p>
            <a:pPr marL="0" indent="0">
              <a:buNone/>
            </a:pPr>
            <a:r>
              <a:rPr lang="en-US" dirty="0" smtClean="0"/>
              <a:t>Our job: Write a script that checks for changes to files in a directory.</a:t>
            </a:r>
          </a:p>
          <a:p>
            <a:pPr marL="0" indent="0">
              <a:buNone/>
            </a:pPr>
            <a:endParaRPr lang="en-US" dirty="0"/>
          </a:p>
          <a:p>
            <a:pPr marL="0" indent="0">
              <a:buNone/>
            </a:pPr>
            <a:r>
              <a:rPr lang="en-US" dirty="0" smtClean="0"/>
              <a:t>So, which aspects of the files (i.e., attributes, content) do we care about?</a:t>
            </a:r>
            <a:endParaRPr lang="en-US" dirty="0"/>
          </a:p>
        </p:txBody>
      </p:sp>
    </p:spTree>
    <p:extLst>
      <p:ext uri="{BB962C8B-B14F-4D97-AF65-F5344CB8AC3E}">
        <p14:creationId xmlns:p14="http://schemas.microsoft.com/office/powerpoint/2010/main" val="140904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Conditions with [</a:t>
            </a:r>
            <a:endParaRPr lang="en-US" dirty="0"/>
          </a:p>
        </p:txBody>
      </p:sp>
      <p:sp>
        <p:nvSpPr>
          <p:cNvPr id="3" name="Content Placeholder 2"/>
          <p:cNvSpPr>
            <a:spLocks noGrp="1"/>
          </p:cNvSpPr>
          <p:nvPr>
            <p:ph idx="1"/>
          </p:nvPr>
        </p:nvSpPr>
        <p:spPr/>
        <p:txBody>
          <a:bodyPr>
            <a:normAutofit/>
          </a:bodyPr>
          <a:lstStyle/>
          <a:p>
            <a:r>
              <a:rPr lang="en-US" dirty="0" smtClean="0"/>
              <a:t>To test if file </a:t>
            </a:r>
            <a:r>
              <a:rPr lang="en-US" i="1" dirty="0" smtClean="0"/>
              <a:t>name</a:t>
            </a:r>
            <a:r>
              <a:rPr lang="en-US" dirty="0" smtClean="0"/>
              <a:t> is a regular file and is not the file named “</a:t>
            </a:r>
            <a:r>
              <a:rPr lang="en-US" dirty="0" err="1" smtClean="0"/>
              <a:t>gleep</a:t>
            </a:r>
            <a:r>
              <a:rPr lang="en-US" dirty="0" smtClean="0"/>
              <a:t>”, do this:</a:t>
            </a:r>
          </a:p>
          <a:p>
            <a:pPr marL="457200" lvl="1" indent="0">
              <a:buNone/>
            </a:pPr>
            <a:r>
              <a:rPr lang="en-US" dirty="0" smtClean="0">
                <a:latin typeface="Courier"/>
              </a:rPr>
              <a:t>if [ “${FILE}” != </a:t>
            </a:r>
            <a:r>
              <a:rPr lang="en-US" dirty="0" err="1" smtClean="0">
                <a:latin typeface="Courier"/>
              </a:rPr>
              <a:t>gleep</a:t>
            </a:r>
            <a:r>
              <a:rPr lang="en-US" dirty="0" smtClean="0">
                <a:latin typeface="Courier"/>
              </a:rPr>
              <a:t> –a –f “${FILE}” ]</a:t>
            </a:r>
          </a:p>
          <a:p>
            <a:pPr marL="457200" lvl="1" indent="0">
              <a:buNone/>
            </a:pPr>
            <a:r>
              <a:rPr lang="en-US" dirty="0" smtClean="0">
                <a:latin typeface="Courier"/>
              </a:rPr>
              <a:t>then</a:t>
            </a:r>
          </a:p>
          <a:p>
            <a:pPr marL="457200" lvl="1" indent="0">
              <a:buNone/>
            </a:pPr>
            <a:r>
              <a:rPr lang="en-US" dirty="0">
                <a:latin typeface="Courier"/>
              </a:rPr>
              <a:t>	</a:t>
            </a:r>
            <a:r>
              <a:rPr lang="en-US" dirty="0" smtClean="0">
                <a:latin typeface="Courier"/>
              </a:rPr>
              <a:t>echo “Not </a:t>
            </a:r>
            <a:r>
              <a:rPr lang="en-US" dirty="0" err="1" smtClean="0">
                <a:latin typeface="Courier"/>
              </a:rPr>
              <a:t>gleep</a:t>
            </a:r>
            <a:r>
              <a:rPr lang="en-US" dirty="0" smtClean="0">
                <a:latin typeface="Courier"/>
              </a:rPr>
              <a:t>, and a regular file”</a:t>
            </a:r>
          </a:p>
          <a:p>
            <a:pPr marL="457200" lvl="1" indent="0">
              <a:buNone/>
            </a:pPr>
            <a:r>
              <a:rPr lang="en-US" dirty="0" smtClean="0">
                <a:latin typeface="Courier"/>
              </a:rPr>
              <a:t>Fi</a:t>
            </a:r>
          </a:p>
          <a:p>
            <a:pPr marL="457200" lvl="1" indent="0">
              <a:buNone/>
            </a:pPr>
            <a:endParaRPr lang="en-US" dirty="0" smtClean="0">
              <a:latin typeface="Courier"/>
            </a:endParaRPr>
          </a:p>
          <a:p>
            <a:r>
              <a:rPr lang="en-US" dirty="0" smtClean="0"/>
              <a:t>-a is and, -o is or, ! is not</a:t>
            </a:r>
          </a:p>
          <a:p>
            <a:endParaRPr lang="en-US" dirty="0" smtClean="0"/>
          </a:p>
          <a:p>
            <a:r>
              <a:rPr lang="en-US" dirty="0" smtClean="0"/>
              <a:t>Can use parentheses but they must be escaped with \ or quotes</a:t>
            </a:r>
          </a:p>
          <a:p>
            <a:pPr lvl="1"/>
            <a:r>
              <a:rPr lang="en-US" sz="2100" dirty="0" smtClean="0"/>
              <a:t>( and ) are also </a:t>
            </a:r>
            <a:r>
              <a:rPr lang="en-US" sz="2100" dirty="0" err="1" smtClean="0"/>
              <a:t>metacharacters</a:t>
            </a:r>
            <a:endParaRPr lang="en-US" sz="2100" dirty="0" smtClean="0"/>
          </a:p>
        </p:txBody>
      </p:sp>
    </p:spTree>
    <p:extLst>
      <p:ext uri="{BB962C8B-B14F-4D97-AF65-F5344CB8AC3E}">
        <p14:creationId xmlns:p14="http://schemas.microsoft.com/office/powerpoint/2010/main" val="22283220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 Parentheses</a:t>
            </a:r>
            <a:endParaRPr lang="en-US" dirty="0"/>
          </a:p>
        </p:txBody>
      </p:sp>
      <p:sp>
        <p:nvSpPr>
          <p:cNvPr id="3" name="Content Placeholder 2"/>
          <p:cNvSpPr>
            <a:spLocks noGrp="1"/>
          </p:cNvSpPr>
          <p:nvPr>
            <p:ph idx="1"/>
          </p:nvPr>
        </p:nvSpPr>
        <p:spPr/>
        <p:txBody>
          <a:bodyPr>
            <a:normAutofit/>
          </a:bodyPr>
          <a:lstStyle/>
          <a:p>
            <a:pPr marL="0" indent="0">
              <a:buNone/>
            </a:pPr>
            <a:r>
              <a:rPr lang="en-US" sz="1900" dirty="0">
                <a:latin typeface="Courier"/>
                <a:cs typeface="Courier"/>
              </a:rPr>
              <a:t>if [ \( "$X" -</a:t>
            </a:r>
            <a:r>
              <a:rPr lang="en-US" sz="1900" dirty="0" err="1">
                <a:latin typeface="Courier"/>
                <a:cs typeface="Courier"/>
              </a:rPr>
              <a:t>ge</a:t>
            </a:r>
            <a:r>
              <a:rPr lang="en-US" sz="1900" dirty="0">
                <a:latin typeface="Courier"/>
                <a:cs typeface="Courier"/>
              </a:rPr>
              <a:t> 0 \) -a \( "$</a:t>
            </a:r>
            <a:r>
              <a:rPr lang="en-US" sz="1900" dirty="0" smtClean="0">
                <a:latin typeface="Courier"/>
                <a:cs typeface="Courier"/>
              </a:rPr>
              <a:t>X” –</a:t>
            </a:r>
            <a:r>
              <a:rPr lang="en-US" sz="1900" dirty="0" err="1" smtClean="0">
                <a:latin typeface="Courier"/>
                <a:cs typeface="Courier"/>
              </a:rPr>
              <a:t>eq</a:t>
            </a:r>
            <a:r>
              <a:rPr lang="en-US" sz="1900" dirty="0" smtClean="0">
                <a:latin typeface="Courier"/>
                <a:cs typeface="Courier"/>
              </a:rPr>
              <a:t> 100 -</a:t>
            </a:r>
            <a:r>
              <a:rPr lang="en-US" sz="1900" dirty="0">
                <a:latin typeface="Courier"/>
                <a:cs typeface="Courier"/>
              </a:rPr>
              <a:t>o "$X" -le 10 \) ]</a:t>
            </a:r>
          </a:p>
          <a:p>
            <a:pPr marL="0" indent="0">
              <a:buNone/>
            </a:pPr>
            <a:r>
              <a:rPr lang="en-US" sz="1900" dirty="0">
                <a:latin typeface="Courier"/>
                <a:cs typeface="Courier"/>
              </a:rPr>
              <a:t>then</a:t>
            </a:r>
          </a:p>
          <a:p>
            <a:pPr marL="0" indent="0">
              <a:buNone/>
            </a:pPr>
            <a:r>
              <a:rPr lang="en-US" sz="1900" dirty="0">
                <a:latin typeface="Courier"/>
                <a:cs typeface="Courier"/>
              </a:rPr>
              <a:t>        echo "</a:t>
            </a:r>
            <a:r>
              <a:rPr lang="en-US" sz="1900" dirty="0" smtClean="0">
                <a:latin typeface="Courier"/>
                <a:cs typeface="Courier"/>
              </a:rPr>
              <a:t>X is </a:t>
            </a:r>
            <a:r>
              <a:rPr lang="en-US" sz="1900" dirty="0">
                <a:latin typeface="Courier"/>
                <a:cs typeface="Courier"/>
              </a:rPr>
              <a:t>between 0 and </a:t>
            </a:r>
            <a:r>
              <a:rPr lang="en-US" sz="1900" dirty="0" smtClean="0">
                <a:latin typeface="Courier"/>
                <a:cs typeface="Courier"/>
              </a:rPr>
              <a:t>10 or is 100"</a:t>
            </a:r>
            <a:endParaRPr lang="en-US" sz="1900" dirty="0">
              <a:latin typeface="Courier"/>
              <a:cs typeface="Courier"/>
            </a:endParaRPr>
          </a:p>
          <a:p>
            <a:pPr marL="0" indent="0">
              <a:buNone/>
            </a:pPr>
            <a:r>
              <a:rPr lang="en-US" sz="1900" dirty="0">
                <a:latin typeface="Courier"/>
                <a:cs typeface="Courier"/>
              </a:rPr>
              <a:t>else</a:t>
            </a:r>
          </a:p>
          <a:p>
            <a:pPr marL="0" indent="0">
              <a:buNone/>
            </a:pPr>
            <a:r>
              <a:rPr lang="en-US" sz="1900" dirty="0">
                <a:latin typeface="Courier"/>
                <a:cs typeface="Courier"/>
              </a:rPr>
              <a:t>        echo "</a:t>
            </a:r>
            <a:r>
              <a:rPr lang="en-US" sz="1900" dirty="0" smtClean="0">
                <a:latin typeface="Courier"/>
                <a:cs typeface="Courier"/>
              </a:rPr>
              <a:t>X is </a:t>
            </a:r>
            <a:r>
              <a:rPr lang="en-US" sz="1900" dirty="0">
                <a:latin typeface="Courier"/>
                <a:cs typeface="Courier"/>
              </a:rPr>
              <a:t>not between 0 and </a:t>
            </a:r>
            <a:r>
              <a:rPr lang="en-US" sz="1900" dirty="0" smtClean="0">
                <a:latin typeface="Courier"/>
                <a:cs typeface="Courier"/>
              </a:rPr>
              <a:t>10 and is not 100"</a:t>
            </a:r>
            <a:endParaRPr lang="en-US" sz="1900" dirty="0">
              <a:latin typeface="Courier"/>
              <a:cs typeface="Courier"/>
            </a:endParaRPr>
          </a:p>
          <a:p>
            <a:pPr marL="0" indent="0">
              <a:buNone/>
            </a:pPr>
            <a:r>
              <a:rPr lang="en-US" sz="1900" dirty="0" smtClean="0">
                <a:latin typeface="Courier"/>
                <a:cs typeface="Courier"/>
              </a:rPr>
              <a:t>fi</a:t>
            </a:r>
          </a:p>
          <a:p>
            <a:pPr marL="0" indent="0">
              <a:buNone/>
            </a:pPr>
            <a:endParaRPr lang="en-US" dirty="0" smtClean="0"/>
          </a:p>
          <a:p>
            <a:pPr marL="0" indent="0">
              <a:buNone/>
            </a:pPr>
            <a:r>
              <a:rPr lang="en-US" dirty="0" smtClean="0"/>
              <a:t>Note the \ before the ( and ). Those are </a:t>
            </a:r>
            <a:r>
              <a:rPr lang="en-US" i="1" dirty="0" smtClean="0"/>
              <a:t>critical</a:t>
            </a:r>
            <a:r>
              <a:rPr lang="en-US" dirty="0" smtClean="0"/>
              <a:t>.</a:t>
            </a:r>
            <a:endParaRPr lang="en-US" dirty="0"/>
          </a:p>
        </p:txBody>
      </p:sp>
    </p:spTree>
    <p:extLst>
      <p:ext uri="{BB962C8B-B14F-4D97-AF65-F5344CB8AC3E}">
        <p14:creationId xmlns:p14="http://schemas.microsoft.com/office/powerpoint/2010/main" val="26874918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Exercise 2</a:t>
            </a:r>
            <a:endParaRPr lang="en-US" dirty="0"/>
          </a:p>
        </p:txBody>
      </p:sp>
      <p:sp>
        <p:nvSpPr>
          <p:cNvPr id="3" name="Content Placeholder 2"/>
          <p:cNvSpPr>
            <a:spLocks noGrp="1"/>
          </p:cNvSpPr>
          <p:nvPr>
            <p:ph idx="1"/>
          </p:nvPr>
        </p:nvSpPr>
        <p:spPr/>
        <p:txBody>
          <a:bodyPr>
            <a:normAutofit/>
          </a:bodyPr>
          <a:lstStyle/>
          <a:p>
            <a:r>
              <a:rPr lang="en-US" dirty="0" smtClean="0"/>
              <a:t>This exercise introduces you to working with variables and using their values to control execution.</a:t>
            </a:r>
          </a:p>
          <a:p>
            <a:r>
              <a:rPr lang="en-US" dirty="0" smtClean="0"/>
              <a:t>After completing this exercise, you will be able to:</a:t>
            </a:r>
          </a:p>
          <a:p>
            <a:pPr lvl="1"/>
            <a:r>
              <a:rPr lang="en-US" sz="2100" dirty="0" smtClean="0"/>
              <a:t>Define and use variables in a script</a:t>
            </a:r>
          </a:p>
          <a:p>
            <a:pPr lvl="1"/>
            <a:r>
              <a:rPr lang="en-US" sz="2100" dirty="0" smtClean="0"/>
              <a:t>Combine conditions using a Boolean</a:t>
            </a:r>
          </a:p>
          <a:p>
            <a:pPr lvl="1"/>
            <a:r>
              <a:rPr lang="en-US" sz="2100" dirty="0" smtClean="0"/>
              <a:t>Exit a script without going to the end of the script file</a:t>
            </a:r>
          </a:p>
        </p:txBody>
      </p:sp>
    </p:spTree>
    <p:extLst>
      <p:ext uri="{BB962C8B-B14F-4D97-AF65-F5344CB8AC3E}">
        <p14:creationId xmlns:p14="http://schemas.microsoft.com/office/powerpoint/2010/main" val="29353232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Temporary Files</a:t>
            </a:r>
            <a:endParaRPr lang="en-US" dirty="0"/>
          </a:p>
        </p:txBody>
      </p:sp>
      <p:sp>
        <p:nvSpPr>
          <p:cNvPr id="3" name="Content Placeholder 2"/>
          <p:cNvSpPr>
            <a:spLocks noGrp="1"/>
          </p:cNvSpPr>
          <p:nvPr>
            <p:ph idx="1"/>
          </p:nvPr>
        </p:nvSpPr>
        <p:spPr/>
        <p:txBody>
          <a:bodyPr>
            <a:normAutofit/>
          </a:bodyPr>
          <a:lstStyle/>
          <a:p>
            <a:r>
              <a:rPr lang="en-US" dirty="0" smtClean="0"/>
              <a:t>Like regular files, but:</a:t>
            </a:r>
          </a:p>
          <a:p>
            <a:pPr lvl="1"/>
            <a:r>
              <a:rPr lang="en-US" sz="2100" dirty="0" smtClean="0"/>
              <a:t>Deleted after use</a:t>
            </a:r>
          </a:p>
          <a:p>
            <a:pPr lvl="1"/>
            <a:r>
              <a:rPr lang="en-US" sz="2100" dirty="0" smtClean="0"/>
              <a:t>Usually named by something unique to the process (common: use process identification number, $$)</a:t>
            </a:r>
          </a:p>
          <a:p>
            <a:r>
              <a:rPr lang="en-US" dirty="0" smtClean="0"/>
              <a:t>Example:</a:t>
            </a:r>
          </a:p>
          <a:p>
            <a:pPr marL="914400" lvl="1" indent="0">
              <a:buNone/>
            </a:pPr>
            <a:r>
              <a:rPr lang="en-US" dirty="0" smtClean="0">
                <a:latin typeface="Courier"/>
                <a:cs typeface="Courier"/>
              </a:rPr>
              <a:t>TMP=/</a:t>
            </a:r>
            <a:r>
              <a:rPr lang="en-US" dirty="0" err="1" smtClean="0">
                <a:latin typeface="Courier"/>
                <a:cs typeface="Courier"/>
              </a:rPr>
              <a:t>tmp</a:t>
            </a:r>
            <a:r>
              <a:rPr lang="en-US" dirty="0" smtClean="0">
                <a:latin typeface="Courier"/>
                <a:cs typeface="Courier"/>
              </a:rPr>
              <a:t>/$$</a:t>
            </a:r>
          </a:p>
          <a:p>
            <a:pPr marL="914400" lvl="1" indent="0">
              <a:buNone/>
            </a:pPr>
            <a:r>
              <a:rPr lang="en-US" dirty="0" smtClean="0">
                <a:latin typeface="Courier"/>
                <a:cs typeface="Courier"/>
              </a:rPr>
              <a:t>&gt; $TMP</a:t>
            </a:r>
          </a:p>
          <a:p>
            <a:pPr indent="0">
              <a:buNone/>
            </a:pPr>
            <a:r>
              <a:rPr lang="en-US" dirty="0" smtClean="0"/>
              <a:t>creates the temporary file named by the process identification number.</a:t>
            </a:r>
            <a:endParaRPr lang="en-US" dirty="0"/>
          </a:p>
        </p:txBody>
      </p:sp>
    </p:spTree>
    <p:extLst>
      <p:ext uri="{BB962C8B-B14F-4D97-AF65-F5344CB8AC3E}">
        <p14:creationId xmlns:p14="http://schemas.microsoft.com/office/powerpoint/2010/main" val="32366414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Two Files</a:t>
            </a:r>
            <a:endParaRPr lang="en-US" dirty="0"/>
          </a:p>
        </p:txBody>
      </p:sp>
      <p:sp>
        <p:nvSpPr>
          <p:cNvPr id="3" name="Content Placeholder 2"/>
          <p:cNvSpPr>
            <a:spLocks noGrp="1"/>
          </p:cNvSpPr>
          <p:nvPr>
            <p:ph idx="1"/>
          </p:nvPr>
        </p:nvSpPr>
        <p:spPr/>
        <p:txBody>
          <a:bodyPr>
            <a:normAutofit/>
          </a:bodyPr>
          <a:lstStyle/>
          <a:p>
            <a:r>
              <a:rPr lang="en-US" dirty="0" smtClean="0"/>
              <a:t>diff </a:t>
            </a:r>
            <a:r>
              <a:rPr lang="en-US" i="1" dirty="0" smtClean="0"/>
              <a:t>file1 file2</a:t>
            </a:r>
            <a:endParaRPr lang="en-US" dirty="0" smtClean="0"/>
          </a:p>
          <a:p>
            <a:pPr marL="0" indent="0">
              <a:buNone/>
            </a:pPr>
            <a:endParaRPr lang="en-US" dirty="0" smtClean="0"/>
          </a:p>
          <a:p>
            <a:pPr marL="0" indent="0">
              <a:buNone/>
            </a:pPr>
            <a:r>
              <a:rPr lang="en-US" dirty="0" smtClean="0"/>
              <a:t>Example:</a:t>
            </a:r>
          </a:p>
        </p:txBody>
      </p:sp>
      <p:pic>
        <p:nvPicPr>
          <p:cNvPr id="4" name="Picture 3" descr="Untitled.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6883" y="3190927"/>
            <a:ext cx="5344331" cy="2473795"/>
          </a:xfrm>
          <a:prstGeom prst="rect">
            <a:avLst/>
          </a:prstGeom>
        </p:spPr>
      </p:pic>
    </p:spTree>
    <p:extLst>
      <p:ext uri="{BB962C8B-B14F-4D97-AF65-F5344CB8AC3E}">
        <p14:creationId xmlns:p14="http://schemas.microsoft.com/office/powerpoint/2010/main" val="36808789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Exercise 3</a:t>
            </a:r>
            <a:endParaRPr lang="en-US" dirty="0"/>
          </a:p>
        </p:txBody>
      </p:sp>
      <p:sp>
        <p:nvSpPr>
          <p:cNvPr id="3" name="Content Placeholder 2"/>
          <p:cNvSpPr>
            <a:spLocks noGrp="1"/>
          </p:cNvSpPr>
          <p:nvPr>
            <p:ph idx="1"/>
          </p:nvPr>
        </p:nvSpPr>
        <p:spPr/>
        <p:txBody>
          <a:bodyPr/>
          <a:lstStyle/>
          <a:p>
            <a:r>
              <a:rPr lang="en-US" dirty="0" smtClean="0"/>
              <a:t>This exercise allows you to adapt what you wrote to use a temporary file, and see how to compare files.</a:t>
            </a:r>
          </a:p>
          <a:p>
            <a:r>
              <a:rPr lang="en-US" dirty="0" smtClean="0"/>
              <a:t>After completing this exercise, you will be able to:</a:t>
            </a:r>
          </a:p>
          <a:p>
            <a:pPr lvl="1"/>
            <a:r>
              <a:rPr lang="en-US" sz="2100" dirty="0" smtClean="0"/>
              <a:t>Adapt a script to carry out a task that differs slightly from the original script</a:t>
            </a:r>
          </a:p>
          <a:p>
            <a:pPr lvl="1"/>
            <a:r>
              <a:rPr lang="en-US" sz="2100" dirty="0" smtClean="0"/>
              <a:t>Create, use, and delete a temporary file</a:t>
            </a:r>
            <a:endParaRPr lang="en-US" sz="2100" dirty="0"/>
          </a:p>
        </p:txBody>
      </p:sp>
    </p:spTree>
    <p:extLst>
      <p:ext uri="{BB962C8B-B14F-4D97-AF65-F5344CB8AC3E}">
        <p14:creationId xmlns:p14="http://schemas.microsoft.com/office/powerpoint/2010/main" val="17307180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File Names from </a:t>
            </a:r>
            <a:r>
              <a:rPr lang="en-US" i="1" dirty="0" smtClean="0"/>
              <a:t>diff</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We will use the following commands to clean up the output:</a:t>
            </a:r>
          </a:p>
          <a:p>
            <a:pPr marL="0" indent="0">
              <a:buNone/>
            </a:pPr>
            <a:endParaRPr lang="en-US" dirty="0" smtClean="0">
              <a:latin typeface="Courier"/>
              <a:cs typeface="Courier"/>
            </a:endParaRPr>
          </a:p>
          <a:p>
            <a:pPr marL="0" indent="0">
              <a:buNone/>
            </a:pPr>
            <a:r>
              <a:rPr lang="en-US" dirty="0" err="1" smtClean="0">
                <a:latin typeface="Courier"/>
                <a:cs typeface="Courier"/>
              </a:rPr>
              <a:t>grep</a:t>
            </a:r>
            <a:r>
              <a:rPr lang="en-US" dirty="0" smtClean="0">
                <a:latin typeface="Courier"/>
                <a:cs typeface="Courier"/>
              </a:rPr>
              <a:t> ‘^\(&lt;\|&gt;\)’</a:t>
            </a:r>
          </a:p>
          <a:p>
            <a:pPr lvl="1"/>
            <a:r>
              <a:rPr lang="en-US" dirty="0" smtClean="0"/>
              <a:t>This copies lines that begin with “&gt;” or “&lt;“ from the input to the output, and discards the rest of the lines.</a:t>
            </a:r>
          </a:p>
          <a:p>
            <a:pPr marL="0" indent="0">
              <a:buNone/>
            </a:pPr>
            <a:endParaRPr lang="en-US" dirty="0" smtClean="0">
              <a:latin typeface="Courier"/>
              <a:cs typeface="Courier"/>
            </a:endParaRPr>
          </a:p>
          <a:p>
            <a:pPr marL="0" indent="0">
              <a:buNone/>
            </a:pPr>
            <a:r>
              <a:rPr lang="en-US" dirty="0" err="1" smtClean="0">
                <a:latin typeface="Courier"/>
                <a:cs typeface="Courier"/>
              </a:rPr>
              <a:t>awk</a:t>
            </a:r>
            <a:r>
              <a:rPr lang="en-US" dirty="0" smtClean="0">
                <a:latin typeface="Courier"/>
                <a:cs typeface="Courier"/>
              </a:rPr>
              <a:t> ‘{ print $NF }’</a:t>
            </a:r>
          </a:p>
          <a:p>
            <a:pPr lvl="1"/>
            <a:r>
              <a:rPr lang="en-US" dirty="0" smtClean="0"/>
              <a:t>This copies the last word on the input line to the output.</a:t>
            </a:r>
          </a:p>
        </p:txBody>
      </p:sp>
    </p:spTree>
    <p:extLst>
      <p:ext uri="{BB962C8B-B14F-4D97-AF65-F5344CB8AC3E}">
        <p14:creationId xmlns:p14="http://schemas.microsoft.com/office/powerpoint/2010/main" val="36154474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Putting File Names In Order</a:t>
            </a:r>
            <a:endParaRPr lang="en-US" dirty="0"/>
          </a:p>
        </p:txBody>
      </p:sp>
      <p:sp>
        <p:nvSpPr>
          <p:cNvPr id="3" name="Content Placeholder 2"/>
          <p:cNvSpPr>
            <a:spLocks noGrp="1"/>
          </p:cNvSpPr>
          <p:nvPr>
            <p:ph idx="1"/>
          </p:nvPr>
        </p:nvSpPr>
        <p:spPr/>
        <p:txBody>
          <a:bodyPr/>
          <a:lstStyle/>
          <a:p>
            <a:pPr marL="0" indent="0">
              <a:buNone/>
            </a:pPr>
            <a:r>
              <a:rPr lang="en-US" i="1" dirty="0" smtClean="0">
                <a:cs typeface="Courier"/>
              </a:rPr>
              <a:t>sort</a:t>
            </a:r>
          </a:p>
          <a:p>
            <a:pPr lvl="1"/>
            <a:r>
              <a:rPr lang="en-US" sz="2100" dirty="0" smtClean="0"/>
              <a:t>Output a sorted list of input lines</a:t>
            </a:r>
          </a:p>
          <a:p>
            <a:pPr lvl="1"/>
            <a:endParaRPr lang="en-US" dirty="0" smtClean="0"/>
          </a:p>
          <a:p>
            <a:pPr marL="0" indent="0">
              <a:buNone/>
            </a:pPr>
            <a:r>
              <a:rPr lang="en-US" i="1" dirty="0" err="1" smtClean="0">
                <a:cs typeface="Courier"/>
              </a:rPr>
              <a:t>uniq</a:t>
            </a:r>
            <a:endParaRPr lang="en-US" i="1" dirty="0" smtClean="0">
              <a:cs typeface="Courier"/>
            </a:endParaRPr>
          </a:p>
          <a:p>
            <a:pPr lvl="1"/>
            <a:r>
              <a:rPr lang="en-US" sz="2100" dirty="0" smtClean="0"/>
              <a:t>Given an input of sorted lines, find duplicate lines and print only the first one</a:t>
            </a:r>
            <a:endParaRPr lang="en-US" sz="2100" dirty="0"/>
          </a:p>
        </p:txBody>
      </p:sp>
    </p:spTree>
    <p:extLst>
      <p:ext uri="{BB962C8B-B14F-4D97-AF65-F5344CB8AC3E}">
        <p14:creationId xmlns:p14="http://schemas.microsoft.com/office/powerpoint/2010/main" val="14730418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Magic Command</a:t>
            </a:r>
            <a:endParaRPr lang="en-US" dirty="0"/>
          </a:p>
        </p:txBody>
      </p:sp>
      <p:sp>
        <p:nvSpPr>
          <p:cNvPr id="3" name="Content Placeholder 2"/>
          <p:cNvSpPr>
            <a:spLocks noGrp="1"/>
          </p:cNvSpPr>
          <p:nvPr>
            <p:ph idx="1"/>
          </p:nvPr>
        </p:nvSpPr>
        <p:spPr/>
        <p:txBody>
          <a:bodyPr>
            <a:normAutofit/>
          </a:bodyPr>
          <a:lstStyle/>
          <a:p>
            <a:pPr marL="0" indent="0">
              <a:buNone/>
            </a:pPr>
            <a:r>
              <a:rPr lang="en-US" i="1" dirty="0" err="1" smtClean="0">
                <a:latin typeface="Courier"/>
                <a:cs typeface="Courier"/>
              </a:rPr>
              <a:t>your_diff_command</a:t>
            </a:r>
            <a:r>
              <a:rPr lang="en-US" dirty="0" smtClean="0">
                <a:latin typeface="Courier"/>
                <a:cs typeface="Courier"/>
              </a:rPr>
              <a:t> |</a:t>
            </a:r>
          </a:p>
          <a:p>
            <a:pPr marL="0" indent="0">
              <a:buNone/>
            </a:pPr>
            <a:r>
              <a:rPr lang="en-US" dirty="0" smtClean="0">
                <a:latin typeface="Courier"/>
                <a:cs typeface="Courier"/>
              </a:rPr>
              <a:t>	</a:t>
            </a:r>
            <a:r>
              <a:rPr lang="en-US" dirty="0" err="1" smtClean="0">
                <a:latin typeface="Courier"/>
                <a:cs typeface="Courier"/>
              </a:rPr>
              <a:t>grep</a:t>
            </a:r>
            <a:r>
              <a:rPr lang="en-US" dirty="0" smtClean="0">
                <a:latin typeface="Courier"/>
                <a:cs typeface="Courier"/>
              </a:rPr>
              <a:t> </a:t>
            </a:r>
            <a:r>
              <a:rPr lang="en-US" dirty="0">
                <a:latin typeface="Courier"/>
                <a:cs typeface="Courier"/>
              </a:rPr>
              <a:t>‘^\(&lt;\|&gt;\)</a:t>
            </a:r>
            <a:r>
              <a:rPr lang="en-US" dirty="0" smtClean="0">
                <a:latin typeface="Courier"/>
                <a:cs typeface="Courier"/>
              </a:rPr>
              <a:t>’ |</a:t>
            </a:r>
          </a:p>
          <a:p>
            <a:pPr marL="0" indent="0">
              <a:buNone/>
            </a:pPr>
            <a:r>
              <a:rPr lang="en-US" dirty="0">
                <a:latin typeface="Courier"/>
                <a:cs typeface="Courier"/>
              </a:rPr>
              <a:t>	</a:t>
            </a:r>
            <a:r>
              <a:rPr lang="en-US" dirty="0" smtClean="0">
                <a:latin typeface="Courier"/>
                <a:cs typeface="Courier"/>
              </a:rPr>
              <a:t>	 </a:t>
            </a:r>
            <a:r>
              <a:rPr lang="en-US" dirty="0" err="1" smtClean="0">
                <a:latin typeface="Courier"/>
                <a:cs typeface="Courier"/>
              </a:rPr>
              <a:t>awk</a:t>
            </a:r>
            <a:r>
              <a:rPr lang="en-US" dirty="0" smtClean="0">
                <a:latin typeface="Courier"/>
                <a:cs typeface="Courier"/>
              </a:rPr>
              <a:t> ‘{ print $NR }’ | sort |</a:t>
            </a:r>
          </a:p>
          <a:p>
            <a:pPr marL="0" indent="0">
              <a:buNone/>
            </a:pPr>
            <a:r>
              <a:rPr lang="en-US" dirty="0">
                <a:latin typeface="Courier"/>
                <a:cs typeface="Courier"/>
              </a:rPr>
              <a:t>	</a:t>
            </a:r>
            <a:r>
              <a:rPr lang="en-US" dirty="0" smtClean="0">
                <a:latin typeface="Courier"/>
                <a:cs typeface="Courier"/>
              </a:rPr>
              <a:t>		</a:t>
            </a:r>
            <a:r>
              <a:rPr lang="en-US" dirty="0" err="1" smtClean="0">
                <a:latin typeface="Courier"/>
                <a:cs typeface="Courier"/>
              </a:rPr>
              <a:t>uniq</a:t>
            </a:r>
            <a:endParaRPr lang="en-US" dirty="0">
              <a:latin typeface="Courier"/>
              <a:cs typeface="Courier"/>
            </a:endParaRPr>
          </a:p>
          <a:p>
            <a:pPr marL="0" indent="0">
              <a:buNone/>
            </a:pPr>
            <a:endParaRPr lang="en-US" dirty="0" smtClean="0"/>
          </a:p>
          <a:p>
            <a:pPr marL="0" indent="0">
              <a:buNone/>
            </a:pPr>
            <a:r>
              <a:rPr lang="en-US" dirty="0" smtClean="0"/>
              <a:t>prints a list of the files whose attributes and/or contents have changed.</a:t>
            </a:r>
          </a:p>
          <a:p>
            <a:pPr lvl="1"/>
            <a:r>
              <a:rPr lang="en-US" sz="2100" i="1" dirty="0" err="1" smtClean="0"/>
              <a:t>your_diff_command</a:t>
            </a:r>
            <a:r>
              <a:rPr lang="en-US" sz="2100" dirty="0" smtClean="0"/>
              <a:t> is the command you wrote to compare the contents of the TMP and MASTER files in Lab Exercise 3D.</a:t>
            </a:r>
          </a:p>
          <a:p>
            <a:pPr lvl="1"/>
            <a:r>
              <a:rPr lang="en-US" sz="2100" dirty="0" smtClean="0"/>
              <a:t>Put this all on one line.</a:t>
            </a:r>
            <a:endParaRPr lang="en-US" sz="2100" dirty="0"/>
          </a:p>
        </p:txBody>
      </p:sp>
    </p:spTree>
    <p:extLst>
      <p:ext uri="{BB962C8B-B14F-4D97-AF65-F5344CB8AC3E}">
        <p14:creationId xmlns:p14="http://schemas.microsoft.com/office/powerpoint/2010/main" val="6183969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Exercise 4</a:t>
            </a:r>
            <a:endParaRPr lang="en-US" dirty="0"/>
          </a:p>
        </p:txBody>
      </p:sp>
      <p:sp>
        <p:nvSpPr>
          <p:cNvPr id="3" name="Content Placeholder 2"/>
          <p:cNvSpPr>
            <a:spLocks noGrp="1"/>
          </p:cNvSpPr>
          <p:nvPr>
            <p:ph idx="1"/>
          </p:nvPr>
        </p:nvSpPr>
        <p:spPr/>
        <p:txBody>
          <a:bodyPr/>
          <a:lstStyle/>
          <a:p>
            <a:r>
              <a:rPr lang="en-US" dirty="0" smtClean="0"/>
              <a:t>This exercise requires you to combine two scripts into a single script.</a:t>
            </a:r>
          </a:p>
          <a:p>
            <a:r>
              <a:rPr lang="en-US" dirty="0" smtClean="0"/>
              <a:t>After completing this exercise, you will be able to:</a:t>
            </a:r>
          </a:p>
          <a:p>
            <a:pPr lvl="1"/>
            <a:r>
              <a:rPr lang="en-US" sz="2100" dirty="0" smtClean="0"/>
              <a:t>Merge two scripts into a single working script</a:t>
            </a:r>
          </a:p>
          <a:p>
            <a:pPr lvl="1"/>
            <a:r>
              <a:rPr lang="en-US" sz="2100" dirty="0" smtClean="0"/>
              <a:t>Work with multiple variables in a script</a:t>
            </a:r>
          </a:p>
          <a:p>
            <a:pPr lvl="1"/>
            <a:r>
              <a:rPr lang="en-US" sz="2100" dirty="0" smtClean="0"/>
              <a:t>Change the output of a script to be more readable</a:t>
            </a:r>
            <a:endParaRPr lang="en-US" sz="2100" dirty="0"/>
          </a:p>
        </p:txBody>
      </p:sp>
    </p:spTree>
    <p:extLst>
      <p:ext uri="{BB962C8B-B14F-4D97-AF65-F5344CB8AC3E}">
        <p14:creationId xmlns:p14="http://schemas.microsoft.com/office/powerpoint/2010/main" val="1577738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Attributes</a:t>
            </a:r>
            <a:endParaRPr lang="en-US" dirty="0"/>
          </a:p>
        </p:txBody>
      </p:sp>
      <p:sp>
        <p:nvSpPr>
          <p:cNvPr id="3" name="Content Placeholder 2"/>
          <p:cNvSpPr>
            <a:spLocks noGrp="1"/>
          </p:cNvSpPr>
          <p:nvPr>
            <p:ph idx="1"/>
          </p:nvPr>
        </p:nvSpPr>
        <p:spPr/>
        <p:txBody>
          <a:bodyPr>
            <a:normAutofit/>
          </a:bodyPr>
          <a:lstStyle/>
          <a:p>
            <a:r>
              <a:rPr lang="en-US" dirty="0" smtClean="0"/>
              <a:t>Protection mode</a:t>
            </a:r>
          </a:p>
          <a:p>
            <a:r>
              <a:rPr lang="en-US" dirty="0" smtClean="0"/>
              <a:t>Number of links</a:t>
            </a:r>
          </a:p>
          <a:p>
            <a:r>
              <a:rPr lang="en-US" dirty="0" smtClean="0"/>
              <a:t>Owner</a:t>
            </a:r>
          </a:p>
          <a:p>
            <a:r>
              <a:rPr lang="en-US" dirty="0" smtClean="0"/>
              <a:t>Group</a:t>
            </a:r>
          </a:p>
          <a:p>
            <a:r>
              <a:rPr lang="en-US" dirty="0" smtClean="0"/>
              <a:t>Size in bytes</a:t>
            </a:r>
          </a:p>
          <a:p>
            <a:r>
              <a:rPr lang="en-US" dirty="0" smtClean="0"/>
              <a:t>Date and time of last modification</a:t>
            </a:r>
          </a:p>
          <a:p>
            <a:r>
              <a:rPr lang="en-US" dirty="0" smtClean="0"/>
              <a:t>Name</a:t>
            </a:r>
          </a:p>
          <a:p>
            <a:r>
              <a:rPr lang="en-US" dirty="0" smtClean="0"/>
              <a:t>Contents</a:t>
            </a:r>
            <a:endParaRPr lang="en-US" dirty="0"/>
          </a:p>
        </p:txBody>
      </p:sp>
    </p:spTree>
    <p:extLst>
      <p:ext uri="{BB962C8B-B14F-4D97-AF65-F5344CB8AC3E}">
        <p14:creationId xmlns:p14="http://schemas.microsoft.com/office/powerpoint/2010/main" val="11589202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Command-Line Options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These change the way a script works, but only for that particular execution. For </a:t>
            </a:r>
            <a:r>
              <a:rPr lang="en-US" dirty="0"/>
              <a:t>e</a:t>
            </a:r>
            <a:r>
              <a:rPr lang="en-US" dirty="0" smtClean="0"/>
              <a:t>xample:</a:t>
            </a:r>
          </a:p>
          <a:p>
            <a:r>
              <a:rPr lang="en-US" i="1" dirty="0" smtClean="0"/>
              <a:t>scan.sh –d</a:t>
            </a:r>
            <a:r>
              <a:rPr lang="en-US" i="1" dirty="0"/>
              <a:t> </a:t>
            </a:r>
            <a:r>
              <a:rPr lang="en-US" i="1" dirty="0" smtClean="0"/>
              <a:t> </a:t>
            </a:r>
            <a:r>
              <a:rPr lang="en-US" sz="2100" dirty="0" smtClean="0"/>
              <a:t>will delete the </a:t>
            </a:r>
            <a:r>
              <a:rPr lang="en-US" sz="2100" dirty="0" err="1"/>
              <a:t>MasterList</a:t>
            </a:r>
            <a:endParaRPr lang="en-US" sz="2100" dirty="0"/>
          </a:p>
          <a:p>
            <a:r>
              <a:rPr lang="en-US" i="1" dirty="0" smtClean="0"/>
              <a:t>scan.sh </a:t>
            </a:r>
            <a:r>
              <a:rPr lang="en-US" i="1" dirty="0"/>
              <a:t>–</a:t>
            </a:r>
            <a:r>
              <a:rPr lang="en-US" i="1" dirty="0" smtClean="0"/>
              <a:t>g  </a:t>
            </a:r>
            <a:r>
              <a:rPr lang="en-US" sz="2100" dirty="0" smtClean="0"/>
              <a:t>will </a:t>
            </a:r>
            <a:r>
              <a:rPr lang="en-US" sz="2100" dirty="0"/>
              <a:t>generate the </a:t>
            </a:r>
            <a:r>
              <a:rPr lang="en-US" sz="2100" dirty="0" err="1"/>
              <a:t>MasterList</a:t>
            </a:r>
            <a:endParaRPr lang="en-US" sz="2100" dirty="0"/>
          </a:p>
          <a:p>
            <a:r>
              <a:rPr lang="en-US" i="1" dirty="0" err="1" smtClean="0"/>
              <a:t>scan.sh</a:t>
            </a:r>
            <a:endParaRPr lang="en-US" i="1" dirty="0" smtClean="0"/>
          </a:p>
          <a:p>
            <a:pPr lvl="1"/>
            <a:r>
              <a:rPr lang="en-US" sz="2100" dirty="0" smtClean="0"/>
              <a:t>Without any options, </a:t>
            </a:r>
            <a:r>
              <a:rPr lang="en-US" sz="2100" i="1" dirty="0" smtClean="0"/>
              <a:t>scan.sh</a:t>
            </a:r>
            <a:r>
              <a:rPr lang="en-US" sz="2100" dirty="0" smtClean="0"/>
              <a:t> compares the current file attributes with those stored in </a:t>
            </a:r>
            <a:r>
              <a:rPr lang="en-US" sz="2100" dirty="0" err="1" smtClean="0"/>
              <a:t>MasterList</a:t>
            </a:r>
            <a:r>
              <a:rPr lang="en-US" sz="2100" dirty="0" smtClean="0"/>
              <a:t> and prints the names of the files that have changed attributes or content.</a:t>
            </a:r>
            <a:endParaRPr lang="en-US" sz="2100" dirty="0"/>
          </a:p>
        </p:txBody>
      </p:sp>
    </p:spTree>
    <p:extLst>
      <p:ext uri="{BB962C8B-B14F-4D97-AF65-F5344CB8AC3E}">
        <p14:creationId xmlns:p14="http://schemas.microsoft.com/office/powerpoint/2010/main" val="1696893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Processing an Option</a:t>
            </a:r>
            <a:endParaRPr lang="en-US" dirty="0"/>
          </a:p>
        </p:txBody>
      </p:sp>
      <p:sp>
        <p:nvSpPr>
          <p:cNvPr id="3" name="Content Placeholder 2"/>
          <p:cNvSpPr>
            <a:spLocks noGrp="1"/>
          </p:cNvSpPr>
          <p:nvPr>
            <p:ph idx="1"/>
          </p:nvPr>
        </p:nvSpPr>
        <p:spPr/>
        <p:txBody>
          <a:bodyPr/>
          <a:lstStyle/>
          <a:p>
            <a:r>
              <a:rPr lang="en-US" dirty="0" smtClean="0"/>
              <a:t>Define variable associated with option</a:t>
            </a:r>
          </a:p>
          <a:p>
            <a:r>
              <a:rPr lang="en-US" dirty="0" smtClean="0"/>
              <a:t>Set variable as dictated by option</a:t>
            </a:r>
            <a:endParaRPr lang="en-US" dirty="0"/>
          </a:p>
          <a:p>
            <a:pPr lvl="1"/>
            <a:r>
              <a:rPr lang="en-US" sz="2100" dirty="0" smtClean="0"/>
              <a:t>Define DELMASTER as yes if –d given, no if not</a:t>
            </a:r>
          </a:p>
          <a:p>
            <a:pPr lvl="1"/>
            <a:r>
              <a:rPr lang="en-US" sz="2100" dirty="0" smtClean="0"/>
              <a:t>Define GENMASTER as yes if –g given, no if not</a:t>
            </a:r>
          </a:p>
        </p:txBody>
      </p:sp>
    </p:spTree>
    <p:extLst>
      <p:ext uri="{BB962C8B-B14F-4D97-AF65-F5344CB8AC3E}">
        <p14:creationId xmlns:p14="http://schemas.microsoft.com/office/powerpoint/2010/main" val="42467501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-d, -g</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DELMASTER, GENMASTER set to “no” before this:</a:t>
            </a:r>
          </a:p>
          <a:p>
            <a:pPr marL="406400" indent="0">
              <a:buNone/>
              <a:tabLst>
                <a:tab pos="914400" algn="l"/>
              </a:tabLst>
            </a:pPr>
            <a:r>
              <a:rPr lang="en-US" dirty="0" smtClean="0">
                <a:latin typeface="Courier"/>
                <a:cs typeface="Courier"/>
              </a:rPr>
              <a:t>for </a:t>
            </a:r>
            <a:r>
              <a:rPr lang="en-US" dirty="0" err="1" smtClean="0">
                <a:latin typeface="Courier"/>
                <a:cs typeface="Courier"/>
              </a:rPr>
              <a:t>i</a:t>
            </a:r>
            <a:r>
              <a:rPr lang="en-US" dirty="0" smtClean="0">
                <a:latin typeface="Courier"/>
                <a:cs typeface="Courier"/>
              </a:rPr>
              <a:t> in $@</a:t>
            </a:r>
          </a:p>
          <a:p>
            <a:pPr marL="406400" indent="0">
              <a:buNone/>
              <a:tabLst>
                <a:tab pos="914400" algn="l"/>
              </a:tabLst>
            </a:pPr>
            <a:r>
              <a:rPr lang="en-US" dirty="0" smtClean="0">
                <a:latin typeface="Courier"/>
                <a:cs typeface="Courier"/>
              </a:rPr>
              <a:t>do</a:t>
            </a:r>
          </a:p>
          <a:p>
            <a:pPr marL="406400" lvl="1" indent="0">
              <a:buNone/>
              <a:tabLst>
                <a:tab pos="914400" algn="l"/>
              </a:tabLst>
            </a:pPr>
            <a:r>
              <a:rPr lang="en-US" sz="2100" dirty="0" smtClean="0">
                <a:latin typeface="Courier"/>
                <a:cs typeface="Courier"/>
              </a:rPr>
              <a:t>	case “$</a:t>
            </a:r>
            <a:r>
              <a:rPr lang="en-US" sz="2100" dirty="0" err="1" smtClean="0">
                <a:latin typeface="Courier"/>
                <a:cs typeface="Courier"/>
              </a:rPr>
              <a:t>i</a:t>
            </a:r>
            <a:r>
              <a:rPr lang="en-US" sz="2100" dirty="0" smtClean="0">
                <a:latin typeface="Courier"/>
                <a:cs typeface="Courier"/>
              </a:rPr>
              <a:t>” in</a:t>
            </a:r>
          </a:p>
          <a:p>
            <a:pPr marL="406400" lvl="1" indent="0">
              <a:buNone/>
              <a:tabLst>
                <a:tab pos="914400" algn="l"/>
              </a:tabLst>
            </a:pPr>
            <a:r>
              <a:rPr lang="en-US" sz="2100" dirty="0" smtClean="0">
                <a:latin typeface="Courier"/>
                <a:cs typeface="Courier"/>
              </a:rPr>
              <a:t>	-d)	DELMASTER=yes		;;</a:t>
            </a:r>
          </a:p>
          <a:p>
            <a:pPr marL="406400" lvl="1" indent="0">
              <a:buNone/>
              <a:tabLst>
                <a:tab pos="914400" algn="l"/>
              </a:tabLst>
            </a:pPr>
            <a:r>
              <a:rPr lang="en-US" sz="2100" dirty="0" smtClean="0">
                <a:latin typeface="Courier"/>
                <a:cs typeface="Courier"/>
              </a:rPr>
              <a:t>	-g)	GENMASTER=yes	</a:t>
            </a:r>
            <a:r>
              <a:rPr lang="en-US" sz="2100" dirty="0">
                <a:latin typeface="Courier"/>
                <a:cs typeface="Courier"/>
              </a:rPr>
              <a:t>	</a:t>
            </a:r>
            <a:r>
              <a:rPr lang="en-US" sz="2100" dirty="0" smtClean="0">
                <a:latin typeface="Courier"/>
                <a:cs typeface="Courier"/>
              </a:rPr>
              <a:t>;;</a:t>
            </a:r>
          </a:p>
          <a:p>
            <a:pPr marL="406400" lvl="1" indent="0">
              <a:buNone/>
              <a:tabLst>
                <a:tab pos="914400" algn="l"/>
              </a:tabLst>
            </a:pPr>
            <a:r>
              <a:rPr lang="en-US" sz="2100" dirty="0" smtClean="0">
                <a:latin typeface="Courier"/>
                <a:cs typeface="Courier"/>
              </a:rPr>
              <a:t>	*)	echo “$</a:t>
            </a:r>
            <a:r>
              <a:rPr lang="en-US" sz="2100" dirty="0" err="1" smtClean="0">
                <a:latin typeface="Courier"/>
                <a:cs typeface="Courier"/>
              </a:rPr>
              <a:t>i</a:t>
            </a:r>
            <a:r>
              <a:rPr lang="en-US" sz="2100" dirty="0" smtClean="0">
                <a:latin typeface="Courier"/>
                <a:cs typeface="Courier"/>
              </a:rPr>
              <a:t> is not a valid option” 1&gt;&amp;2</a:t>
            </a:r>
          </a:p>
          <a:p>
            <a:pPr marL="406400" lvl="1" indent="0">
              <a:buNone/>
              <a:tabLst>
                <a:tab pos="914400" algn="l"/>
              </a:tabLst>
            </a:pPr>
            <a:r>
              <a:rPr lang="en-US" sz="2100" dirty="0" smtClean="0">
                <a:latin typeface="Courier"/>
                <a:cs typeface="Courier"/>
              </a:rPr>
              <a:t> 			exit 1					;;</a:t>
            </a:r>
          </a:p>
          <a:p>
            <a:pPr marL="406400" lvl="1" indent="0">
              <a:buNone/>
              <a:tabLst>
                <a:tab pos="914400" algn="l"/>
              </a:tabLst>
            </a:pPr>
            <a:r>
              <a:rPr lang="en-US" sz="2100" dirty="0" smtClean="0">
                <a:latin typeface="Courier"/>
                <a:cs typeface="Courier"/>
              </a:rPr>
              <a:t>	</a:t>
            </a:r>
            <a:r>
              <a:rPr lang="en-US" sz="2100" dirty="0" err="1" smtClean="0">
                <a:latin typeface="Courier"/>
                <a:cs typeface="Courier"/>
              </a:rPr>
              <a:t>esac</a:t>
            </a:r>
            <a:endParaRPr lang="en-US" sz="2100" dirty="0">
              <a:latin typeface="Courier"/>
              <a:cs typeface="Courier"/>
            </a:endParaRPr>
          </a:p>
          <a:p>
            <a:pPr marL="406400" indent="0">
              <a:buNone/>
              <a:tabLst>
                <a:tab pos="914400" algn="l"/>
              </a:tabLst>
            </a:pPr>
            <a:r>
              <a:rPr lang="en-US" dirty="0" smtClean="0">
                <a:latin typeface="Courier"/>
                <a:cs typeface="Courier"/>
              </a:rPr>
              <a:t>done</a:t>
            </a:r>
          </a:p>
        </p:txBody>
      </p:sp>
    </p:spTree>
    <p:extLst>
      <p:ext uri="{BB962C8B-B14F-4D97-AF65-F5344CB8AC3E}">
        <p14:creationId xmlns:p14="http://schemas.microsoft.com/office/powerpoint/2010/main" val="13398001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Exercise 5</a:t>
            </a:r>
            <a:endParaRPr lang="en-US" dirty="0"/>
          </a:p>
        </p:txBody>
      </p:sp>
      <p:sp>
        <p:nvSpPr>
          <p:cNvPr id="3" name="Content Placeholder 2"/>
          <p:cNvSpPr>
            <a:spLocks noGrp="1"/>
          </p:cNvSpPr>
          <p:nvPr>
            <p:ph idx="1"/>
          </p:nvPr>
        </p:nvSpPr>
        <p:spPr/>
        <p:txBody>
          <a:bodyPr/>
          <a:lstStyle/>
          <a:p>
            <a:r>
              <a:rPr lang="en-US" dirty="0" smtClean="0"/>
              <a:t>This exercise gives you practice in using command line options to control the actions of a script</a:t>
            </a:r>
          </a:p>
          <a:p>
            <a:r>
              <a:rPr lang="en-US" dirty="0" smtClean="0"/>
              <a:t>After completing this exercise, you will be able to:</a:t>
            </a:r>
          </a:p>
          <a:p>
            <a:pPr lvl="1"/>
            <a:r>
              <a:rPr lang="en-US" sz="2100" dirty="0" smtClean="0"/>
              <a:t>Use both </a:t>
            </a:r>
            <a:r>
              <a:rPr lang="en-US" sz="2100" i="1" dirty="0" smtClean="0"/>
              <a:t>if</a:t>
            </a:r>
            <a:r>
              <a:rPr lang="en-US" sz="2100" dirty="0" smtClean="0"/>
              <a:t> and </a:t>
            </a:r>
            <a:r>
              <a:rPr lang="en-US" sz="2100" i="1" dirty="0" smtClean="0"/>
              <a:t>case</a:t>
            </a:r>
            <a:r>
              <a:rPr lang="en-US" sz="2100" dirty="0" smtClean="0"/>
              <a:t> statements to choose an action based on the value of a variable</a:t>
            </a:r>
          </a:p>
          <a:p>
            <a:pPr lvl="1"/>
            <a:r>
              <a:rPr lang="en-US" sz="2100" dirty="0" smtClean="0"/>
              <a:t>Perform sanity checking on the options and on the combination of options</a:t>
            </a:r>
          </a:p>
        </p:txBody>
      </p:sp>
    </p:spTree>
    <p:extLst>
      <p:ext uri="{BB962C8B-B14F-4D97-AF65-F5344CB8AC3E}">
        <p14:creationId xmlns:p14="http://schemas.microsoft.com/office/powerpoint/2010/main" val="38759073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Puzzler</a:t>
            </a:r>
            <a:endParaRPr lang="en-US" dirty="0"/>
          </a:p>
        </p:txBody>
      </p:sp>
      <p:sp>
        <p:nvSpPr>
          <p:cNvPr id="3" name="Content Placeholder 2"/>
          <p:cNvSpPr>
            <a:spLocks noGrp="1"/>
          </p:cNvSpPr>
          <p:nvPr>
            <p:ph idx="1"/>
          </p:nvPr>
        </p:nvSpPr>
        <p:spPr/>
        <p:txBody>
          <a:bodyPr/>
          <a:lstStyle/>
          <a:p>
            <a:pPr marL="0" indent="0">
              <a:buNone/>
            </a:pPr>
            <a:r>
              <a:rPr lang="en-US" dirty="0" smtClean="0"/>
              <a:t>Add an option –m that takes the argument following it to be the name of the master file and set the variable MASTER accordingly.</a:t>
            </a:r>
          </a:p>
          <a:p>
            <a:pPr marL="857250" lvl="1" indent="-457200"/>
            <a:r>
              <a:rPr lang="en-US" sz="2100" dirty="0" smtClean="0"/>
              <a:t>Be sure to handle the case in which –m is given, and no filename follows.</a:t>
            </a:r>
          </a:p>
          <a:p>
            <a:pPr marL="0" indent="0">
              <a:buNone/>
            </a:pPr>
            <a:endParaRPr lang="en-US" dirty="0"/>
          </a:p>
        </p:txBody>
      </p:sp>
    </p:spTree>
    <p:extLst>
      <p:ext uri="{BB962C8B-B14F-4D97-AF65-F5344CB8AC3E}">
        <p14:creationId xmlns:p14="http://schemas.microsoft.com/office/powerpoint/2010/main" val="15582593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Puzzler</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Modify the script you wrote for the Puzzler so that there does not need to be a space between the –m and the new master file name. That is, if the new name is to be ML, either of these will work:</a:t>
            </a:r>
          </a:p>
          <a:p>
            <a:pPr marL="914400" indent="0">
              <a:buNone/>
              <a:tabLst>
                <a:tab pos="1371600" algn="l"/>
              </a:tabLst>
            </a:pPr>
            <a:r>
              <a:rPr lang="en-US" dirty="0" err="1" smtClean="0">
                <a:latin typeface="Courier"/>
              </a:rPr>
              <a:t>scanBP</a:t>
            </a:r>
            <a:r>
              <a:rPr lang="en-US" dirty="0" smtClean="0">
                <a:latin typeface="Courier"/>
              </a:rPr>
              <a:t> –m ML</a:t>
            </a:r>
          </a:p>
          <a:p>
            <a:pPr marL="914400" indent="0">
              <a:buNone/>
              <a:tabLst>
                <a:tab pos="1371600" algn="l"/>
              </a:tabLst>
            </a:pPr>
            <a:r>
              <a:rPr lang="en-US" dirty="0" err="1" smtClean="0">
                <a:latin typeface="Courier"/>
              </a:rPr>
              <a:t>scanBP</a:t>
            </a:r>
            <a:r>
              <a:rPr lang="en-US" dirty="0" smtClean="0">
                <a:latin typeface="Courier"/>
              </a:rPr>
              <a:t> –</a:t>
            </a:r>
            <a:r>
              <a:rPr lang="en-US" dirty="0" err="1" smtClean="0">
                <a:latin typeface="Courier"/>
              </a:rPr>
              <a:t>mML</a:t>
            </a:r>
            <a:endParaRPr lang="en-US" dirty="0">
              <a:latin typeface="Courier"/>
            </a:endParaRPr>
          </a:p>
          <a:p>
            <a:pPr marL="0" indent="0">
              <a:buNone/>
            </a:pPr>
            <a:endParaRPr lang="en-US" i="1" dirty="0" smtClean="0"/>
          </a:p>
          <a:p>
            <a:pPr marL="0" indent="0">
              <a:buNone/>
            </a:pPr>
            <a:r>
              <a:rPr lang="en-US" i="1" dirty="0" smtClean="0"/>
              <a:t>Hint</a:t>
            </a:r>
            <a:r>
              <a:rPr lang="en-US" dirty="0"/>
              <a:t>: </a:t>
            </a:r>
            <a:r>
              <a:rPr lang="en-US" dirty="0" smtClean="0"/>
              <a:t>Look </a:t>
            </a:r>
            <a:r>
              <a:rPr lang="en-US" dirty="0"/>
              <a:t>at the pattern matching operation in the command </a:t>
            </a:r>
            <a:r>
              <a:rPr lang="en-US" i="1" dirty="0" smtClean="0"/>
              <a:t>expr</a:t>
            </a:r>
            <a:r>
              <a:rPr lang="en-US" dirty="0"/>
              <a:t>.</a:t>
            </a:r>
            <a:endParaRPr lang="en-US" i="1" dirty="0"/>
          </a:p>
          <a:p>
            <a:endParaRPr lang="en-US" dirty="0"/>
          </a:p>
          <a:p>
            <a:pPr marL="0" indent="0">
              <a:buNone/>
            </a:pPr>
            <a:endParaRPr lang="en-US" dirty="0" smtClean="0"/>
          </a:p>
        </p:txBody>
      </p:sp>
    </p:spTree>
    <p:extLst>
      <p:ext uri="{BB962C8B-B14F-4D97-AF65-F5344CB8AC3E}">
        <p14:creationId xmlns:p14="http://schemas.microsoft.com/office/powerpoint/2010/main" val="21505492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Wrap Up</a:t>
            </a:r>
            <a:endParaRPr lang="en-US" dirty="0"/>
          </a:p>
        </p:txBody>
      </p:sp>
      <p:sp>
        <p:nvSpPr>
          <p:cNvPr id="3" name="Content Placeholder 2"/>
          <p:cNvSpPr>
            <a:spLocks noGrp="1"/>
          </p:cNvSpPr>
          <p:nvPr>
            <p:ph idx="1"/>
          </p:nvPr>
        </p:nvSpPr>
        <p:spPr/>
        <p:txBody>
          <a:bodyPr>
            <a:normAutofit/>
          </a:bodyPr>
          <a:lstStyle/>
          <a:p>
            <a:r>
              <a:rPr lang="en-US" dirty="0" smtClean="0"/>
              <a:t>To solve a problem using a script:</a:t>
            </a:r>
          </a:p>
          <a:p>
            <a:pPr marL="914400" lvl="1" indent="-457200">
              <a:buFont typeface="+mj-lt"/>
              <a:buAutoNum type="arabicPeriod"/>
            </a:pPr>
            <a:r>
              <a:rPr lang="en-US" sz="2100" dirty="0"/>
              <a:t>Understand the </a:t>
            </a:r>
            <a:r>
              <a:rPr lang="en-US" sz="2100" dirty="0" smtClean="0"/>
              <a:t>problem.</a:t>
            </a:r>
            <a:endParaRPr lang="en-US" sz="2100" dirty="0"/>
          </a:p>
          <a:p>
            <a:pPr marL="914400" lvl="1" indent="-457200">
              <a:buFont typeface="+mj-lt"/>
              <a:buAutoNum type="arabicPeriod"/>
            </a:pPr>
            <a:r>
              <a:rPr lang="en-US" sz="2100" dirty="0" smtClean="0"/>
              <a:t>Understand </a:t>
            </a:r>
            <a:r>
              <a:rPr lang="en-US" sz="2100" dirty="0"/>
              <a:t>the </a:t>
            </a:r>
            <a:r>
              <a:rPr lang="en-US" sz="2100" dirty="0" smtClean="0"/>
              <a:t>format of the data. </a:t>
            </a:r>
            <a:endParaRPr lang="en-US" sz="2100" dirty="0"/>
          </a:p>
          <a:p>
            <a:pPr marL="914400" lvl="1" indent="-457200">
              <a:buFont typeface="+mj-lt"/>
              <a:buAutoNum type="arabicPeriod"/>
            </a:pPr>
            <a:r>
              <a:rPr lang="en-US" sz="2100" dirty="0" smtClean="0"/>
              <a:t>Figure </a:t>
            </a:r>
            <a:r>
              <a:rPr lang="en-US" sz="2100" dirty="0"/>
              <a:t>o</a:t>
            </a:r>
            <a:r>
              <a:rPr lang="en-US" sz="2100" dirty="0" smtClean="0"/>
              <a:t>ut your approach.</a:t>
            </a:r>
            <a:endParaRPr lang="en-US" sz="2100" dirty="0"/>
          </a:p>
          <a:p>
            <a:pPr marL="914400" lvl="1" indent="-457200">
              <a:buFont typeface="+mj-lt"/>
              <a:buAutoNum type="arabicPeriod"/>
            </a:pPr>
            <a:r>
              <a:rPr lang="en-US" sz="2100" dirty="0" smtClean="0"/>
              <a:t>Implement it.</a:t>
            </a:r>
            <a:endParaRPr lang="en-US" sz="2100" dirty="0"/>
          </a:p>
          <a:p>
            <a:pPr marL="914400" lvl="1" indent="-457200">
              <a:buFont typeface="+mj-lt"/>
              <a:buAutoNum type="arabicPeriod"/>
            </a:pPr>
            <a:r>
              <a:rPr lang="en-US" sz="2100" dirty="0" smtClean="0"/>
              <a:t>Test it.</a:t>
            </a:r>
          </a:p>
          <a:p>
            <a:endParaRPr lang="en-US" dirty="0" smtClean="0"/>
          </a:p>
          <a:p>
            <a:r>
              <a:rPr lang="en-US" dirty="0" smtClean="0"/>
              <a:t>We </a:t>
            </a:r>
            <a:r>
              <a:rPr lang="en-US" dirty="0"/>
              <a:t>d</a:t>
            </a:r>
            <a:r>
              <a:rPr lang="en-US" dirty="0" smtClean="0"/>
              <a:t>id this with script to find files that changed in a directory.</a:t>
            </a:r>
          </a:p>
          <a:p>
            <a:r>
              <a:rPr lang="en-US" dirty="0" smtClean="0"/>
              <a:t>This approach keeps you focused on the goal and how to achieve it.</a:t>
            </a:r>
            <a:endParaRPr lang="en-US" dirty="0"/>
          </a:p>
        </p:txBody>
      </p:sp>
    </p:spTree>
    <p:extLst>
      <p:ext uri="{BB962C8B-B14F-4D97-AF65-F5344CB8AC3E}">
        <p14:creationId xmlns:p14="http://schemas.microsoft.com/office/powerpoint/2010/main" val="41236048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3613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Understand the Problem</a:t>
            </a:r>
            <a:endParaRPr lang="en-US" dirty="0"/>
          </a:p>
        </p:txBody>
      </p:sp>
      <p:sp>
        <p:nvSpPr>
          <p:cNvPr id="3" name="Content Placeholder 2"/>
          <p:cNvSpPr>
            <a:spLocks noGrp="1"/>
          </p:cNvSpPr>
          <p:nvPr>
            <p:ph idx="1"/>
          </p:nvPr>
        </p:nvSpPr>
        <p:spPr/>
        <p:txBody>
          <a:bodyPr/>
          <a:lstStyle/>
          <a:p>
            <a:r>
              <a:rPr lang="en-US" dirty="0" smtClean="0"/>
              <a:t>Record the file attributes and name in a file.</a:t>
            </a:r>
          </a:p>
          <a:p>
            <a:r>
              <a:rPr lang="en-US" dirty="0" smtClean="0"/>
              <a:t>Later, generate a new record of the file attributes and name.</a:t>
            </a:r>
          </a:p>
          <a:p>
            <a:r>
              <a:rPr lang="en-US" dirty="0" smtClean="0"/>
              <a:t>Compare the new ones with the ones in the file.</a:t>
            </a:r>
          </a:p>
          <a:p>
            <a:r>
              <a:rPr lang="en-US" dirty="0" smtClean="0"/>
              <a:t>Report the names of the files that have changed.</a:t>
            </a:r>
            <a:endParaRPr lang="en-US" dirty="0"/>
          </a:p>
        </p:txBody>
      </p:sp>
    </p:spTree>
    <p:extLst>
      <p:ext uri="{BB962C8B-B14F-4D97-AF65-F5344CB8AC3E}">
        <p14:creationId xmlns:p14="http://schemas.microsoft.com/office/powerpoint/2010/main" val="251707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Step 2. Understand the Format of the Data</a:t>
            </a:r>
            <a:endParaRPr lang="en-US" dirty="0"/>
          </a:p>
        </p:txBody>
      </p:sp>
      <p:sp>
        <p:nvSpPr>
          <p:cNvPr id="3" name="Content Placeholder 2"/>
          <p:cNvSpPr>
            <a:spLocks noGrp="1"/>
          </p:cNvSpPr>
          <p:nvPr>
            <p:ph idx="1"/>
          </p:nvPr>
        </p:nvSpPr>
        <p:spPr/>
        <p:txBody>
          <a:bodyPr/>
          <a:lstStyle/>
          <a:p>
            <a:r>
              <a:rPr lang="en-US" dirty="0" smtClean="0"/>
              <a:t>All data generated internally, by programs</a:t>
            </a:r>
          </a:p>
          <a:p>
            <a:pPr lvl="1"/>
            <a:r>
              <a:rPr lang="en-US" sz="2100" dirty="0" smtClean="0"/>
              <a:t>(Probably) cannot control the format these programs use</a:t>
            </a:r>
          </a:p>
          <a:p>
            <a:pPr lvl="1"/>
            <a:r>
              <a:rPr lang="en-US" sz="2100" dirty="0" smtClean="0"/>
              <a:t>Can manipulate their output to the form we want</a:t>
            </a:r>
          </a:p>
          <a:p>
            <a:pPr lvl="1"/>
            <a:endParaRPr lang="en-US" sz="2100" dirty="0" smtClean="0"/>
          </a:p>
          <a:p>
            <a:r>
              <a:rPr lang="en-US" dirty="0" smtClean="0"/>
              <a:t>So let’s look at the programs </a:t>
            </a:r>
            <a:r>
              <a:rPr lang="is-IS" dirty="0" smtClean="0"/>
              <a:t>…</a:t>
            </a:r>
            <a:endParaRPr lang="en-US" dirty="0" smtClean="0"/>
          </a:p>
        </p:txBody>
      </p:sp>
    </p:spTree>
    <p:extLst>
      <p:ext uri="{BB962C8B-B14F-4D97-AF65-F5344CB8AC3E}">
        <p14:creationId xmlns:p14="http://schemas.microsoft.com/office/powerpoint/2010/main" val="1160687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Programs We Will Use</a:t>
            </a:r>
            <a:endParaRPr lang="en-US" dirty="0"/>
          </a:p>
        </p:txBody>
      </p:sp>
      <p:sp>
        <p:nvSpPr>
          <p:cNvPr id="3" name="Content Placeholder 2"/>
          <p:cNvSpPr>
            <a:spLocks noGrp="1"/>
          </p:cNvSpPr>
          <p:nvPr>
            <p:ph idx="1"/>
          </p:nvPr>
        </p:nvSpPr>
        <p:spPr/>
        <p:txBody>
          <a:bodyPr/>
          <a:lstStyle/>
          <a:p>
            <a:r>
              <a:rPr lang="en-US" dirty="0" err="1" smtClean="0"/>
              <a:t>ls</a:t>
            </a:r>
            <a:r>
              <a:rPr lang="en-US" dirty="0" smtClean="0"/>
              <a:t> –l</a:t>
            </a:r>
          </a:p>
          <a:p>
            <a:pPr lvl="1"/>
            <a:r>
              <a:rPr lang="en-US" sz="2100" dirty="0"/>
              <a:t>L</a:t>
            </a:r>
            <a:r>
              <a:rPr lang="en-US" sz="2100" dirty="0" smtClean="0"/>
              <a:t>ists the first seven attributes</a:t>
            </a:r>
          </a:p>
          <a:p>
            <a:r>
              <a:rPr lang="en-US" dirty="0" err="1" smtClean="0"/>
              <a:t>shasum</a:t>
            </a:r>
            <a:endParaRPr lang="en-US" dirty="0" smtClean="0"/>
          </a:p>
          <a:p>
            <a:pPr lvl="1"/>
            <a:r>
              <a:rPr lang="en-US" sz="2100" dirty="0"/>
              <a:t>C</a:t>
            </a:r>
            <a:r>
              <a:rPr lang="en-US" sz="2100" dirty="0" smtClean="0"/>
              <a:t>omputes a hash of the file contents</a:t>
            </a:r>
          </a:p>
          <a:p>
            <a:r>
              <a:rPr lang="en-US" dirty="0" smtClean="0"/>
              <a:t>diff</a:t>
            </a:r>
          </a:p>
          <a:p>
            <a:pPr lvl="1"/>
            <a:r>
              <a:rPr lang="en-US" sz="2100" dirty="0" smtClean="0"/>
              <a:t>Compares two text files and lists the lines that have changed</a:t>
            </a:r>
          </a:p>
          <a:p>
            <a:r>
              <a:rPr lang="is-IS" dirty="0" smtClean="0"/>
              <a:t>… maybe others</a:t>
            </a:r>
            <a:endParaRPr lang="en-US" dirty="0"/>
          </a:p>
        </p:txBody>
      </p:sp>
    </p:spTree>
    <p:extLst>
      <p:ext uri="{BB962C8B-B14F-4D97-AF65-F5344CB8AC3E}">
        <p14:creationId xmlns:p14="http://schemas.microsoft.com/office/powerpoint/2010/main" val="1407501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3, 4, and 5</a:t>
            </a:r>
            <a:endParaRPr lang="en-US" dirty="0"/>
          </a:p>
        </p:txBody>
      </p:sp>
      <p:sp>
        <p:nvSpPr>
          <p:cNvPr id="3" name="Content Placeholder 2"/>
          <p:cNvSpPr>
            <a:spLocks noGrp="1"/>
          </p:cNvSpPr>
          <p:nvPr>
            <p:ph idx="1"/>
          </p:nvPr>
        </p:nvSpPr>
        <p:spPr/>
        <p:txBody>
          <a:bodyPr/>
          <a:lstStyle/>
          <a:p>
            <a:r>
              <a:rPr lang="en-US" dirty="0" smtClean="0"/>
              <a:t>Let’s do this incrementally.</a:t>
            </a:r>
          </a:p>
          <a:p>
            <a:pPr lvl="1"/>
            <a:r>
              <a:rPr lang="en-US" sz="2100" dirty="0" smtClean="0"/>
              <a:t>This way we can check each </a:t>
            </a:r>
            <a:r>
              <a:rPr lang="en-US" sz="2100" dirty="0" err="1" smtClean="0"/>
              <a:t>substep</a:t>
            </a:r>
            <a:r>
              <a:rPr lang="en-US" sz="2100" dirty="0" smtClean="0"/>
              <a:t> as we go along.</a:t>
            </a:r>
          </a:p>
          <a:p>
            <a:pPr lvl="1"/>
            <a:r>
              <a:rPr lang="en-US" sz="2100" dirty="0" smtClean="0"/>
              <a:t>This </a:t>
            </a:r>
            <a:r>
              <a:rPr lang="en-US" sz="2100" i="1" dirty="0" smtClean="0"/>
              <a:t>greatly</a:t>
            </a:r>
            <a:r>
              <a:rPr lang="en-US" sz="2100" dirty="0" smtClean="0"/>
              <a:t> simplifies testing!</a:t>
            </a:r>
            <a:endParaRPr lang="en-US" sz="2100" dirty="0"/>
          </a:p>
        </p:txBody>
      </p:sp>
    </p:spTree>
    <p:extLst>
      <p:ext uri="{BB962C8B-B14F-4D97-AF65-F5344CB8AC3E}">
        <p14:creationId xmlns:p14="http://schemas.microsoft.com/office/powerpoint/2010/main" val="2570642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3 and 4</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We do these incrementally:</a:t>
            </a:r>
          </a:p>
          <a:p>
            <a:pPr marL="1371600" indent="-1371600">
              <a:buNone/>
            </a:pPr>
            <a:r>
              <a:rPr lang="en-US" dirty="0" err="1" smtClean="0"/>
              <a:t>Substep</a:t>
            </a:r>
            <a:r>
              <a:rPr lang="en-US" dirty="0" smtClean="0"/>
              <a:t> 1.	List the attributes of the files.</a:t>
            </a:r>
            <a:endParaRPr lang="en-US" dirty="0"/>
          </a:p>
          <a:p>
            <a:pPr marL="1371600" indent="-1371600">
              <a:buNone/>
            </a:pPr>
            <a:r>
              <a:rPr lang="en-US" dirty="0" err="1" smtClean="0"/>
              <a:t>Substep</a:t>
            </a:r>
            <a:r>
              <a:rPr lang="en-US" dirty="0" smtClean="0"/>
              <a:t> 2.	Save them in a “master file.”</a:t>
            </a:r>
          </a:p>
          <a:p>
            <a:pPr marL="1371600" indent="-1371600">
              <a:buNone/>
            </a:pPr>
            <a:r>
              <a:rPr lang="en-US" dirty="0" err="1" smtClean="0"/>
              <a:t>Substep</a:t>
            </a:r>
            <a:r>
              <a:rPr lang="en-US" dirty="0" smtClean="0"/>
              <a:t> 3. 	Do </a:t>
            </a:r>
            <a:r>
              <a:rPr lang="en-US" dirty="0" err="1" smtClean="0"/>
              <a:t>Substep</a:t>
            </a:r>
            <a:r>
              <a:rPr lang="en-US" dirty="0" smtClean="0"/>
              <a:t> 1 again, comparing the results to what is saved in the master file; print the lines that changed.</a:t>
            </a:r>
          </a:p>
          <a:p>
            <a:pPr marL="1371600" indent="-1371600">
              <a:buNone/>
            </a:pPr>
            <a:r>
              <a:rPr lang="en-US" dirty="0" err="1" smtClean="0"/>
              <a:t>Substep</a:t>
            </a:r>
            <a:r>
              <a:rPr lang="en-US" dirty="0" smtClean="0"/>
              <a:t> 4.	Format the output nicely, to list only the files.</a:t>
            </a:r>
          </a:p>
          <a:p>
            <a:pPr marL="1371600" indent="-1371600">
              <a:buNone/>
            </a:pPr>
            <a:r>
              <a:rPr lang="en-US" dirty="0" err="1" smtClean="0"/>
              <a:t>Substep</a:t>
            </a:r>
            <a:r>
              <a:rPr lang="en-US" dirty="0" smtClean="0"/>
              <a:t> 5.	Add options to allow the generation, deletion of the “master file.”</a:t>
            </a:r>
            <a:endParaRPr lang="en-US" dirty="0"/>
          </a:p>
        </p:txBody>
      </p:sp>
    </p:spTree>
    <p:extLst>
      <p:ext uri="{BB962C8B-B14F-4D97-AF65-F5344CB8AC3E}">
        <p14:creationId xmlns:p14="http://schemas.microsoft.com/office/powerpoint/2010/main" val="659119452"/>
      </p:ext>
    </p:extLst>
  </p:cSld>
  <p:clrMapOvr>
    <a:masterClrMapping/>
  </p:clrMapOvr>
</p:sld>
</file>

<file path=ppt/theme/theme1.xml><?xml version="1.0" encoding="utf-8"?>
<a:theme xmlns:a="http://schemas.openxmlformats.org/drawingml/2006/main" name="PP_C5Modules_CC_License_standar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000CEDAB-E29F-4A23-9517-54899E07533B}" vid="{1A296487-C81B-47B5-87B1-F78A0BD4BC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PP_C5Modules_CC_License_standard</Template>
  <TotalTime>2339</TotalTime>
  <Words>4759</Words>
  <Application>Microsoft Macintosh PowerPoint</Application>
  <PresentationFormat>On-screen Show (4:3)</PresentationFormat>
  <Paragraphs>499</Paragraphs>
  <Slides>47</Slides>
  <Notes>43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Calibri</vt:lpstr>
      <vt:lpstr>Calibri Light</vt:lpstr>
      <vt:lpstr>Courier</vt:lpstr>
      <vt:lpstr>Times New Roman</vt:lpstr>
      <vt:lpstr>Arial</vt:lpstr>
      <vt:lpstr>PP_C5Modules_CC_License_standard</vt:lpstr>
      <vt:lpstr>Secure Scripting </vt:lpstr>
      <vt:lpstr>Learning Outcomes</vt:lpstr>
      <vt:lpstr>The Problem</vt:lpstr>
      <vt:lpstr>File Attributes</vt:lpstr>
      <vt:lpstr>Step 1. Understand the Problem</vt:lpstr>
      <vt:lpstr>Step 2. Understand the Format of the Data</vt:lpstr>
      <vt:lpstr>Programs We Will Use</vt:lpstr>
      <vt:lpstr>Steps 3, 4, and 5</vt:lpstr>
      <vt:lpstr>Steps 3 and 4</vt:lpstr>
      <vt:lpstr>Substep 1</vt:lpstr>
      <vt:lpstr>Shell Construct</vt:lpstr>
      <vt:lpstr>Combining …</vt:lpstr>
      <vt:lpstr>Looping</vt:lpstr>
      <vt:lpstr>The for Loop</vt:lpstr>
      <vt:lpstr>Example</vt:lpstr>
      <vt:lpstr>Another Example</vt:lpstr>
      <vt:lpstr>A Gotcha!</vt:lpstr>
      <vt:lpstr>Quotes Save You</vt:lpstr>
      <vt:lpstr>Loop Control Commands</vt:lpstr>
      <vt:lpstr>Example</vt:lpstr>
      <vt:lpstr>Lab Exercise 1</vt:lpstr>
      <vt:lpstr>The Master File</vt:lpstr>
      <vt:lpstr>Scripts and Variables</vt:lpstr>
      <vt:lpstr>Common Error</vt:lpstr>
      <vt:lpstr>Variables</vt:lpstr>
      <vt:lpstr>More on Variables</vt:lpstr>
      <vt:lpstr>Example Use</vt:lpstr>
      <vt:lpstr>Exiting Cleanly</vt:lpstr>
      <vt:lpstr>Creating and Writing to Files</vt:lpstr>
      <vt:lpstr>Multiple Conditions with [</vt:lpstr>
      <vt:lpstr>With Parentheses</vt:lpstr>
      <vt:lpstr>Lab Exercise 2</vt:lpstr>
      <vt:lpstr>Temporary Files</vt:lpstr>
      <vt:lpstr>Comparing Two Files</vt:lpstr>
      <vt:lpstr>Lab Exercise 3</vt:lpstr>
      <vt:lpstr>Getting File Names from diff</vt:lpstr>
      <vt:lpstr>Putting File Names In Order</vt:lpstr>
      <vt:lpstr>The Magic Command</vt:lpstr>
      <vt:lpstr>Lab Exercise 4</vt:lpstr>
      <vt:lpstr>Command-Line Options</vt:lpstr>
      <vt:lpstr>Processing an Option</vt:lpstr>
      <vt:lpstr>Example: -d, -g</vt:lpstr>
      <vt:lpstr>Lab Exercise 5</vt:lpstr>
      <vt:lpstr>Puzzler</vt:lpstr>
      <vt:lpstr>Big Puzzler</vt:lpstr>
      <vt:lpstr>To Wrap Up</vt:lpstr>
      <vt:lpstr>PowerPoint Presentation</vt:lpstr>
    </vt:vector>
  </TitlesOfParts>
  <Company>University of California at Davis</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Bishop</dc:creator>
  <cp:lastModifiedBy>Microsoft Office User</cp:lastModifiedBy>
  <cp:revision>184</cp:revision>
  <cp:lastPrinted>2016-07-13T17:16:41Z</cp:lastPrinted>
  <dcterms:created xsi:type="dcterms:W3CDTF">2016-07-03T20:12:42Z</dcterms:created>
  <dcterms:modified xsi:type="dcterms:W3CDTF">2017-07-09T04:05:55Z</dcterms:modified>
</cp:coreProperties>
</file>