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0"/>
  </p:notesMasterIdLst>
  <p:sldIdLst>
    <p:sldId id="256" r:id="rId2"/>
    <p:sldId id="303" r:id="rId3"/>
    <p:sldId id="306" r:id="rId4"/>
    <p:sldId id="307" r:id="rId5"/>
    <p:sldId id="308" r:id="rId6"/>
    <p:sldId id="309" r:id="rId7"/>
    <p:sldId id="310" r:id="rId8"/>
    <p:sldId id="305" r:id="rId9"/>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86" autoAdjust="0"/>
    <p:restoredTop sz="90457" autoAdjust="0"/>
  </p:normalViewPr>
  <p:slideViewPr>
    <p:cSldViewPr snapToGrid="0" snapToObjects="1">
      <p:cViewPr varScale="1">
        <p:scale>
          <a:sx n="97" d="100"/>
          <a:sy n="97" d="100"/>
        </p:scale>
        <p:origin x="1128"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8/21/18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A722859C-89A0-4C1D-B3B9-DD0F9998A67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bwMode="auto">
          <a:xfrm>
            <a:off x="1792288" y="187325"/>
            <a:ext cx="5551487" cy="66706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t>
            </a:r>
          </a:p>
          <a:p>
            <a:pPr lvl="0"/>
            <a:r>
              <a:rPr lang="en-US"/>
              <a:t>aster text styles</a:t>
            </a:r>
          </a:p>
          <a:p>
            <a:pPr lvl="1"/>
            <a:r>
              <a:rPr lang="en-US"/>
              <a:t>Second levelThird level</a:t>
            </a:r>
          </a:p>
          <a:p>
            <a:pPr lvl="3"/>
            <a:r>
              <a:rPr lang="en-US"/>
              <a:t>Fourth level</a:t>
            </a:r>
          </a:p>
          <a:p>
            <a:pPr lvl="4"/>
            <a:r>
              <a:rPr lang="en-US"/>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1"/>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2"/>
              </a:rPr>
              <a:t>Creative Commons Attribution 4.0 International License</a:t>
            </a:r>
            <a:r>
              <a:rPr lang="x-none" altLang="x-none" sz="1000" dirty="0">
                <a:cs typeface="+mn-cs"/>
              </a:rPr>
              <a:t> ©2017 </a:t>
            </a:r>
          </a:p>
        </p:txBody>
      </p:sp>
    </p:spTree>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sdl/default.aspx" TargetMode="External"/><Relationship Id="rId2" Type="http://schemas.openxmlformats.org/officeDocument/2006/relationships/hyperlink" Target="https://www.owasp.org/index.php/CLASP_Concep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488" y="3616325"/>
            <a:ext cx="4611687" cy="803275"/>
          </a:xfrm>
        </p:spPr>
        <p:txBody>
          <a:bodyPr rtlCol="0">
            <a:normAutofit fontScale="90000"/>
          </a:bodyPr>
          <a:lstStyle/>
          <a:p>
            <a:pPr eaLnBrk="1" fontAlgn="auto" hangingPunct="1">
              <a:spcAft>
                <a:spcPts val="0"/>
              </a:spcAft>
              <a:defRPr/>
            </a:pPr>
            <a:br>
              <a:rPr sz="3300" dirty="0"/>
            </a:br>
            <a:br>
              <a:rPr sz="3300" dirty="0"/>
            </a:br>
            <a:r>
              <a:rPr lang="en-US" sz="3300" dirty="0"/>
              <a:t>Secure Software Development Lifecycle</a:t>
            </a:r>
            <a:endParaRPr dirty="0"/>
          </a:p>
        </p:txBody>
      </p:sp>
      <p:sp>
        <p:nvSpPr>
          <p:cNvPr id="12290" name="Subtitle 2"/>
          <p:cNvSpPr>
            <a:spLocks noGrp="1"/>
          </p:cNvSpPr>
          <p:nvPr>
            <p:ph type="body" sz="quarter" idx="13"/>
          </p:nvPr>
        </p:nvSpPr>
        <p:spPr>
          <a:xfrm>
            <a:off x="2630488" y="4999038"/>
            <a:ext cx="4219575" cy="277812"/>
          </a:xfrm>
        </p:spPr>
        <p:txBody>
          <a:bodyPr/>
          <a:lstStyle/>
          <a:p>
            <a:pPr eaLnBrk="1" hangingPunct="1"/>
            <a:r>
              <a:rPr lang="en-US" sz="2000" b="1" dirty="0">
                <a:solidFill>
                  <a:srgbClr val="2F5597"/>
                </a:solidFill>
              </a:rPr>
              <a:t>Software Exploitation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Learning Outcomes</a:t>
            </a:r>
          </a:p>
        </p:txBody>
      </p:sp>
      <p:sp>
        <p:nvSpPr>
          <p:cNvPr id="14338" name="Content Placeholder 2"/>
          <p:cNvSpPr>
            <a:spLocks noGrp="1"/>
          </p:cNvSpPr>
          <p:nvPr>
            <p:ph idx="1"/>
          </p:nvPr>
        </p:nvSpPr>
        <p:spPr/>
        <p:txBody>
          <a:bodyPr/>
          <a:lstStyle/>
          <a:p>
            <a:pPr marL="0" indent="0" eaLnBrk="1" hangingPunct="1">
              <a:buFont typeface="Arial" charset="0"/>
              <a:buNone/>
            </a:pPr>
            <a:r>
              <a:rPr lang="en-US" dirty="0"/>
              <a:t>Upon completion of this lesson, students will be able to:</a:t>
            </a:r>
          </a:p>
          <a:p>
            <a:pPr eaLnBrk="1" hangingPunct="1"/>
            <a:r>
              <a:rPr lang="en-US" dirty="0"/>
              <a:t>Apply concepts of security to software development</a:t>
            </a:r>
          </a:p>
          <a:p>
            <a:pPr eaLnBrk="1" hangingPunct="1"/>
            <a:r>
              <a:rPr lang="en-US" dirty="0"/>
              <a:t>Evaluate current workflows to determine what can be done to increase security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fade">
                                      <p:cBhvr>
                                        <p:cTn id="7" dur="500"/>
                                        <p:tgtEl>
                                          <p:spTgt spid="143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fade">
                                      <p:cBhvr>
                                        <p:cTn id="12" dur="500"/>
                                        <p:tgtEl>
                                          <p:spTgt spid="143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8">
                                            <p:txEl>
                                              <p:pRg st="2" end="2"/>
                                            </p:txEl>
                                          </p:spTgt>
                                        </p:tgtEl>
                                        <p:attrNameLst>
                                          <p:attrName>style.visibility</p:attrName>
                                        </p:attrNameLst>
                                      </p:cBhvr>
                                      <p:to>
                                        <p:strVal val="visible"/>
                                      </p:to>
                                    </p:set>
                                    <p:animEffect transition="in" filter="fade">
                                      <p:cBhvr>
                                        <p:cTn id="17" dur="500"/>
                                        <p:tgtEl>
                                          <p:spTgt spid="143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E672-CD35-41B0-BA98-15F73B29D464}"/>
              </a:ext>
            </a:extLst>
          </p:cNvPr>
          <p:cNvSpPr>
            <a:spLocks noGrp="1"/>
          </p:cNvSpPr>
          <p:nvPr>
            <p:ph type="title"/>
          </p:nvPr>
        </p:nvSpPr>
        <p:spPr/>
        <p:txBody>
          <a:bodyPr/>
          <a:lstStyle/>
          <a:p>
            <a:r>
              <a:rPr lang="en-US" dirty="0"/>
              <a:t>Software Development Lifecycle Refresher</a:t>
            </a:r>
          </a:p>
        </p:txBody>
      </p:sp>
      <p:sp>
        <p:nvSpPr>
          <p:cNvPr id="3" name="Content Placeholder 2">
            <a:extLst>
              <a:ext uri="{FF2B5EF4-FFF2-40B4-BE49-F238E27FC236}">
                <a16:creationId xmlns:a16="http://schemas.microsoft.com/office/drawing/2014/main" id="{0179182A-05BA-473C-A4C7-D8B9D0493954}"/>
              </a:ext>
            </a:extLst>
          </p:cNvPr>
          <p:cNvSpPr>
            <a:spLocks noGrp="1"/>
          </p:cNvSpPr>
          <p:nvPr>
            <p:ph idx="1"/>
          </p:nvPr>
        </p:nvSpPr>
        <p:spPr>
          <a:xfrm>
            <a:off x="628650" y="1825625"/>
            <a:ext cx="7886700" cy="4351338"/>
          </a:xfrm>
        </p:spPr>
        <p:txBody>
          <a:bodyPr/>
          <a:lstStyle/>
          <a:p>
            <a:r>
              <a:rPr lang="en-US" dirty="0"/>
              <a:t>A software development lifecycle describes the paths a piece of software will undergo while it’s in development</a:t>
            </a:r>
          </a:p>
          <a:p>
            <a:r>
              <a:rPr lang="en-US" dirty="0"/>
              <a:t>This is to create a more streamlined application because these methods have been tested and proven many times</a:t>
            </a:r>
          </a:p>
          <a:p>
            <a:r>
              <a:rPr lang="en-US" dirty="0"/>
              <a:t>There are many methods out there such as the waterfall and agile method each with their own advantages, but all of them can be modified to build security into an application</a:t>
            </a:r>
          </a:p>
          <a:p>
            <a:pPr marL="0" indent="0">
              <a:buNone/>
            </a:pPr>
            <a:r>
              <a:rPr lang="en-US" sz="1600" dirty="0"/>
              <a:t>Waterfall:				Agile:</a:t>
            </a:r>
          </a:p>
          <a:p>
            <a:pPr marL="0" indent="0">
              <a:buNone/>
            </a:pPr>
            <a:endParaRPr lang="en-US" sz="1600" dirty="0"/>
          </a:p>
        </p:txBody>
      </p:sp>
      <p:pic>
        <p:nvPicPr>
          <p:cNvPr id="1028" name="Picture 4" descr="Picture of the waterfall methodology.  Source:&#10;https://melsatar.files.wordpress.com/2012/03/waterfall.jpg">
            <a:extLst>
              <a:ext uri="{FF2B5EF4-FFF2-40B4-BE49-F238E27FC236}">
                <a16:creationId xmlns:a16="http://schemas.microsoft.com/office/drawing/2014/main" id="{584D6556-4A76-4656-8441-972955847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4379496"/>
            <a:ext cx="2576537" cy="19324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icture of the agile methodology with scrum.&#10;Source:&#10;https://melsatar.files.wordpress.com/2012/03/sw-fw-design.png">
            <a:extLst>
              <a:ext uri="{FF2B5EF4-FFF2-40B4-BE49-F238E27FC236}">
                <a16:creationId xmlns:a16="http://schemas.microsoft.com/office/drawing/2014/main" id="{FC4C5815-7C2A-436D-B241-22946501D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562" y="4379496"/>
            <a:ext cx="4048277" cy="1835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90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81B1-4BD5-440E-BBC1-1555EDB6B585}"/>
              </a:ext>
            </a:extLst>
          </p:cNvPr>
          <p:cNvSpPr>
            <a:spLocks noGrp="1"/>
          </p:cNvSpPr>
          <p:nvPr>
            <p:ph type="title"/>
          </p:nvPr>
        </p:nvSpPr>
        <p:spPr/>
        <p:txBody>
          <a:bodyPr/>
          <a:lstStyle/>
          <a:p>
            <a:r>
              <a:rPr lang="en-US" dirty="0"/>
              <a:t>Why Develop with Security In Mind?</a:t>
            </a:r>
          </a:p>
        </p:txBody>
      </p:sp>
      <p:sp>
        <p:nvSpPr>
          <p:cNvPr id="3" name="Content Placeholder 2">
            <a:extLst>
              <a:ext uri="{FF2B5EF4-FFF2-40B4-BE49-F238E27FC236}">
                <a16:creationId xmlns:a16="http://schemas.microsoft.com/office/drawing/2014/main" id="{0861FEED-E16E-4F69-8F31-282FA0E184BF}"/>
              </a:ext>
            </a:extLst>
          </p:cNvPr>
          <p:cNvSpPr>
            <a:spLocks noGrp="1"/>
          </p:cNvSpPr>
          <p:nvPr>
            <p:ph idx="1"/>
          </p:nvPr>
        </p:nvSpPr>
        <p:spPr/>
        <p:txBody>
          <a:bodyPr/>
          <a:lstStyle/>
          <a:p>
            <a:r>
              <a:rPr lang="en-US" dirty="0"/>
              <a:t>This may be an obvious answer to some, but some software developers are not taught in depth security concepts</a:t>
            </a:r>
          </a:p>
          <a:p>
            <a:r>
              <a:rPr lang="en-US" dirty="0"/>
              <a:t>Security has mostly been implemented in the testing phases of development essentially as an afterthought.  This often led to more holes left open than patched.</a:t>
            </a:r>
          </a:p>
          <a:p>
            <a:r>
              <a:rPr lang="en-US" dirty="0"/>
              <a:t>It’s much more effective to discover vulnerabilities through every stage of the process</a:t>
            </a:r>
          </a:p>
          <a:p>
            <a:r>
              <a:rPr lang="en-US" dirty="0"/>
              <a:t>Simply being constantly aware of secure concepts during development can lead to more secure applications</a:t>
            </a:r>
          </a:p>
          <a:p>
            <a:r>
              <a:rPr lang="en-US" dirty="0"/>
              <a:t>The need for more secure software led to the creation of the Secure SDLC (Software Development Lifecycle)</a:t>
            </a:r>
          </a:p>
        </p:txBody>
      </p:sp>
    </p:spTree>
    <p:extLst>
      <p:ext uri="{BB962C8B-B14F-4D97-AF65-F5344CB8AC3E}">
        <p14:creationId xmlns:p14="http://schemas.microsoft.com/office/powerpoint/2010/main" val="62955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B76B-B1EC-4836-AABE-C02B9E821D45}"/>
              </a:ext>
            </a:extLst>
          </p:cNvPr>
          <p:cNvSpPr>
            <a:spLocks noGrp="1"/>
          </p:cNvSpPr>
          <p:nvPr>
            <p:ph type="title"/>
          </p:nvPr>
        </p:nvSpPr>
        <p:spPr/>
        <p:txBody>
          <a:bodyPr/>
          <a:lstStyle/>
          <a:p>
            <a:r>
              <a:rPr lang="en-US" dirty="0"/>
              <a:t>Benefits of the Secure SDLC</a:t>
            </a:r>
          </a:p>
        </p:txBody>
      </p:sp>
      <p:sp>
        <p:nvSpPr>
          <p:cNvPr id="3" name="Content Placeholder 2">
            <a:extLst>
              <a:ext uri="{FF2B5EF4-FFF2-40B4-BE49-F238E27FC236}">
                <a16:creationId xmlns:a16="http://schemas.microsoft.com/office/drawing/2014/main" id="{C1C3B5EF-14E7-4239-A48B-8046C3CCD81B}"/>
              </a:ext>
            </a:extLst>
          </p:cNvPr>
          <p:cNvSpPr>
            <a:spLocks noGrp="1"/>
          </p:cNvSpPr>
          <p:nvPr>
            <p:ph idx="1"/>
          </p:nvPr>
        </p:nvSpPr>
        <p:spPr/>
        <p:txBody>
          <a:bodyPr/>
          <a:lstStyle/>
          <a:p>
            <a:r>
              <a:rPr lang="en-US" dirty="0"/>
              <a:t>Some of these were mentioned before, but this is a clearer list:</a:t>
            </a:r>
          </a:p>
          <a:p>
            <a:pPr lvl="1"/>
            <a:r>
              <a:rPr lang="en-US" dirty="0"/>
              <a:t>Security being a constant part of development leads to more secure software</a:t>
            </a:r>
          </a:p>
          <a:p>
            <a:pPr lvl="1"/>
            <a:r>
              <a:rPr lang="en-US" dirty="0"/>
              <a:t>Vulnerabilities can be caught early and consistently</a:t>
            </a:r>
          </a:p>
          <a:p>
            <a:pPr lvl="1"/>
            <a:r>
              <a:rPr lang="en-US" dirty="0"/>
              <a:t>Friendlier on the budget due to early detection making maintenance and bug fixing shorter and easier</a:t>
            </a:r>
          </a:p>
          <a:p>
            <a:pPr lvl="1"/>
            <a:r>
              <a:rPr lang="en-US" dirty="0"/>
              <a:t>Less cost to resolve damages later on</a:t>
            </a:r>
          </a:p>
          <a:p>
            <a:pPr lvl="1"/>
            <a:r>
              <a:rPr lang="en-US" dirty="0"/>
              <a:t>More secure software is far less risky for a business to release</a:t>
            </a:r>
          </a:p>
        </p:txBody>
      </p:sp>
    </p:spTree>
    <p:extLst>
      <p:ext uri="{BB962C8B-B14F-4D97-AF65-F5344CB8AC3E}">
        <p14:creationId xmlns:p14="http://schemas.microsoft.com/office/powerpoint/2010/main" val="108528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3BA5-6282-48E6-9D25-F2728B38B50E}"/>
              </a:ext>
            </a:extLst>
          </p:cNvPr>
          <p:cNvSpPr>
            <a:spLocks noGrp="1"/>
          </p:cNvSpPr>
          <p:nvPr>
            <p:ph type="title"/>
          </p:nvPr>
        </p:nvSpPr>
        <p:spPr/>
        <p:txBody>
          <a:bodyPr/>
          <a:lstStyle/>
          <a:p>
            <a:r>
              <a:rPr lang="en-US" dirty="0"/>
              <a:t>How is this done?</a:t>
            </a:r>
          </a:p>
        </p:txBody>
      </p:sp>
      <p:sp>
        <p:nvSpPr>
          <p:cNvPr id="3" name="Content Placeholder 2">
            <a:extLst>
              <a:ext uri="{FF2B5EF4-FFF2-40B4-BE49-F238E27FC236}">
                <a16:creationId xmlns:a16="http://schemas.microsoft.com/office/drawing/2014/main" id="{1BBE65B6-F565-436B-B981-78057141E73A}"/>
              </a:ext>
            </a:extLst>
          </p:cNvPr>
          <p:cNvSpPr>
            <a:spLocks noGrp="1"/>
          </p:cNvSpPr>
          <p:nvPr>
            <p:ph idx="1"/>
          </p:nvPr>
        </p:nvSpPr>
        <p:spPr/>
        <p:txBody>
          <a:bodyPr/>
          <a:lstStyle/>
          <a:p>
            <a:r>
              <a:rPr lang="en-US" dirty="0"/>
              <a:t>Existing models can be used with security principals listed in the requirement creation phase or…</a:t>
            </a:r>
          </a:p>
          <a:p>
            <a:r>
              <a:rPr lang="en-US" dirty="0"/>
              <a:t>A new model can be used.  Below are a few:</a:t>
            </a:r>
          </a:p>
          <a:p>
            <a:pPr lvl="1"/>
            <a:r>
              <a:rPr lang="en-US" dirty="0"/>
              <a:t>OWASP’s CLASP – CLASP was built to integrate with existing processes, and focuses on easy integration to the existing workflow of all departments</a:t>
            </a:r>
            <a:br>
              <a:rPr lang="en-US" dirty="0"/>
            </a:br>
            <a:r>
              <a:rPr lang="en-US" dirty="0"/>
              <a:t>(</a:t>
            </a:r>
            <a:r>
              <a:rPr lang="en-US" dirty="0">
                <a:hlinkClick r:id="rId2"/>
              </a:rPr>
              <a:t>https://www.owasp.org/index.php/CLASP_Concepts</a:t>
            </a:r>
            <a:r>
              <a:rPr lang="en-US" dirty="0"/>
              <a:t>)</a:t>
            </a:r>
          </a:p>
          <a:p>
            <a:pPr lvl="1"/>
            <a:r>
              <a:rPr lang="en-US" dirty="0"/>
              <a:t>Microsoft’s SDL – Keeps the same steps of typical lifecycles, but describes what can be done at each stage to increase security.</a:t>
            </a:r>
            <a:br>
              <a:rPr lang="en-US" dirty="0"/>
            </a:br>
            <a:r>
              <a:rPr lang="en-US" dirty="0"/>
              <a:t>(</a:t>
            </a:r>
            <a:r>
              <a:rPr lang="en-US" dirty="0">
                <a:hlinkClick r:id="rId3"/>
              </a:rPr>
              <a:t>https://www.microsoft.com/en-us/sdl/default.aspx</a:t>
            </a:r>
            <a:r>
              <a:rPr lang="en-US" dirty="0"/>
              <a:t>)</a:t>
            </a:r>
          </a:p>
          <a:p>
            <a:pPr lvl="1"/>
            <a:r>
              <a:rPr lang="en-US" dirty="0"/>
              <a:t>US-CERT’s Secure SDLC Process Survey – This is a paper produced by the U.S. Computer Emergency Readiness Team (A division of Homeland Security).  Although it may not be a “model” it dives into many different methodologies and will help in choosing the processes best for the team and project at hand.</a:t>
            </a:r>
          </a:p>
        </p:txBody>
      </p:sp>
    </p:spTree>
    <p:extLst>
      <p:ext uri="{BB962C8B-B14F-4D97-AF65-F5344CB8AC3E}">
        <p14:creationId xmlns:p14="http://schemas.microsoft.com/office/powerpoint/2010/main" val="329912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B65F-79B6-4561-B36D-68318902F65A}"/>
              </a:ext>
            </a:extLst>
          </p:cNvPr>
          <p:cNvSpPr>
            <a:spLocks noGrp="1"/>
          </p:cNvSpPr>
          <p:nvPr>
            <p:ph type="title"/>
          </p:nvPr>
        </p:nvSpPr>
        <p:spPr/>
        <p:txBody>
          <a:bodyPr/>
          <a:lstStyle/>
          <a:p>
            <a:r>
              <a:rPr lang="en-US" dirty="0"/>
              <a:t>Where to Begin</a:t>
            </a:r>
          </a:p>
        </p:txBody>
      </p:sp>
      <p:sp>
        <p:nvSpPr>
          <p:cNvPr id="3" name="Content Placeholder 2">
            <a:extLst>
              <a:ext uri="{FF2B5EF4-FFF2-40B4-BE49-F238E27FC236}">
                <a16:creationId xmlns:a16="http://schemas.microsoft.com/office/drawing/2014/main" id="{7C5934DE-5B0B-4CD6-AADA-A3960B0BAB13}"/>
              </a:ext>
            </a:extLst>
          </p:cNvPr>
          <p:cNvSpPr>
            <a:spLocks noGrp="1"/>
          </p:cNvSpPr>
          <p:nvPr>
            <p:ph idx="1"/>
          </p:nvPr>
        </p:nvSpPr>
        <p:spPr/>
        <p:txBody>
          <a:bodyPr/>
          <a:lstStyle/>
          <a:p>
            <a:r>
              <a:rPr lang="en-US" dirty="0"/>
              <a:t>Most places have established their own process, so there are a few steps to maintain that but increase the level of security.</a:t>
            </a:r>
          </a:p>
          <a:p>
            <a:r>
              <a:rPr lang="en-US" dirty="0"/>
              <a:t>Here are some points for developers and testers:</a:t>
            </a:r>
          </a:p>
          <a:p>
            <a:pPr lvl="1"/>
            <a:r>
              <a:rPr lang="en-US" dirty="0"/>
              <a:t>Education is key, training developers more secure coding practices and secure frameworks should be the first step</a:t>
            </a:r>
          </a:p>
          <a:p>
            <a:pPr lvl="1"/>
            <a:r>
              <a:rPr lang="en-US" dirty="0"/>
              <a:t>Use code scanning tools (see the module on “open-source code scanning tools”)</a:t>
            </a:r>
          </a:p>
          <a:p>
            <a:pPr lvl="1"/>
            <a:r>
              <a:rPr lang="en-US" dirty="0"/>
              <a:t>Security should be included in test cases</a:t>
            </a:r>
          </a:p>
          <a:p>
            <a:r>
              <a:rPr lang="en-US" dirty="0"/>
              <a:t>Extending past the coders to administration and management:</a:t>
            </a:r>
          </a:p>
          <a:p>
            <a:pPr lvl="1"/>
            <a:r>
              <a:rPr lang="en-US" dirty="0"/>
              <a:t>To get things started quickly, help from specialized security companies can be handy</a:t>
            </a:r>
          </a:p>
          <a:p>
            <a:pPr lvl="1"/>
            <a:r>
              <a:rPr lang="en-US" dirty="0"/>
              <a:t>An effectiveness assessment of existing processes within the organization can help determine where work needs to be done to amplify the impact of secure practices</a:t>
            </a:r>
          </a:p>
          <a:p>
            <a:pPr lvl="1"/>
            <a:endParaRPr lang="en-US" dirty="0"/>
          </a:p>
        </p:txBody>
      </p:sp>
    </p:spTree>
    <p:extLst>
      <p:ext uri="{BB962C8B-B14F-4D97-AF65-F5344CB8AC3E}">
        <p14:creationId xmlns:p14="http://schemas.microsoft.com/office/powerpoint/2010/main" val="1810631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Security integrated into the software development lifecycle will yield a far more secure application than leaving it for the testing phases alone</a:t>
            </a:r>
          </a:p>
          <a:p>
            <a:r>
              <a:rPr lang="en-US" dirty="0"/>
              <a:t>There are many ways to implement secure practices into existing workflows, but new lifecycles have also </a:t>
            </a:r>
            <a:r>
              <a:rPr lang="en-US"/>
              <a:t>been developed</a:t>
            </a:r>
            <a:endParaRPr lang="en-US" dirty="0"/>
          </a:p>
          <a:p>
            <a:r>
              <a:rPr lang="en-US" dirty="0"/>
              <a:t>Security should not be an afterthought, but rather a requirement from the beginning</a:t>
            </a:r>
          </a:p>
        </p:txBody>
      </p:sp>
    </p:spTree>
    <p:extLst>
      <p:ext uri="{BB962C8B-B14F-4D97-AF65-F5344CB8AC3E}">
        <p14:creationId xmlns:p14="http://schemas.microsoft.com/office/powerpoint/2010/main" val="733636433"/>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38053</TotalTime>
  <Words>521</Words>
  <Application>Microsoft Macintosh PowerPoint</Application>
  <PresentationFormat>On-screen Show (4:3)</PresentationFormat>
  <Paragraphs>45</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PP_C5Modules_CC_License_standard</vt:lpstr>
      <vt:lpstr>  Secure Software Development Lifecycle</vt:lpstr>
      <vt:lpstr>Learning Outcomes</vt:lpstr>
      <vt:lpstr>Software Development Lifecycle Refresher</vt:lpstr>
      <vt:lpstr>Why Develop with Security In Mind?</vt:lpstr>
      <vt:lpstr>Benefits of the Secure SDLC</vt:lpstr>
      <vt:lpstr>How is this done?</vt:lpstr>
      <vt:lpstr>Where to Begin</vt:lpstr>
      <vt:lpstr>Summary</vt:lpstr>
    </vt:vector>
  </TitlesOfParts>
  <Company>University of California at Davis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Josh Stroschein</cp:lastModifiedBy>
  <cp:revision>304</cp:revision>
  <cp:lastPrinted>2016-07-18T16:40:10Z</cp:lastPrinted>
  <dcterms:created xsi:type="dcterms:W3CDTF">2016-07-03T20:12:42Z</dcterms:created>
  <dcterms:modified xsi:type="dcterms:W3CDTF">2018-08-21T05:11:32Z</dcterms:modified>
</cp:coreProperties>
</file>