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5"/>
  </p:notesMasterIdLst>
  <p:sldIdLst>
    <p:sldId id="304" r:id="rId2"/>
    <p:sldId id="305" r:id="rId3"/>
    <p:sldId id="306" r:id="rId4"/>
    <p:sldId id="307" r:id="rId5"/>
    <p:sldId id="308" r:id="rId6"/>
    <p:sldId id="309" r:id="rId7"/>
    <p:sldId id="327" r:id="rId8"/>
    <p:sldId id="328" r:id="rId9"/>
    <p:sldId id="329" r:id="rId10"/>
    <p:sldId id="330" r:id="rId11"/>
    <p:sldId id="331" r:id="rId12"/>
    <p:sldId id="315" r:id="rId13"/>
    <p:sldId id="332" r:id="rId14"/>
    <p:sldId id="333" r:id="rId15"/>
    <p:sldId id="318" r:id="rId16"/>
    <p:sldId id="334" r:id="rId17"/>
    <p:sldId id="335" r:id="rId18"/>
    <p:sldId id="321" r:id="rId19"/>
    <p:sldId id="336" r:id="rId20"/>
    <p:sldId id="323" r:id="rId21"/>
    <p:sldId id="324" r:id="rId22"/>
    <p:sldId id="325" r:id="rId23"/>
    <p:sldId id="326" r:id="rId24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5" autoAdjust="0"/>
    <p:restoredTop sz="81881" autoAdjust="0"/>
  </p:normalViewPr>
  <p:slideViewPr>
    <p:cSldViewPr snapToGrid="0" snapToObjects="1">
      <p:cViewPr varScale="1">
        <p:scale>
          <a:sx n="94" d="100"/>
          <a:sy n="94" d="100"/>
        </p:scale>
        <p:origin x="13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slide deck is part of Software Reverse Engineering</a:t>
            </a:r>
            <a:r>
              <a:rPr lang="en-US" baseline="0" dirty="0">
                <a:solidFill>
                  <a:schemeClr val="tx1"/>
                </a:solidFill>
              </a:rPr>
              <a:t>.</a:t>
            </a:r>
          </a:p>
          <a:p>
            <a:r>
              <a:rPr lang="en-US" baseline="0" dirty="0">
                <a:solidFill>
                  <a:schemeClr val="tx1"/>
                </a:solidFill>
              </a:rPr>
              <a:t>The context of this slide deck in shown below.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Part 0 – SRE in Context</a:t>
            </a:r>
          </a:p>
          <a:p>
            <a:r>
              <a:rPr lang="en-US" b="0" dirty="0">
                <a:solidFill>
                  <a:schemeClr val="tx1"/>
                </a:solidFill>
              </a:rPr>
              <a:t>Part A – SRE Prerequisites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A1: x86 and</a:t>
            </a:r>
            <a:r>
              <a:rPr lang="en-US" b="0" baseline="0" dirty="0">
                <a:solidFill>
                  <a:schemeClr val="tx1"/>
                </a:solidFill>
              </a:rPr>
              <a:t> x64 Architectures and Assembly Languages</a:t>
            </a:r>
          </a:p>
          <a:p>
            <a:r>
              <a:rPr lang="en-US" b="0" baseline="0" dirty="0">
                <a:solidFill>
                  <a:schemeClr val="tx1"/>
                </a:solidFill>
              </a:rPr>
              <a:t>       </a:t>
            </a:r>
            <a:r>
              <a:rPr lang="en-US" b="1" baseline="0" dirty="0">
                <a:solidFill>
                  <a:schemeClr val="tx1"/>
                </a:solidFill>
              </a:rPr>
              <a:t>** </a:t>
            </a:r>
            <a:r>
              <a:rPr lang="en-US" b="1" dirty="0">
                <a:solidFill>
                  <a:schemeClr val="tx1"/>
                </a:solidFill>
              </a:rPr>
              <a:t>Module A2:  ARM Architectures and Assembly Languages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A3:  Forward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Part B – Philosophical Approaches to SRE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B1: Approaches to SRE</a:t>
            </a:r>
          </a:p>
          <a:p>
            <a:r>
              <a:rPr lang="en-US" dirty="0">
                <a:solidFill>
                  <a:schemeClr val="tx1"/>
                </a:solidFill>
              </a:rPr>
              <a:t>Part C – Static Analysis for Binary SRE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C1:  File Handling Techniques</a:t>
            </a:r>
            <a:endParaRPr lang="en-US" b="0" baseline="0" dirty="0">
              <a:solidFill>
                <a:schemeClr val="tx1"/>
              </a:solidFill>
            </a:endParaRP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C2:  Basic Static Analysis Tools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C3:  Disassemblers and </a:t>
            </a:r>
            <a:r>
              <a:rPr lang="en-US" b="0" dirty="0" err="1">
                <a:solidFill>
                  <a:schemeClr val="tx1"/>
                </a:solidFill>
              </a:rPr>
              <a:t>Decompilers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Part D – Dynamic Analysis for Binary SRE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D1:  Sandboxing and Other Techniques</a:t>
            </a:r>
            <a:endParaRPr lang="en-US" b="0" baseline="0" dirty="0">
              <a:solidFill>
                <a:schemeClr val="tx1"/>
              </a:solidFill>
            </a:endParaRP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D2:  Basic Dynamic Analysis Tools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D3:  Debuggers</a:t>
            </a:r>
          </a:p>
          <a:p>
            <a:r>
              <a:rPr lang="en-US" b="0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D4:  Network Traffic Analysis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D5:  Patched Binaries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Part E – Obfuscation and Anti-SRE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E1:  Obfuscation</a:t>
            </a:r>
            <a:r>
              <a:rPr lang="en-US" b="0" baseline="0" dirty="0">
                <a:solidFill>
                  <a:schemeClr val="tx1"/>
                </a:solidFill>
              </a:rPr>
              <a:t> and Anti-SRE</a:t>
            </a:r>
          </a:p>
          <a:p>
            <a:pPr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Part E – Non-Binary SRE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F1:  Non-Binary SRE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5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topics that are covered in this lesson.</a:t>
            </a:r>
            <a:r>
              <a:rPr lang="en-US" baseline="0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0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 has a web-manual interface. It’s searchable, and it’s all in one place for multiple CPUs.</a:t>
            </a:r>
          </a:p>
          <a:p>
            <a:endParaRPr lang="en-US" dirty="0"/>
          </a:p>
          <a:p>
            <a:r>
              <a:rPr lang="en-US" dirty="0"/>
              <a:t>Raspberry </a:t>
            </a:r>
            <a:r>
              <a:rPr lang="en-US" dirty="0" err="1"/>
              <a:t>Pis</a:t>
            </a:r>
            <a:r>
              <a:rPr lang="en-US" dirty="0"/>
              <a:t> make experimentation cheap and easy, so the manual is pointing to that CPU. You can also emulate with QEMU.</a:t>
            </a:r>
          </a:p>
          <a:p>
            <a:endParaRPr lang="en-US" dirty="0"/>
          </a:p>
          <a:p>
            <a:r>
              <a:rPr lang="en-US" dirty="0"/>
              <a:t>Also included a link to the </a:t>
            </a:r>
            <a:r>
              <a:rPr lang="en-US" dirty="0" err="1"/>
              <a:t>syscall</a:t>
            </a:r>
            <a:r>
              <a:rPr lang="en-US" dirty="0"/>
              <a:t> table for said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topics that are covered in this lesson.</a:t>
            </a:r>
            <a:r>
              <a:rPr lang="en-US" baseline="0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5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provides a summary of the</a:t>
            </a:r>
            <a:r>
              <a:rPr lang="en-US" baseline="0" dirty="0"/>
              <a:t> key points of the lesson and the expected capabilities that students should master before moving on to the next section.</a:t>
            </a:r>
            <a:endParaRPr lang="en-US" dirty="0"/>
          </a:p>
          <a:p>
            <a:endParaRPr lang="en-US" baseline="0" dirty="0">
              <a:solidFill>
                <a:schemeClr val="tx1"/>
              </a:solidFill>
            </a:endParaRPr>
          </a:p>
          <a:p>
            <a:endParaRPr lang="en-US" baseline="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8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topics that are covered in this lesson.</a:t>
            </a:r>
            <a:r>
              <a:rPr lang="en-US" baseline="0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These are the learning objectives</a:t>
            </a:r>
            <a:r>
              <a:rPr lang="en-US" baseline="0" dirty="0">
                <a:solidFill>
                  <a:schemeClr val="tx1"/>
                </a:solidFill>
              </a:rPr>
              <a:t> for </a:t>
            </a:r>
            <a:r>
              <a:rPr lang="en-US" dirty="0"/>
              <a:t>Module A1 – x86 and x64 Architectures and Assembly Languages</a:t>
            </a:r>
          </a:p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baseline="0" dirty="0">
                <a:solidFill>
                  <a:schemeClr val="tx1"/>
                </a:solidFill>
              </a:rPr>
              <a:t>These learning objectives are assessed through the following methods:</a:t>
            </a:r>
          </a:p>
          <a:p>
            <a:endParaRPr lang="en-US" baseline="0" dirty="0">
              <a:solidFill>
                <a:schemeClr val="tx1"/>
              </a:solidFill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ASKs:  There are questions in the note sections for the instructor to involve the students in the lesson and assess their grasp of the concepts.  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LABs:  There are lab exercises associated with this lesson 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QUIZ:  There are objective quiz questions associated with this lesson.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ESSAY: There are short answer and essay questions associated with this lesson.</a:t>
            </a:r>
          </a:p>
          <a:p>
            <a:endParaRPr lang="en-US" baseline="0" dirty="0">
              <a:solidFill>
                <a:schemeClr val="tx1"/>
              </a:solidFill>
            </a:endParaRPr>
          </a:p>
          <a:p>
            <a:endParaRPr lang="en-US" baseline="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3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topics that are covered in this lesson.</a:t>
            </a:r>
            <a:r>
              <a:rPr lang="en-US" baseline="0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3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  <a:p>
            <a:endParaRPr lang="en-US" baseline="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7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topics that are covered in this lesson.</a:t>
            </a:r>
            <a:r>
              <a:rPr lang="en-US" baseline="0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2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topics that are covered in this lesson.</a:t>
            </a:r>
            <a:r>
              <a:rPr lang="en-US" baseline="0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3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topics that are covered in this lesson.</a:t>
            </a:r>
            <a:r>
              <a:rPr lang="en-US" baseline="0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5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topics that are covered in this lesson.</a:t>
            </a:r>
            <a:r>
              <a:rPr lang="en-US" baseline="0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2859C-89A0-4C1D-B3B9-DD0F9998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2288" y="187325"/>
            <a:ext cx="5551487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</a:t>
            </a:r>
          </a:p>
          <a:p>
            <a:pPr lvl="0"/>
            <a:r>
              <a:rPr lang="en-US"/>
              <a:t>aster text styles</a:t>
            </a:r>
          </a:p>
          <a:p>
            <a:pPr lvl="1"/>
            <a:r>
              <a:rPr lang="en-US"/>
              <a:t>Second levelThird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defTabSz="914400" eaLnBrk="0" hangingPunct="0">
              <a:defRPr/>
            </a:pPr>
            <a:r>
              <a:rPr lang="x-none" altLang="x-none" sz="1000" dirty="0">
                <a:cs typeface="+mn-cs"/>
              </a:rPr>
              <a:t>  This document is licensed with a </a:t>
            </a:r>
            <a:r>
              <a:rPr lang="x-none" altLang="x-none" sz="1000" dirty="0">
                <a:cs typeface="+mn-cs"/>
                <a:hlinkClick r:id="rId12"/>
              </a:rPr>
              <a:t>Creative Commons Attribution 4.0 International License</a:t>
            </a:r>
            <a:r>
              <a:rPr lang="x-none" altLang="x-none" sz="1000" dirty="0">
                <a:cs typeface="+mn-cs"/>
              </a:rPr>
              <a:t> ©2017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4.xml"/><Relationship Id="rId7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enter.arm.com/help/topic/com.arm.doc.ddi0500g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3challs.com/syscalls/?arch=arm_stro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Reverse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455900" y="4849311"/>
            <a:ext cx="5097408" cy="1752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A2 AArch32 and AArch64 Architectures and Assembly Languages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3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– AArch64 (cont. 2)</a:t>
            </a:r>
          </a:p>
        </p:txBody>
      </p:sp>
      <p:graphicFrame>
        <p:nvGraphicFramePr>
          <p:cNvPr id="4" name="Content Placeholder 3" descr="A table showing the W (lower 32 bit) versions of the 64 bit Xn register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165504"/>
              </p:ext>
            </p:extLst>
          </p:nvPr>
        </p:nvGraphicFramePr>
        <p:xfrm>
          <a:off x="628650" y="1825625"/>
          <a:ext cx="78867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623">
                  <a:extLst>
                    <a:ext uri="{9D8B030D-6E8A-4147-A177-3AD203B41FA5}">
                      <a16:colId xmlns:a16="http://schemas.microsoft.com/office/drawing/2014/main" val="1220331687"/>
                    </a:ext>
                  </a:extLst>
                </a:gridCol>
                <a:gridCol w="5398077">
                  <a:extLst>
                    <a:ext uri="{9D8B030D-6E8A-4147-A177-3AD203B41FA5}">
                      <a16:colId xmlns:a16="http://schemas.microsoft.com/office/drawing/2014/main" val="31498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Register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Typical Use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48225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W0 - W7 and W9 - W15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Arguments and Return Values (Caller-saved)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91554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Indirect Return Register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38024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W16 - W18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Scratch Registers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82740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W19 - W28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Local variables 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Callee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-saved)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16902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WSP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Stack Pointer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72262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W29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Frame Pointer (not always the case based on Mode) - NOTE: No WFP alias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35415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W30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Link Register (no WLR)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22676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 Counter is only 64-bits.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078185324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01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Registers</a:t>
            </a:r>
          </a:p>
        </p:txBody>
      </p:sp>
      <p:graphicFrame>
        <p:nvGraphicFramePr>
          <p:cNvPr id="5" name="Content Placeholder 4" descr="A table showing the special registers, including W31/X31, WZR/XZR, CPSR, FPCR, and Vn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634633"/>
              </p:ext>
            </p:extLst>
          </p:nvPr>
        </p:nvGraphicFramePr>
        <p:xfrm>
          <a:off x="628650" y="1825625"/>
          <a:ext cx="788670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323">
                  <a:extLst>
                    <a:ext uri="{9D8B030D-6E8A-4147-A177-3AD203B41FA5}">
                      <a16:colId xmlns:a16="http://schemas.microsoft.com/office/drawing/2014/main" val="3026646893"/>
                    </a:ext>
                  </a:extLst>
                </a:gridCol>
                <a:gridCol w="6655377">
                  <a:extLst>
                    <a:ext uri="{9D8B030D-6E8A-4147-A177-3AD203B41FA5}">
                      <a16:colId xmlns:a16="http://schemas.microsoft.com/office/drawing/2014/main" val="239259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Register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Typical Use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8772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W31/X31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Depending on the instruction used, it is either SP or XZR (AArch64 only)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4079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WZR/XZR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Zero Register - Ignores writes and always returns 0 (AArch64 only)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5391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CPSR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Current Program Status Register (flags, 32-bits on AArch32 and 64-bits on AArch64)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812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FPCR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Floating Point Control Register (floating point settings, 32-bits on AArch32 and 64-bits on AArch64)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82233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SIMD registers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943327785"/>
                  </a:ext>
                </a:extLst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67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Basic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50883"/>
            <a:ext cx="7467600" cy="472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>
                <a:hlinkClick r:id="rId3" action="ppaction://hlinksldjump"/>
              </a:rPr>
              <a:t>return to table of contents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90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AArch32 Instructions</a:t>
            </a:r>
          </a:p>
        </p:txBody>
      </p:sp>
      <p:pic>
        <p:nvPicPr>
          <p:cNvPr id="4" name="Picture 2" descr="Assembly code showing AArch32 register instructions&#10;">
            <a:extLst>
              <a:ext uri="{FF2B5EF4-FFF2-40B4-BE49-F238E27FC236}">
                <a16:creationId xmlns:a16="http://schemas.microsoft.com/office/drawing/2014/main" id="{A853BA99-F52A-B24C-8646-4126F36F0F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50" y="1874978"/>
            <a:ext cx="7886700" cy="42526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72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AArch64 Instructions</a:t>
            </a:r>
          </a:p>
        </p:txBody>
      </p:sp>
      <p:pic>
        <p:nvPicPr>
          <p:cNvPr id="4" name="Picture 2" descr="Assembly code showing AArch64 register instructions">
            <a:extLst>
              <a:ext uri="{FF2B5EF4-FFF2-40B4-BE49-F238E27FC236}">
                <a16:creationId xmlns:a16="http://schemas.microsoft.com/office/drawing/2014/main" id="{D0C7DD39-2803-DD47-83FE-909720C13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50" y="1880177"/>
            <a:ext cx="7886700" cy="42422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85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Privilege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467600" cy="472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>
                <a:hlinkClick r:id="rId3" action="ppaction://hlinksldjump"/>
              </a:rPr>
              <a:t>return to table of contents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9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Levels 1</a:t>
            </a:r>
            <a:endParaRPr lang="en-US" dirty="0"/>
          </a:p>
        </p:txBody>
      </p:sp>
      <p:pic>
        <p:nvPicPr>
          <p:cNvPr id="19" name="Content Placeholder 18" descr="Privilege levels in ARM, from PL0 (lowest privilege level) to PL3 (highest privilege level)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56" t="2748" r="9406"/>
          <a:stretch/>
        </p:blipFill>
        <p:spPr>
          <a:xfrm>
            <a:off x="1355834" y="178730"/>
            <a:ext cx="6222125" cy="62213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0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Levels 2</a:t>
            </a:r>
            <a:endParaRPr lang="en-US" dirty="0"/>
          </a:p>
        </p:txBody>
      </p:sp>
      <p:pic>
        <p:nvPicPr>
          <p:cNvPr id="17" name="Content Placeholder 16" descr="A comparison of privilege levels in x86 and ARM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9" t="3214" b="2102"/>
          <a:stretch/>
        </p:blipFill>
        <p:spPr>
          <a:xfrm>
            <a:off x="481505" y="977460"/>
            <a:ext cx="8111880" cy="46245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5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467600" cy="472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>
                <a:hlinkClick r:id="rId3" action="ppaction://hlinksldjump"/>
              </a:rPr>
              <a:t>return to table of contents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 1</a:t>
            </a:r>
            <a:endParaRPr lang="en-US" dirty="0"/>
          </a:p>
        </p:txBody>
      </p:sp>
      <p:pic>
        <p:nvPicPr>
          <p:cNvPr id="6" name="Picture 2" descr="https://lh6.googleusercontent.com/RdcROtW_qDzQac4N_A0MOsyfDz47REzKLfP1mp3_wW19kPKrxAJCWjY23zvrGfzK_gOE5y7AdK18C8wxMRoIW70QrWh2BdUOTU9IQ1nb0vmBGBkXfcbSqdLu8xHXmmWXa9CKnatfzjM">
            <a:extLst>
              <a:ext uri="{FF2B5EF4-FFF2-40B4-BE49-F238E27FC236}">
                <a16:creationId xmlns:a16="http://schemas.microsoft.com/office/drawing/2014/main" id="{DC3732C0-2DC2-7B40-9258-5896FD20C55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28650" y="365126"/>
            <a:ext cx="6450194" cy="45852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lh5.googleusercontent.com/g4g5kQ_olV7qd6VwkZ5KtvXVacTzWTT2wbmAu8rIkFjqcLSw6REU_UC6G6XQEGKIYaJhEEo-ANaRqNmB63obgTS_MdhO3Hnu96jFgpxXGwj28n0dGFXELoQv0KYA4JxK2Kgczf1cvTM">
            <a:extLst>
              <a:ext uri="{FF2B5EF4-FFF2-40B4-BE49-F238E27FC236}">
                <a16:creationId xmlns:a16="http://schemas.microsoft.com/office/drawing/2014/main" id="{9BCBA919-9A09-2647-9417-DA69E8D0AF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69" y="5297214"/>
            <a:ext cx="7987761" cy="745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3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457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7467600" cy="4724400"/>
          </a:xfrm>
        </p:spPr>
        <p:txBody>
          <a:bodyPr/>
          <a:lstStyle/>
          <a:p>
            <a:r>
              <a:rPr lang="en-US" dirty="0">
                <a:hlinkClick r:id="rId3" action="ppaction://hlinksldjump"/>
              </a:rPr>
              <a:t>Introduction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Registers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Basic Instructions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Privilege Levels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System Calls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ARM Manuals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Summary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ARM Manuals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19352"/>
            <a:ext cx="7467600" cy="472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>
                <a:hlinkClick r:id="rId3" action="ppaction://hlinksldjump"/>
              </a:rPr>
              <a:t>return to table of contents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0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457200"/>
          </a:xfrm>
        </p:spPr>
        <p:txBody>
          <a:bodyPr/>
          <a:lstStyle/>
          <a:p>
            <a:r>
              <a:rPr lang="en-US" dirty="0"/>
              <a:t>ARM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7467600" cy="4724400"/>
          </a:xfrm>
        </p:spPr>
        <p:txBody>
          <a:bodyPr/>
          <a:lstStyle/>
          <a:p>
            <a:r>
              <a:rPr lang="en-US" dirty="0">
                <a:hlinkClick r:id="rId3"/>
              </a:rPr>
              <a:t>ARM Cortex-A53 Manual (RPI 2 B+ CPU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hlinkClick r:id="rId4"/>
              </a:rPr>
              <a:t>AArch32 </a:t>
            </a:r>
            <a:r>
              <a:rPr lang="en-US" dirty="0" err="1">
                <a:hlinkClick r:id="rId4"/>
              </a:rPr>
              <a:t>Syscall</a:t>
            </a:r>
            <a:r>
              <a:rPr lang="en-US" dirty="0">
                <a:hlinkClick r:id="rId4"/>
              </a:rPr>
              <a:t> </a:t>
            </a:r>
            <a:r>
              <a:rPr lang="en-US" dirty="0" smtClean="0">
                <a:hlinkClick r:id="rId4"/>
              </a:rPr>
              <a:t>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6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457200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7467600" cy="47244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Registers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Basic Instructions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Privilege Levels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System Calls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ARM Manuals</a:t>
            </a:r>
          </a:p>
          <a:p>
            <a:r>
              <a:rPr lang="en-US" dirty="0"/>
              <a:t>Summary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4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13716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dirty="0"/>
              <a:t>We covered the main ARM architectural features that will be relevant to SRE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Basic instructions</a:t>
            </a:r>
          </a:p>
          <a:p>
            <a:pPr lvl="1"/>
            <a:r>
              <a:rPr lang="en-US" dirty="0"/>
              <a:t>Privilege levels</a:t>
            </a:r>
          </a:p>
          <a:p>
            <a:pPr lvl="1"/>
            <a:r>
              <a:rPr lang="en-US" dirty="0"/>
              <a:t>System calls</a:t>
            </a:r>
          </a:p>
          <a:p>
            <a:r>
              <a:rPr lang="en-US" dirty="0"/>
              <a:t>We previewed the ARM Manuals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3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1371600"/>
          </a:xfrm>
        </p:spPr>
        <p:txBody>
          <a:bodyPr/>
          <a:lstStyle/>
          <a:p>
            <a:r>
              <a:rPr lang="en-US" dirty="0"/>
              <a:t>Module A2 –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sz="2000" dirty="0"/>
              <a:t>Understand the main ARM architectural features that will be relevant to SRE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Basic instructions</a:t>
            </a:r>
          </a:p>
          <a:p>
            <a:pPr lvl="1"/>
            <a:r>
              <a:rPr lang="en-US" dirty="0"/>
              <a:t>Privilege levels</a:t>
            </a:r>
          </a:p>
          <a:p>
            <a:pPr lvl="1"/>
            <a:r>
              <a:rPr lang="en-US" dirty="0"/>
              <a:t>System calls</a:t>
            </a:r>
          </a:p>
          <a:p>
            <a:r>
              <a:rPr lang="en-US" sz="2000" dirty="0"/>
              <a:t>Get an introduction to the ARM Manuals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3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80160"/>
            <a:ext cx="7467600" cy="5435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>
                <a:hlinkClick r:id="rId3" action="ppaction://hlinksldjump"/>
              </a:rPr>
              <a:t>return to table of contents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5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10600" cy="533400"/>
          </a:xfrm>
        </p:spPr>
        <p:txBody>
          <a:bodyPr/>
          <a:lstStyle/>
          <a:p>
            <a:r>
              <a:rPr lang="en-US" dirty="0"/>
              <a:t>Why is this important to SRE?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990"/>
            <a:ext cx="7696200" cy="4191000"/>
          </a:xfrm>
        </p:spPr>
        <p:txBody>
          <a:bodyPr/>
          <a:lstStyle/>
          <a:p>
            <a:r>
              <a:rPr lang="en-US" altLang="en-US" dirty="0"/>
              <a:t>If </a:t>
            </a:r>
            <a:r>
              <a:rPr lang="en-US" dirty="0"/>
              <a:t>you want to know how something works, you can take it apart (carefully).  </a:t>
            </a:r>
          </a:p>
          <a:p>
            <a:r>
              <a:rPr lang="en-US" dirty="0"/>
              <a:t>In order to take a binary apart in a meaningful way, you need to understand the underlying building blocks.  </a:t>
            </a:r>
          </a:p>
          <a:p>
            <a:r>
              <a:rPr lang="en-US" dirty="0"/>
              <a:t>The architecture and assembly languages provide you with a clearer understanding of these basic building blocks and how they work.</a:t>
            </a: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467600" cy="472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>
                <a:hlinkClick r:id="rId3" action="ppaction://hlinksldjump"/>
              </a:rPr>
              <a:t>return to table of contents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78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0"/>
          </a:xfrm>
        </p:spPr>
        <p:txBody>
          <a:bodyPr/>
          <a:lstStyle/>
          <a:p>
            <a:r>
              <a:rPr lang="en-US" dirty="0"/>
              <a:t>Registers – AArch32</a:t>
            </a:r>
          </a:p>
        </p:txBody>
      </p:sp>
      <p:graphicFrame>
        <p:nvGraphicFramePr>
          <p:cNvPr id="5" name="Content Placeholder 4" descr="A table listing the AArch32 registers (R0-R15)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48902"/>
              </p:ext>
            </p:extLst>
          </p:nvPr>
        </p:nvGraphicFramePr>
        <p:xfrm>
          <a:off x="628650" y="1238131"/>
          <a:ext cx="7886700" cy="462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90">
                  <a:extLst>
                    <a:ext uri="{9D8B030D-6E8A-4147-A177-3AD203B41FA5}">
                      <a16:colId xmlns:a16="http://schemas.microsoft.com/office/drawing/2014/main" val="4220005062"/>
                    </a:ext>
                  </a:extLst>
                </a:gridCol>
                <a:gridCol w="6747510">
                  <a:extLst>
                    <a:ext uri="{9D8B030D-6E8A-4147-A177-3AD203B41FA5}">
                      <a16:colId xmlns:a16="http://schemas.microsoft.com/office/drawing/2014/main" val="394409001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Typical Use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435714"/>
                  </a:ext>
                </a:extLst>
              </a:tr>
              <a:tr h="5836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R0 - R3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Arguments and Return Values (Caller-saved)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543514294"/>
                  </a:ext>
                </a:extLst>
              </a:tr>
              <a:tr h="4695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R4 - R8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Local variables 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Callee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-saved)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203310328"/>
                  </a:ext>
                </a:extLst>
              </a:tr>
              <a:tr h="74665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R9 - R10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Usually the Same as r4 - r8, but can be special based on CPU and Mode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711792624"/>
                  </a:ext>
                </a:extLst>
              </a:tr>
              <a:tr h="5836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R11/FP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Frame Pointer (not always the case based on Mode)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973276771"/>
                  </a:ext>
                </a:extLst>
              </a:tr>
              <a:tr h="4695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Scratch Register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601411901"/>
                  </a:ext>
                </a:extLst>
              </a:tr>
              <a:tr h="4695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R13/SP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Stack Pointer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961238897"/>
                  </a:ext>
                </a:extLst>
              </a:tr>
              <a:tr h="4695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R14/LR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Link Register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914557604"/>
                  </a:ext>
                </a:extLst>
              </a:tr>
              <a:tr h="4695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R15/PC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 Counter (Instruction Pointer)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904738678"/>
                  </a:ext>
                </a:extLst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18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4129"/>
          </a:xfrm>
        </p:spPr>
        <p:txBody>
          <a:bodyPr/>
          <a:lstStyle/>
          <a:p>
            <a:r>
              <a:rPr lang="en-US" dirty="0"/>
              <a:t>Registers – AArch64</a:t>
            </a:r>
          </a:p>
        </p:txBody>
      </p:sp>
      <p:graphicFrame>
        <p:nvGraphicFramePr>
          <p:cNvPr id="4" name="Content Placeholder 3" descr="A table listing the common AArch64 registers (X0-X32 and the P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098959"/>
              </p:ext>
            </p:extLst>
          </p:nvPr>
        </p:nvGraphicFramePr>
        <p:xfrm>
          <a:off x="628650" y="1309255"/>
          <a:ext cx="7886700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159">
                  <a:extLst>
                    <a:ext uri="{9D8B030D-6E8A-4147-A177-3AD203B41FA5}">
                      <a16:colId xmlns:a16="http://schemas.microsoft.com/office/drawing/2014/main" val="3391254344"/>
                    </a:ext>
                  </a:extLst>
                </a:gridCol>
                <a:gridCol w="5782541">
                  <a:extLst>
                    <a:ext uri="{9D8B030D-6E8A-4147-A177-3AD203B41FA5}">
                      <a16:colId xmlns:a16="http://schemas.microsoft.com/office/drawing/2014/main" val="1693433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Typical Use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X0 - X7 and X9 - X15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Arguments and Return Values (Caller-saved)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96894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Indirect Return Register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35478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X16 - X18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Scratch Registers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16681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X19 - X28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Local variables (Callee-saved)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73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Stack Pointer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79057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X29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Frame Pointer (not always the case based on Mode) - NOTE: No FP alias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0802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X30/LR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Link Register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07441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 Counter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007789027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84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– AArch64 (cont. 1)</a:t>
            </a:r>
          </a:p>
        </p:txBody>
      </p:sp>
      <p:pic>
        <p:nvPicPr>
          <p:cNvPr id="4" name="Picture 2" descr="A diagram showing the method in which the lower 32 bits of AArch64 registers (Xn) can be references as Wn.">
            <a:extLst>
              <a:ext uri="{FF2B5EF4-FFF2-40B4-BE49-F238E27FC236}">
                <a16:creationId xmlns:a16="http://schemas.microsoft.com/office/drawing/2014/main" id="{564F7E58-B111-524D-9B17-41B51B0F6B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8650" y="2467429"/>
            <a:ext cx="7886699" cy="17151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16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2208</TotalTime>
  <Words>999</Words>
  <Application>Microsoft Office PowerPoint</Application>
  <PresentationFormat>On-screen Show (4:3)</PresentationFormat>
  <Paragraphs>214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PP_C5Modules_CC_License_standard</vt:lpstr>
      <vt:lpstr>Software Reverse Engineering</vt:lpstr>
      <vt:lpstr>Table of Contents</vt:lpstr>
      <vt:lpstr>Module A2 – Learning Objectives</vt:lpstr>
      <vt:lpstr>Introduction</vt:lpstr>
      <vt:lpstr>Why is this important to SRE?</vt:lpstr>
      <vt:lpstr>Registers</vt:lpstr>
      <vt:lpstr>Registers – AArch32</vt:lpstr>
      <vt:lpstr>Registers – AArch64</vt:lpstr>
      <vt:lpstr>Registers – AArch64 (cont. 1)</vt:lpstr>
      <vt:lpstr>Registers – AArch64 (cont. 2)</vt:lpstr>
      <vt:lpstr>Special Registers</vt:lpstr>
      <vt:lpstr>Basic Instructions</vt:lpstr>
      <vt:lpstr>AArch32 Instructions</vt:lpstr>
      <vt:lpstr>AArch64 Instructions</vt:lpstr>
      <vt:lpstr>Privilege Levels</vt:lpstr>
      <vt:lpstr>Privilege Levels 1</vt:lpstr>
      <vt:lpstr>Privilege Levels 2</vt:lpstr>
      <vt:lpstr>System Calls</vt:lpstr>
      <vt:lpstr>System Calls 1</vt:lpstr>
      <vt:lpstr>ARM Manuals</vt:lpstr>
      <vt:lpstr>ARM Resources</vt:lpstr>
      <vt:lpstr>Topics</vt:lpstr>
      <vt:lpstr>Summary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Johnston, Peter</cp:lastModifiedBy>
  <cp:revision>202</cp:revision>
  <cp:lastPrinted>2016-07-18T16:40:10Z</cp:lastPrinted>
  <dcterms:created xsi:type="dcterms:W3CDTF">2016-07-03T20:12:42Z</dcterms:created>
  <dcterms:modified xsi:type="dcterms:W3CDTF">2019-12-18T19:08:00Z</dcterms:modified>
</cp:coreProperties>
</file>