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66"/>
  </p:notesMasterIdLst>
  <p:sldIdLst>
    <p:sldId id="256" r:id="rId2"/>
    <p:sldId id="375" r:id="rId3"/>
    <p:sldId id="376" r:id="rId4"/>
    <p:sldId id="381"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78" r:id="rId26"/>
    <p:sldId id="330" r:id="rId27"/>
    <p:sldId id="331" r:id="rId28"/>
    <p:sldId id="332" r:id="rId29"/>
    <p:sldId id="333" r:id="rId30"/>
    <p:sldId id="334" r:id="rId31"/>
    <p:sldId id="335" r:id="rId32"/>
    <p:sldId id="336" r:id="rId33"/>
    <p:sldId id="337" r:id="rId34"/>
    <p:sldId id="382"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80" r:id="rId65"/>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7" autoAdjust="0"/>
    <p:restoredTop sz="81881" autoAdjust="0"/>
  </p:normalViewPr>
  <p:slideViewPr>
    <p:cSldViewPr snapToGrid="0" snapToObjects="1">
      <p:cViewPr varScale="1">
        <p:scale>
          <a:sx n="94" d="100"/>
          <a:sy n="94" d="100"/>
        </p:scale>
        <p:origin x="222" y="9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12/20/2019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dirty="0"/>
          </a:p>
        </p:txBody>
      </p:sp>
    </p:spTree>
    <p:extLst>
      <p:ext uri="{BB962C8B-B14F-4D97-AF65-F5344CB8AC3E}">
        <p14:creationId xmlns:p14="http://schemas.microsoft.com/office/powerpoint/2010/main" val="264653106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solidFill>
                  <a:schemeClr val="tx1"/>
                </a:solidFill>
              </a:rPr>
              <a:t>This slide deck is part of Software Reverse Engineering</a:t>
            </a:r>
            <a:r>
              <a:rPr lang="en-US" baseline="0" dirty="0">
                <a:solidFill>
                  <a:schemeClr val="tx1"/>
                </a:solidFill>
              </a:rPr>
              <a:t>.</a:t>
            </a:r>
          </a:p>
          <a:p>
            <a:r>
              <a:rPr lang="en-US" baseline="0" dirty="0">
                <a:solidFill>
                  <a:schemeClr val="tx1"/>
                </a:solidFill>
              </a:rPr>
              <a:t>The context of this slide deck in shown below.</a:t>
            </a:r>
          </a:p>
          <a:p>
            <a:endParaRPr lang="en-US" dirty="0">
              <a:solidFill>
                <a:schemeClr val="tx1"/>
              </a:solidFill>
            </a:endParaRPr>
          </a:p>
          <a:p>
            <a:r>
              <a:rPr lang="en-US" dirty="0">
                <a:solidFill>
                  <a:schemeClr val="tx1"/>
                </a:solidFill>
              </a:rPr>
              <a:t>Part 0 – SRE in Context</a:t>
            </a:r>
          </a:p>
          <a:p>
            <a:r>
              <a:rPr lang="en-US" b="0" dirty="0">
                <a:solidFill>
                  <a:schemeClr val="tx1"/>
                </a:solidFill>
              </a:rPr>
              <a:t>Part A – SRE Prerequisites</a:t>
            </a:r>
          </a:p>
          <a:p>
            <a:r>
              <a:rPr lang="en-US" b="1" baseline="0" dirty="0">
                <a:solidFill>
                  <a:schemeClr val="tx1"/>
                </a:solidFill>
              </a:rPr>
              <a:t>       </a:t>
            </a:r>
            <a:r>
              <a:rPr lang="en-US" b="0" dirty="0">
                <a:solidFill>
                  <a:schemeClr val="tx1"/>
                </a:solidFill>
              </a:rPr>
              <a:t>Module A1: x86 and</a:t>
            </a:r>
            <a:r>
              <a:rPr lang="en-US" b="0" baseline="0" dirty="0">
                <a:solidFill>
                  <a:schemeClr val="tx1"/>
                </a:solidFill>
              </a:rPr>
              <a:t> x64 Architectures and Assembly Languages</a:t>
            </a:r>
          </a:p>
          <a:p>
            <a:r>
              <a:rPr lang="en-US" b="0" baseline="0" dirty="0">
                <a:solidFill>
                  <a:schemeClr val="tx1"/>
                </a:solidFill>
              </a:rPr>
              <a:t>       </a:t>
            </a:r>
            <a:r>
              <a:rPr lang="en-US" b="0" dirty="0">
                <a:solidFill>
                  <a:schemeClr val="tx1"/>
                </a:solidFill>
              </a:rPr>
              <a:t>Module A2:  ARM Architectures and Assembly Languages</a:t>
            </a:r>
          </a:p>
          <a:p>
            <a:r>
              <a:rPr lang="en-US" b="0" baseline="0" dirty="0">
                <a:solidFill>
                  <a:schemeClr val="tx1"/>
                </a:solidFill>
              </a:rPr>
              <a:t>       </a:t>
            </a:r>
            <a:r>
              <a:rPr lang="en-US" b="1" baseline="0" dirty="0">
                <a:solidFill>
                  <a:schemeClr val="tx1"/>
                </a:solidFill>
              </a:rPr>
              <a:t>** </a:t>
            </a:r>
            <a:r>
              <a:rPr lang="en-US" b="1" dirty="0">
                <a:solidFill>
                  <a:schemeClr val="tx1"/>
                </a:solidFill>
              </a:rPr>
              <a:t>Module A3:  Forward Engineering</a:t>
            </a:r>
          </a:p>
          <a:p>
            <a:r>
              <a:rPr lang="en-US" dirty="0">
                <a:solidFill>
                  <a:schemeClr val="tx1"/>
                </a:solidFill>
              </a:rPr>
              <a:t>Part B – Philosophical Approaches to SRE</a:t>
            </a:r>
          </a:p>
          <a:p>
            <a:r>
              <a:rPr lang="en-US" b="1" baseline="0" dirty="0">
                <a:solidFill>
                  <a:schemeClr val="tx1"/>
                </a:solidFill>
              </a:rPr>
              <a:t>       </a:t>
            </a:r>
            <a:r>
              <a:rPr lang="en-US" b="0" dirty="0">
                <a:solidFill>
                  <a:schemeClr val="tx1"/>
                </a:solidFill>
              </a:rPr>
              <a:t>Module B1: Approaches to SRE</a:t>
            </a:r>
          </a:p>
          <a:p>
            <a:r>
              <a:rPr lang="en-US" dirty="0">
                <a:solidFill>
                  <a:schemeClr val="tx1"/>
                </a:solidFill>
              </a:rPr>
              <a:t>Part C – Static Analysis for Binary SRE</a:t>
            </a:r>
          </a:p>
          <a:p>
            <a:r>
              <a:rPr lang="en-US" b="1" baseline="0" dirty="0">
                <a:solidFill>
                  <a:schemeClr val="tx1"/>
                </a:solidFill>
              </a:rPr>
              <a:t>       </a:t>
            </a:r>
            <a:r>
              <a:rPr lang="en-US" b="0" dirty="0">
                <a:solidFill>
                  <a:schemeClr val="tx1"/>
                </a:solidFill>
              </a:rPr>
              <a:t>Module C1:  File Handling Techniques</a:t>
            </a:r>
            <a:endParaRPr lang="en-US" b="0" baseline="0" dirty="0">
              <a:solidFill>
                <a:schemeClr val="tx1"/>
              </a:solidFill>
            </a:endParaRPr>
          </a:p>
          <a:p>
            <a:r>
              <a:rPr lang="en-US" b="1" baseline="0" dirty="0">
                <a:solidFill>
                  <a:schemeClr val="tx1"/>
                </a:solidFill>
              </a:rPr>
              <a:t>       </a:t>
            </a:r>
            <a:r>
              <a:rPr lang="en-US" b="0" dirty="0">
                <a:solidFill>
                  <a:schemeClr val="tx1"/>
                </a:solidFill>
              </a:rPr>
              <a:t>Module C2:  Basic Static Analysis Tools</a:t>
            </a:r>
          </a:p>
          <a:p>
            <a:r>
              <a:rPr lang="en-US" b="1" baseline="0" dirty="0">
                <a:solidFill>
                  <a:schemeClr val="tx1"/>
                </a:solidFill>
              </a:rPr>
              <a:t>       </a:t>
            </a:r>
            <a:r>
              <a:rPr lang="en-US" b="0" dirty="0">
                <a:solidFill>
                  <a:schemeClr val="tx1"/>
                </a:solidFill>
              </a:rPr>
              <a:t>Module C3:  Disassemblers and Decompilers</a:t>
            </a:r>
            <a:endParaRPr lang="en-US" dirty="0">
              <a:solidFill>
                <a:schemeClr val="tx1"/>
              </a:solidFill>
            </a:endParaRPr>
          </a:p>
          <a:p>
            <a:r>
              <a:rPr lang="en-US" dirty="0">
                <a:solidFill>
                  <a:schemeClr val="tx1"/>
                </a:solidFill>
              </a:rPr>
              <a:t>Part D – Dynamic Analysis for Binary SRE</a:t>
            </a:r>
          </a:p>
          <a:p>
            <a:r>
              <a:rPr lang="en-US" b="1" baseline="0" dirty="0">
                <a:solidFill>
                  <a:schemeClr val="tx1"/>
                </a:solidFill>
              </a:rPr>
              <a:t>       </a:t>
            </a:r>
            <a:r>
              <a:rPr lang="en-US" b="0" dirty="0">
                <a:solidFill>
                  <a:schemeClr val="tx1"/>
                </a:solidFill>
              </a:rPr>
              <a:t>Module D1:  Sandboxing and Other Techniques</a:t>
            </a:r>
            <a:endParaRPr lang="en-US" b="0" baseline="0" dirty="0">
              <a:solidFill>
                <a:schemeClr val="tx1"/>
              </a:solidFill>
            </a:endParaRPr>
          </a:p>
          <a:p>
            <a:r>
              <a:rPr lang="en-US" b="1" baseline="0" dirty="0">
                <a:solidFill>
                  <a:schemeClr val="tx1"/>
                </a:solidFill>
              </a:rPr>
              <a:t>       </a:t>
            </a:r>
            <a:r>
              <a:rPr lang="en-US" b="0" dirty="0">
                <a:solidFill>
                  <a:schemeClr val="tx1"/>
                </a:solidFill>
              </a:rPr>
              <a:t>Module D2:  Basic Dynamic Analysis Tools</a:t>
            </a:r>
          </a:p>
          <a:p>
            <a:r>
              <a:rPr lang="en-US" b="1" baseline="0" dirty="0">
                <a:solidFill>
                  <a:schemeClr val="tx1"/>
                </a:solidFill>
              </a:rPr>
              <a:t>       </a:t>
            </a:r>
            <a:r>
              <a:rPr lang="en-US" b="0" dirty="0">
                <a:solidFill>
                  <a:schemeClr val="tx1"/>
                </a:solidFill>
              </a:rPr>
              <a:t>Module D3:  Debuggers</a:t>
            </a:r>
          </a:p>
          <a:p>
            <a:r>
              <a:rPr lang="en-US" b="0" baseline="0" dirty="0">
                <a:solidFill>
                  <a:schemeClr val="tx1"/>
                </a:solidFill>
              </a:rPr>
              <a:t>       </a:t>
            </a:r>
            <a:r>
              <a:rPr lang="en-US" b="0" dirty="0">
                <a:solidFill>
                  <a:schemeClr val="tx1"/>
                </a:solidFill>
              </a:rPr>
              <a:t>Module D4:  Network Traffic Analysis</a:t>
            </a:r>
          </a:p>
          <a:p>
            <a:r>
              <a:rPr lang="en-US" b="1" baseline="0" dirty="0">
                <a:solidFill>
                  <a:schemeClr val="tx1"/>
                </a:solidFill>
              </a:rPr>
              <a:t>       </a:t>
            </a:r>
            <a:r>
              <a:rPr lang="en-US" b="0" dirty="0">
                <a:solidFill>
                  <a:schemeClr val="tx1"/>
                </a:solidFill>
              </a:rPr>
              <a:t>Module D5:  Patched Binaries</a:t>
            </a:r>
            <a:endParaRPr lang="en-US" dirty="0">
              <a:solidFill>
                <a:schemeClr val="tx1"/>
              </a:solidFill>
            </a:endParaRPr>
          </a:p>
          <a:p>
            <a:r>
              <a:rPr lang="en-US" dirty="0">
                <a:solidFill>
                  <a:schemeClr val="tx1"/>
                </a:solidFill>
              </a:rPr>
              <a:t>Part E – Obfuscation and Anti-SRE</a:t>
            </a:r>
          </a:p>
          <a:p>
            <a:r>
              <a:rPr lang="en-US" b="1" baseline="0" dirty="0">
                <a:solidFill>
                  <a:schemeClr val="tx1"/>
                </a:solidFill>
              </a:rPr>
              <a:t>       </a:t>
            </a:r>
            <a:r>
              <a:rPr lang="en-US" b="0" dirty="0">
                <a:solidFill>
                  <a:schemeClr val="tx1"/>
                </a:solidFill>
              </a:rPr>
              <a:t>Module E1:  Obfuscation</a:t>
            </a:r>
            <a:r>
              <a:rPr lang="en-US" b="0" baseline="0" dirty="0">
                <a:solidFill>
                  <a:schemeClr val="tx1"/>
                </a:solidFill>
              </a:rPr>
              <a:t> and Anti-SRE</a:t>
            </a:r>
          </a:p>
          <a:p>
            <a:pPr defTabSz="966612" eaLnBrk="1" fontAlgn="auto" hangingPunct="1">
              <a:spcBef>
                <a:spcPts val="0"/>
              </a:spcBef>
              <a:spcAft>
                <a:spcPts val="0"/>
              </a:spcAft>
              <a:defRPr/>
            </a:pPr>
            <a:r>
              <a:rPr lang="en-US" dirty="0">
                <a:solidFill>
                  <a:schemeClr val="tx1"/>
                </a:solidFill>
              </a:rPr>
              <a:t>Part E – Non-Binary SRE</a:t>
            </a:r>
          </a:p>
          <a:p>
            <a:r>
              <a:rPr lang="en-US" b="1" baseline="0" dirty="0">
                <a:solidFill>
                  <a:schemeClr val="tx1"/>
                </a:solidFill>
              </a:rPr>
              <a:t>       </a:t>
            </a:r>
            <a:r>
              <a:rPr lang="en-US" b="0" dirty="0">
                <a:solidFill>
                  <a:schemeClr val="tx1"/>
                </a:solidFill>
              </a:rPr>
              <a:t>Module F1:  Non-Binary SRE</a:t>
            </a:r>
            <a:endParaRPr lang="en-US" dirty="0">
              <a:solidFill>
                <a:schemeClr val="tx1"/>
              </a:solidFill>
            </a:endParaRPr>
          </a:p>
          <a:p>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dirty="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generate the intel assembly if we prefer</a:t>
            </a:r>
          </a:p>
          <a:p>
            <a:endParaRPr lang="en-US" dirty="0"/>
          </a:p>
          <a:p>
            <a:r>
              <a:rPr lang="en-US" dirty="0"/>
              <a:t>	make intel</a:t>
            </a:r>
          </a:p>
        </p:txBody>
      </p:sp>
      <p:sp>
        <p:nvSpPr>
          <p:cNvPr id="4" name="Slide Number Placeholder 3"/>
          <p:cNvSpPr>
            <a:spLocks noGrp="1"/>
          </p:cNvSpPr>
          <p:nvPr>
            <p:ph type="sldNum" sz="quarter" idx="10"/>
          </p:nvPr>
        </p:nvSpPr>
        <p:spPr/>
        <p:txBody>
          <a:bodyPr/>
          <a:lstStyle/>
          <a:p>
            <a:fld id="{A5641FF5-04C2-499E-9230-1974661508B1}" type="slidenum">
              <a:rPr lang="en-US" smtClean="0"/>
              <a:t>12</a:t>
            </a:fld>
            <a:endParaRPr lang="en-US" dirty="0"/>
          </a:p>
        </p:txBody>
      </p:sp>
    </p:spTree>
    <p:extLst>
      <p:ext uri="{BB962C8B-B14F-4D97-AF65-F5344CB8AC3E}">
        <p14:creationId xmlns:p14="http://schemas.microsoft.com/office/powerpoint/2010/main" val="2623515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AT&amp;T</a:t>
            </a:r>
            <a:r>
              <a:rPr lang="en-US" baseline="0" dirty="0"/>
              <a:t> on the left, and the corresponding Intel syntax on the right</a:t>
            </a:r>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13</a:t>
            </a:fld>
            <a:endParaRPr lang="en-US" dirty="0"/>
          </a:p>
        </p:txBody>
      </p:sp>
    </p:spTree>
    <p:extLst>
      <p:ext uri="{BB962C8B-B14F-4D97-AF65-F5344CB8AC3E}">
        <p14:creationId xmlns:p14="http://schemas.microsoft.com/office/powerpoint/2010/main" val="1063354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 and assemble, but do not link</a:t>
            </a:r>
          </a:p>
          <a:p>
            <a:endParaRPr lang="en-US" dirty="0"/>
          </a:p>
          <a:p>
            <a:pPr defTabSz="966612" eaLnBrk="1" fontAlgn="auto" hangingPunct="1">
              <a:spcBef>
                <a:spcPts val="0"/>
              </a:spcBef>
              <a:spcAft>
                <a:spcPts val="0"/>
              </a:spcAft>
              <a:defRPr/>
            </a:pPr>
            <a:r>
              <a:rPr lang="en-US" dirty="0"/>
              <a:t>Creates an object file, which will be called helloWorld.o</a:t>
            </a:r>
            <a:r>
              <a:rPr lang="en-US" baseline="0" dirty="0"/>
              <a:t> by default</a:t>
            </a:r>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15</a:t>
            </a:fld>
            <a:endParaRPr lang="en-US" dirty="0"/>
          </a:p>
        </p:txBody>
      </p:sp>
    </p:spTree>
    <p:extLst>
      <p:ext uri="{BB962C8B-B14F-4D97-AF65-F5344CB8AC3E}">
        <p14:creationId xmlns:p14="http://schemas.microsoft.com/office/powerpoint/2010/main" val="2144561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helloWorld.o</a:t>
            </a:r>
            <a:r>
              <a:rPr lang="en-US" baseline="0" dirty="0"/>
              <a:t> using xxd (as shown here), od, hexdump or bvi</a:t>
            </a:r>
          </a:p>
          <a:p>
            <a:endParaRPr lang="en-US" baseline="0" dirty="0"/>
          </a:p>
          <a:p>
            <a:r>
              <a:rPr lang="en-US" baseline="0" dirty="0"/>
              <a:t>Tough to understand, but we can see a few things we recognize…</a:t>
            </a:r>
          </a:p>
        </p:txBody>
      </p:sp>
      <p:sp>
        <p:nvSpPr>
          <p:cNvPr id="4" name="Slide Number Placeholder 3"/>
          <p:cNvSpPr>
            <a:spLocks noGrp="1"/>
          </p:cNvSpPr>
          <p:nvPr>
            <p:ph type="sldNum" sz="quarter" idx="10"/>
          </p:nvPr>
        </p:nvSpPr>
        <p:spPr/>
        <p:txBody>
          <a:bodyPr/>
          <a:lstStyle/>
          <a:p>
            <a:fld id="{A5641FF5-04C2-499E-9230-1974661508B1}" type="slidenum">
              <a:rPr lang="en-US" smtClean="0"/>
              <a:t>16</a:t>
            </a:fld>
            <a:endParaRPr lang="en-US" dirty="0"/>
          </a:p>
        </p:txBody>
      </p:sp>
    </p:spTree>
    <p:extLst>
      <p:ext uri="{BB962C8B-B14F-4D97-AF65-F5344CB8AC3E}">
        <p14:creationId xmlns:p14="http://schemas.microsoft.com/office/powerpoint/2010/main" val="1449780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helloWorld.o</a:t>
            </a:r>
            <a:r>
              <a:rPr lang="en-US" baseline="0" dirty="0"/>
              <a:t> using xxd (as shown here), od, hexdump or bvi</a:t>
            </a:r>
          </a:p>
          <a:p>
            <a:endParaRPr lang="en-US" baseline="0" dirty="0"/>
          </a:p>
          <a:p>
            <a:r>
              <a:rPr lang="en-US" baseline="0" dirty="0"/>
              <a:t>Tough to understand, but we can see a few things we recognize</a:t>
            </a:r>
          </a:p>
          <a:p>
            <a:r>
              <a:rPr lang="en-US" baseline="0" dirty="0"/>
              <a:t>   - ELF magic number (0x7f 0x45 0x4c 0x46).  Talk about magic numbers and where/when they are used (including by the file command)</a:t>
            </a:r>
          </a:p>
          <a:p>
            <a:r>
              <a:rPr lang="en-US" baseline="0" dirty="0"/>
              <a:t>   - Hello World string</a:t>
            </a:r>
          </a:p>
          <a:p>
            <a:r>
              <a:rPr lang="en-US" baseline="0" dirty="0"/>
              <a:t>   - helloWorld.c </a:t>
            </a:r>
          </a:p>
          <a:p>
            <a:r>
              <a:rPr lang="en-US" baseline="0" dirty="0"/>
              <a:t>   - main</a:t>
            </a:r>
          </a:p>
          <a:p>
            <a:r>
              <a:rPr lang="en-US" baseline="0" dirty="0"/>
              <a:t>   - GCC (Debian</a:t>
            </a:r>
            <a:r>
              <a:rPr lang="mr-IN" baseline="0" dirty="0"/>
              <a:t>…</a:t>
            </a:r>
            <a:r>
              <a:rPr lang="en-US" baseline="0" dirty="0"/>
              <a:t>)</a:t>
            </a:r>
          </a:p>
        </p:txBody>
      </p:sp>
      <p:sp>
        <p:nvSpPr>
          <p:cNvPr id="4" name="Slide Number Placeholder 3"/>
          <p:cNvSpPr>
            <a:spLocks noGrp="1"/>
          </p:cNvSpPr>
          <p:nvPr>
            <p:ph type="sldNum" sz="quarter" idx="10"/>
          </p:nvPr>
        </p:nvSpPr>
        <p:spPr/>
        <p:txBody>
          <a:bodyPr/>
          <a:lstStyle/>
          <a:p>
            <a:fld id="{A5641FF5-04C2-499E-9230-1974661508B1}" type="slidenum">
              <a:rPr lang="en-US" smtClean="0"/>
              <a:t>17</a:t>
            </a:fld>
            <a:endParaRPr lang="en-US" dirty="0"/>
          </a:p>
        </p:txBody>
      </p:sp>
    </p:spTree>
    <p:extLst>
      <p:ext uri="{BB962C8B-B14F-4D97-AF65-F5344CB8AC3E}">
        <p14:creationId xmlns:p14="http://schemas.microsoft.com/office/powerpoint/2010/main" val="2796457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objdump -x helloWorld.o</a:t>
            </a:r>
          </a:p>
          <a:p>
            <a:endParaRPr lang="en-US" dirty="0"/>
          </a:p>
          <a:p>
            <a:r>
              <a:rPr lang="en-US" dirty="0"/>
              <a:t>-x flag: </a:t>
            </a:r>
            <a:r>
              <a:rPr lang="en-US" sz="1300" dirty="0"/>
              <a:t>Display all available header information, including the symbol table and relocation entries. Using -x is</a:t>
            </a:r>
          </a:p>
          <a:p>
            <a:r>
              <a:rPr lang="en-US" sz="1300" dirty="0"/>
              <a:t>          equivalent to specifying all of –a –f –h –p –r -t.</a:t>
            </a:r>
            <a:endParaRPr lang="en-US" dirty="0"/>
          </a:p>
          <a:p>
            <a:endParaRPr lang="en-US" baseline="0" dirty="0"/>
          </a:p>
          <a:p>
            <a:r>
              <a:rPr lang="en-US" baseline="0" dirty="0"/>
              <a:t>Focus should be on all of the things we do recognize here, or can guess the meaning of.  Don’t get too sidetracked on the details</a:t>
            </a:r>
          </a:p>
          <a:p>
            <a:endParaRPr lang="en-US" baseline="0" dirty="0"/>
          </a:p>
          <a:p>
            <a:r>
              <a:rPr lang="en-US" baseline="0" dirty="0"/>
              <a:t>Obviously lots of information in this object file, and we can understand a little bit of it.</a:t>
            </a:r>
          </a:p>
          <a:p>
            <a:r>
              <a:rPr lang="en-US" baseline="0" dirty="0"/>
              <a:t>  - .text is the code section</a:t>
            </a:r>
          </a:p>
          <a:p>
            <a:r>
              <a:rPr lang="en-US" baseline="0" dirty="0"/>
              <a:t>  - .data is the initialized data (global and statics)</a:t>
            </a:r>
          </a:p>
          <a:p>
            <a:r>
              <a:rPr lang="en-US" baseline="0" dirty="0"/>
              <a:t>  - .bss is the uninitialized data</a:t>
            </a:r>
          </a:p>
          <a:p>
            <a:r>
              <a:rPr lang="en-US" baseline="0" dirty="0"/>
              <a:t>  - .rodata is the read only data</a:t>
            </a:r>
          </a:p>
          <a:p>
            <a:endParaRPr lang="en-US" baseline="0" dirty="0"/>
          </a:p>
          <a:p>
            <a:r>
              <a:rPr lang="en-US" baseline="0" dirty="0"/>
              <a:t>readelf provides similar information, and is more specific to ELF files (whereas objdump is not ELF specific)</a:t>
            </a:r>
          </a:p>
        </p:txBody>
      </p:sp>
      <p:sp>
        <p:nvSpPr>
          <p:cNvPr id="4" name="Slide Number Placeholder 3"/>
          <p:cNvSpPr>
            <a:spLocks noGrp="1"/>
          </p:cNvSpPr>
          <p:nvPr>
            <p:ph type="sldNum" sz="quarter" idx="10"/>
          </p:nvPr>
        </p:nvSpPr>
        <p:spPr/>
        <p:txBody>
          <a:bodyPr/>
          <a:lstStyle/>
          <a:p>
            <a:fld id="{A5641FF5-04C2-499E-9230-1974661508B1}" type="slidenum">
              <a:rPr lang="en-US" smtClean="0"/>
              <a:t>18</a:t>
            </a:fld>
            <a:endParaRPr lang="en-US" dirty="0"/>
          </a:p>
        </p:txBody>
      </p:sp>
    </p:spTree>
    <p:extLst>
      <p:ext uri="{BB962C8B-B14F-4D97-AF65-F5344CB8AC3E}">
        <p14:creationId xmlns:p14="http://schemas.microsoft.com/office/powerpoint/2010/main" val="173711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objdump </a:t>
            </a:r>
            <a:r>
              <a:rPr lang="mr-IN" dirty="0"/>
              <a:t>–</a:t>
            </a:r>
            <a:r>
              <a:rPr lang="en-US" dirty="0"/>
              <a:t>s helloWorld.o</a:t>
            </a:r>
          </a:p>
          <a:p>
            <a:endParaRPr lang="en-US" baseline="0" dirty="0"/>
          </a:p>
          <a:p>
            <a:r>
              <a:rPr lang="en-US" baseline="0" dirty="0"/>
              <a:t>Display the contents of the sections  If we look back at the previous slide we can see that the text section starts at offset 0x34, and if we look back two slides we can see that code (starts with byte 0x8d) at position 0x34</a:t>
            </a:r>
          </a:p>
          <a:p>
            <a:endParaRPr lang="en-US" baseline="0" dirty="0"/>
          </a:p>
          <a:p>
            <a:r>
              <a:rPr lang="en-US" baseline="0" dirty="0"/>
              <a:t>Some of the other sections are also somewhat recognizable</a:t>
            </a:r>
          </a:p>
        </p:txBody>
      </p:sp>
      <p:sp>
        <p:nvSpPr>
          <p:cNvPr id="4" name="Slide Number Placeholder 3"/>
          <p:cNvSpPr>
            <a:spLocks noGrp="1"/>
          </p:cNvSpPr>
          <p:nvPr>
            <p:ph type="sldNum" sz="quarter" idx="10"/>
          </p:nvPr>
        </p:nvSpPr>
        <p:spPr/>
        <p:txBody>
          <a:bodyPr/>
          <a:lstStyle/>
          <a:p>
            <a:fld id="{A5641FF5-04C2-499E-9230-1974661508B1}" type="slidenum">
              <a:rPr lang="en-US" smtClean="0"/>
              <a:t>19</a:t>
            </a:fld>
            <a:endParaRPr lang="en-US" dirty="0"/>
          </a:p>
        </p:txBody>
      </p:sp>
    </p:spTree>
    <p:extLst>
      <p:ext uri="{BB962C8B-B14F-4D97-AF65-F5344CB8AC3E}">
        <p14:creationId xmlns:p14="http://schemas.microsoft.com/office/powerpoint/2010/main" val="1142209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objdump </a:t>
            </a:r>
            <a:r>
              <a:rPr lang="mr-IN" dirty="0"/>
              <a:t>–</a:t>
            </a:r>
            <a:r>
              <a:rPr lang="en-US" dirty="0"/>
              <a:t>d helloWorld.o</a:t>
            </a:r>
          </a:p>
          <a:p>
            <a:endParaRPr lang="en-US" baseline="0" dirty="0"/>
          </a:p>
          <a:p>
            <a:r>
              <a:rPr lang="en-US" baseline="0" dirty="0"/>
              <a:t>Disassemble the .text section (or actually any sections that is expected to contain instructions).  In this case that’s just the .text section</a:t>
            </a:r>
          </a:p>
        </p:txBody>
      </p:sp>
      <p:sp>
        <p:nvSpPr>
          <p:cNvPr id="4" name="Slide Number Placeholder 3"/>
          <p:cNvSpPr>
            <a:spLocks noGrp="1"/>
          </p:cNvSpPr>
          <p:nvPr>
            <p:ph type="sldNum" sz="quarter" idx="10"/>
          </p:nvPr>
        </p:nvSpPr>
        <p:spPr/>
        <p:txBody>
          <a:bodyPr/>
          <a:lstStyle/>
          <a:p>
            <a:fld id="{A5641FF5-04C2-499E-9230-1974661508B1}" type="slidenum">
              <a:rPr lang="en-US" smtClean="0"/>
              <a:t>20</a:t>
            </a:fld>
            <a:endParaRPr lang="en-US" dirty="0"/>
          </a:p>
        </p:txBody>
      </p:sp>
    </p:spTree>
    <p:extLst>
      <p:ext uri="{BB962C8B-B14F-4D97-AF65-F5344CB8AC3E}">
        <p14:creationId xmlns:p14="http://schemas.microsoft.com/office/powerpoint/2010/main" val="55422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objdump </a:t>
            </a:r>
            <a:r>
              <a:rPr lang="mr-IN" dirty="0"/>
              <a:t>–</a:t>
            </a:r>
            <a:r>
              <a:rPr lang="en-US" dirty="0"/>
              <a:t>d -M intel helloWorld.o</a:t>
            </a:r>
          </a:p>
          <a:p>
            <a:endParaRPr lang="en-US" baseline="0" dirty="0"/>
          </a:p>
          <a:p>
            <a:r>
              <a:rPr lang="en-US" baseline="0" dirty="0"/>
              <a:t>Disassemble the .text section and show the output in intel syntax</a:t>
            </a:r>
          </a:p>
          <a:p>
            <a:endParaRPr lang="en-US" baseline="0" dirty="0"/>
          </a:p>
          <a:p>
            <a:r>
              <a:rPr lang="en-US" baseline="0" dirty="0"/>
              <a:t>So is there anything here we can recognize?</a:t>
            </a:r>
          </a:p>
        </p:txBody>
      </p:sp>
      <p:sp>
        <p:nvSpPr>
          <p:cNvPr id="4" name="Slide Number Placeholder 3"/>
          <p:cNvSpPr>
            <a:spLocks noGrp="1"/>
          </p:cNvSpPr>
          <p:nvPr>
            <p:ph type="sldNum" sz="quarter" idx="10"/>
          </p:nvPr>
        </p:nvSpPr>
        <p:spPr/>
        <p:txBody>
          <a:bodyPr/>
          <a:lstStyle/>
          <a:p>
            <a:fld id="{A5641FF5-04C2-499E-9230-1974661508B1}" type="slidenum">
              <a:rPr lang="en-US" smtClean="0"/>
              <a:t>21</a:t>
            </a:fld>
            <a:endParaRPr lang="en-US" dirty="0"/>
          </a:p>
        </p:txBody>
      </p:sp>
    </p:spTree>
    <p:extLst>
      <p:ext uri="{BB962C8B-B14F-4D97-AF65-F5344CB8AC3E}">
        <p14:creationId xmlns:p14="http://schemas.microsoft.com/office/powerpoint/2010/main" val="4227443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objdump </a:t>
            </a:r>
            <a:r>
              <a:rPr lang="mr-IN" dirty="0"/>
              <a:t>–</a:t>
            </a:r>
            <a:r>
              <a:rPr lang="en-US" dirty="0"/>
              <a:t>d -M intel helloWorld.o</a:t>
            </a:r>
          </a:p>
          <a:p>
            <a:endParaRPr lang="en-US" baseline="0" dirty="0"/>
          </a:p>
          <a:p>
            <a:r>
              <a:rPr lang="en-US" baseline="0" dirty="0"/>
              <a:t>Disassemble the .text section and show the output in intel syntax</a:t>
            </a:r>
          </a:p>
          <a:p>
            <a:endParaRPr lang="en-US" baseline="0" dirty="0"/>
          </a:p>
          <a:p>
            <a:r>
              <a:rPr lang="en-US" baseline="0" dirty="0"/>
              <a:t>So is there anything here we can recognize?</a:t>
            </a:r>
          </a:p>
          <a:p>
            <a:endParaRPr lang="en-US" baseline="0" dirty="0"/>
          </a:p>
          <a:p>
            <a:pPr marL="181240" indent="-181240">
              <a:buFontTx/>
              <a:buChar char="-"/>
            </a:pPr>
            <a:r>
              <a:rPr lang="en-US" baseline="0" dirty="0"/>
              <a:t>Function prolog (push EBP, mov EBP, ESP)</a:t>
            </a:r>
          </a:p>
          <a:p>
            <a:pPr marL="181240" indent="-181240">
              <a:buFontTx/>
              <a:buChar char="-"/>
            </a:pPr>
            <a:r>
              <a:rPr lang="en-US" baseline="0" dirty="0"/>
              <a:t>Call sounds like we’re maybe calling a function</a:t>
            </a:r>
          </a:p>
          <a:p>
            <a:pPr marL="181240" indent="-181240">
              <a:buFontTx/>
              <a:buChar char="-"/>
            </a:pPr>
            <a:r>
              <a:rPr lang="en-US" baseline="0" dirty="0"/>
              <a:t>Ret (with mov eax, 0x0 a couple of lines before) maybe seems like we’re returning 0 from main</a:t>
            </a:r>
          </a:p>
        </p:txBody>
      </p:sp>
      <p:sp>
        <p:nvSpPr>
          <p:cNvPr id="4" name="Slide Number Placeholder 3"/>
          <p:cNvSpPr>
            <a:spLocks noGrp="1"/>
          </p:cNvSpPr>
          <p:nvPr>
            <p:ph type="sldNum" sz="quarter" idx="10"/>
          </p:nvPr>
        </p:nvSpPr>
        <p:spPr/>
        <p:txBody>
          <a:bodyPr/>
          <a:lstStyle/>
          <a:p>
            <a:fld id="{A5641FF5-04C2-499E-9230-1974661508B1}" type="slidenum">
              <a:rPr lang="en-US" smtClean="0"/>
              <a:t>22</a:t>
            </a:fld>
            <a:endParaRPr lang="en-US" dirty="0"/>
          </a:p>
        </p:txBody>
      </p:sp>
    </p:spTree>
    <p:extLst>
      <p:ext uri="{BB962C8B-B14F-4D97-AF65-F5344CB8AC3E}">
        <p14:creationId xmlns:p14="http://schemas.microsoft.com/office/powerpoint/2010/main" val="41615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p>
        </p:txBody>
      </p:sp>
      <p:sp>
        <p:nvSpPr>
          <p:cNvPr id="4" name="Slide Number Placeholder 3"/>
          <p:cNvSpPr>
            <a:spLocks noGrp="1"/>
          </p:cNvSpPr>
          <p:nvPr>
            <p:ph type="sldNum" sz="quarter" idx="10"/>
          </p:nvPr>
        </p:nvSpPr>
        <p:spPr/>
        <p:txBody>
          <a:bodyPr/>
          <a:lstStyle/>
          <a:p>
            <a:fld id="{5BC6AA49-D7A7-46FD-A1C9-6E9423A31560}" type="slidenum">
              <a:rPr lang="en-US" smtClean="0"/>
              <a:t>2</a:t>
            </a:fld>
            <a:endParaRPr lang="en-US" dirty="0"/>
          </a:p>
        </p:txBody>
      </p:sp>
    </p:spTree>
    <p:extLst>
      <p:ext uri="{BB962C8B-B14F-4D97-AF65-F5344CB8AC3E}">
        <p14:creationId xmlns:p14="http://schemas.microsoft.com/office/powerpoint/2010/main" val="741657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 disassembly is good, more must be better, right?</a:t>
            </a:r>
          </a:p>
          <a:p>
            <a:endParaRPr lang="en-US" dirty="0"/>
          </a:p>
          <a:p>
            <a:r>
              <a:rPr lang="en-US" dirty="0"/>
              <a:t>Disassemble ALL sections </a:t>
            </a:r>
            <a:r>
              <a:rPr lang="mr-IN" dirty="0"/>
              <a:t>–</a:t>
            </a:r>
            <a:r>
              <a:rPr lang="en-US" dirty="0"/>
              <a:t> DANGER</a:t>
            </a:r>
            <a:r>
              <a:rPr lang="en-US" baseline="0" dirty="0"/>
              <a:t> WILL ROBINSON</a:t>
            </a:r>
          </a:p>
          <a:p>
            <a:endParaRPr lang="en-US" b="1" baseline="0" dirty="0"/>
          </a:p>
          <a:p>
            <a:pPr defTabSz="966612" eaLnBrk="1" fontAlgn="auto" hangingPunct="1">
              <a:spcBef>
                <a:spcPts val="0"/>
              </a:spcBef>
              <a:spcAft>
                <a:spcPts val="0"/>
              </a:spcAft>
              <a:defRPr/>
            </a:pPr>
            <a:r>
              <a:rPr lang="en-US" sz="1300" b="1" dirty="0">
                <a:solidFill>
                  <a:schemeClr val="bg1"/>
                </a:solidFill>
                <a:latin typeface="Consolas"/>
                <a:cs typeface="Consolas"/>
              </a:rPr>
              <a:t>objdump </a:t>
            </a:r>
            <a:r>
              <a:rPr lang="mr-IN" sz="1300" b="1" dirty="0">
                <a:solidFill>
                  <a:schemeClr val="bg1"/>
                </a:solidFill>
                <a:latin typeface="Consolas"/>
                <a:cs typeface="Consolas"/>
              </a:rPr>
              <a:t>–</a:t>
            </a:r>
            <a:r>
              <a:rPr lang="en-US" sz="1300" b="1" dirty="0">
                <a:solidFill>
                  <a:schemeClr val="bg1"/>
                </a:solidFill>
                <a:latin typeface="Consolas"/>
                <a:cs typeface="Consolas"/>
              </a:rPr>
              <a:t>D helloWorld.o</a:t>
            </a:r>
          </a:p>
          <a:p>
            <a:endParaRPr lang="en-US" baseline="0" dirty="0"/>
          </a:p>
          <a:p>
            <a:r>
              <a:rPr lang="en-US" baseline="0" dirty="0"/>
              <a:t>Discuss this as an important issue with SRE (particularly static SRE).  It’s hard to figure out what is code and what is not, and simply disassembling it doesn’t necessary help.</a:t>
            </a:r>
          </a:p>
        </p:txBody>
      </p:sp>
      <p:sp>
        <p:nvSpPr>
          <p:cNvPr id="4" name="Slide Number Placeholder 3"/>
          <p:cNvSpPr>
            <a:spLocks noGrp="1"/>
          </p:cNvSpPr>
          <p:nvPr>
            <p:ph type="sldNum" sz="quarter" idx="10"/>
          </p:nvPr>
        </p:nvSpPr>
        <p:spPr/>
        <p:txBody>
          <a:bodyPr/>
          <a:lstStyle/>
          <a:p>
            <a:fld id="{A5641FF5-04C2-499E-9230-1974661508B1}" type="slidenum">
              <a:rPr lang="en-US" smtClean="0"/>
              <a:t>23</a:t>
            </a:fld>
            <a:endParaRPr lang="en-US" dirty="0"/>
          </a:p>
        </p:txBody>
      </p:sp>
    </p:spTree>
    <p:extLst>
      <p:ext uri="{BB962C8B-B14F-4D97-AF65-F5344CB8AC3E}">
        <p14:creationId xmlns:p14="http://schemas.microsoft.com/office/powerpoint/2010/main" val="1950775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compiled we debug information we can also show</a:t>
            </a:r>
            <a:r>
              <a:rPr lang="en-US" baseline="0" dirty="0"/>
              <a:t> the source and assembly in the same view</a:t>
            </a:r>
          </a:p>
        </p:txBody>
      </p:sp>
      <p:sp>
        <p:nvSpPr>
          <p:cNvPr id="4" name="Slide Number Placeholder 3"/>
          <p:cNvSpPr>
            <a:spLocks noGrp="1"/>
          </p:cNvSpPr>
          <p:nvPr>
            <p:ph type="sldNum" sz="quarter" idx="10"/>
          </p:nvPr>
        </p:nvSpPr>
        <p:spPr/>
        <p:txBody>
          <a:bodyPr/>
          <a:lstStyle/>
          <a:p>
            <a:fld id="{A5641FF5-04C2-499E-9230-1974661508B1}" type="slidenum">
              <a:rPr lang="en-US" smtClean="0"/>
              <a:t>24</a:t>
            </a:fld>
            <a:endParaRPr lang="en-US" dirty="0"/>
          </a:p>
        </p:txBody>
      </p:sp>
    </p:spTree>
    <p:extLst>
      <p:ext uri="{BB962C8B-B14F-4D97-AF65-F5344CB8AC3E}">
        <p14:creationId xmlns:p14="http://schemas.microsoft.com/office/powerpoint/2010/main" val="404765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p>
        </p:txBody>
      </p:sp>
      <p:sp>
        <p:nvSpPr>
          <p:cNvPr id="4" name="Slide Number Placeholder 3"/>
          <p:cNvSpPr>
            <a:spLocks noGrp="1"/>
          </p:cNvSpPr>
          <p:nvPr>
            <p:ph type="sldNum" sz="quarter" idx="10"/>
          </p:nvPr>
        </p:nvSpPr>
        <p:spPr/>
        <p:txBody>
          <a:bodyPr/>
          <a:lstStyle/>
          <a:p>
            <a:fld id="{5BC6AA49-D7A7-46FD-A1C9-6E9423A31560}" type="slidenum">
              <a:rPr lang="en-US" smtClean="0"/>
              <a:t>25</a:t>
            </a:fld>
            <a:endParaRPr lang="en-US" dirty="0"/>
          </a:p>
        </p:txBody>
      </p:sp>
    </p:spTree>
    <p:extLst>
      <p:ext uri="{BB962C8B-B14F-4D97-AF65-F5344CB8AC3E}">
        <p14:creationId xmlns:p14="http://schemas.microsoft.com/office/powerpoint/2010/main" val="741657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Complete all four steps including linking at the end</a:t>
            </a:r>
          </a:p>
          <a:p>
            <a:endParaRPr lang="en-US" baseline="0" dirty="0"/>
          </a:p>
          <a:p>
            <a:r>
              <a:rPr lang="en-US" baseline="0" dirty="0"/>
              <a:t>Lots of new information in the binary, and the linker has filled in some of the information it now has about the locations of functions and data</a:t>
            </a:r>
          </a:p>
          <a:p>
            <a:endParaRPr lang="en-US" baseline="0" dirty="0"/>
          </a:p>
          <a:p>
            <a:r>
              <a:rPr lang="en-US" baseline="0" dirty="0"/>
              <a:t>PLT = Procedure Linkage Table</a:t>
            </a:r>
          </a:p>
          <a:p>
            <a:endParaRPr lang="en-US" baseline="0" dirty="0"/>
          </a:p>
          <a:p>
            <a:r>
              <a:rPr lang="en-US" baseline="0" dirty="0"/>
              <a:t>In the compiled (but not linked version 2 slides back the call was to e8 fc ff ff ff ff, and this placeholder has now been replaced with the address of the function placeholder in the PLT.  When the binary is loaded (for execution) then the loader will handle finding the correct address of the puts() function in a shared library (actually libc).  See the next slide for the relocation section</a:t>
            </a:r>
          </a:p>
        </p:txBody>
      </p:sp>
      <p:sp>
        <p:nvSpPr>
          <p:cNvPr id="4" name="Slide Number Placeholder 3"/>
          <p:cNvSpPr>
            <a:spLocks noGrp="1"/>
          </p:cNvSpPr>
          <p:nvPr>
            <p:ph type="sldNum" sz="quarter" idx="10"/>
          </p:nvPr>
        </p:nvSpPr>
        <p:spPr/>
        <p:txBody>
          <a:bodyPr/>
          <a:lstStyle/>
          <a:p>
            <a:fld id="{A5641FF5-04C2-499E-9230-1974661508B1}" type="slidenum">
              <a:rPr lang="en-US" smtClean="0"/>
              <a:t>26</a:t>
            </a:fld>
            <a:endParaRPr lang="en-US" dirty="0"/>
          </a:p>
        </p:txBody>
      </p:sp>
    </p:spTree>
    <p:extLst>
      <p:ext uri="{BB962C8B-B14F-4D97-AF65-F5344CB8AC3E}">
        <p14:creationId xmlns:p14="http://schemas.microsoft.com/office/powerpoint/2010/main" val="650388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Address 0x804a00c will be filled in by the linker to hold the address of puts in GLIBC</a:t>
            </a:r>
          </a:p>
        </p:txBody>
      </p:sp>
      <p:sp>
        <p:nvSpPr>
          <p:cNvPr id="4" name="Slide Number Placeholder 3"/>
          <p:cNvSpPr>
            <a:spLocks noGrp="1"/>
          </p:cNvSpPr>
          <p:nvPr>
            <p:ph type="sldNum" sz="quarter" idx="10"/>
          </p:nvPr>
        </p:nvSpPr>
        <p:spPr/>
        <p:txBody>
          <a:bodyPr/>
          <a:lstStyle/>
          <a:p>
            <a:fld id="{A5641FF5-04C2-499E-9230-1974661508B1}" type="slidenum">
              <a:rPr lang="en-US" smtClean="0"/>
              <a:t>27</a:t>
            </a:fld>
            <a:endParaRPr lang="en-US" dirty="0"/>
          </a:p>
        </p:txBody>
      </p:sp>
    </p:spTree>
    <p:extLst>
      <p:ext uri="{BB962C8B-B14F-4D97-AF65-F5344CB8AC3E}">
        <p14:creationId xmlns:p14="http://schemas.microsoft.com/office/powerpoint/2010/main" val="3638158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Have a look at hw-modular1.c, hw-modular2.c, and hw-modular2.h</a:t>
            </a:r>
          </a:p>
          <a:p>
            <a:endParaRPr lang="en-US" baseline="0" dirty="0"/>
          </a:p>
          <a:p>
            <a:r>
              <a:rPr lang="en-US" baseline="0" dirty="0"/>
              <a:t>Use the tools we have seen so far to have a look at how display_message() is called from main().  How does the .o file look for hw-modular1.o when only it is built, then how does it look once the entire program is linked?</a:t>
            </a:r>
          </a:p>
        </p:txBody>
      </p:sp>
      <p:sp>
        <p:nvSpPr>
          <p:cNvPr id="4" name="Slide Number Placeholder 3"/>
          <p:cNvSpPr>
            <a:spLocks noGrp="1"/>
          </p:cNvSpPr>
          <p:nvPr>
            <p:ph type="sldNum" sz="quarter" idx="10"/>
          </p:nvPr>
        </p:nvSpPr>
        <p:spPr/>
        <p:txBody>
          <a:bodyPr/>
          <a:lstStyle/>
          <a:p>
            <a:fld id="{A5641FF5-04C2-499E-9230-1974661508B1}" type="slidenum">
              <a:rPr lang="en-US" smtClean="0"/>
              <a:t>29</a:t>
            </a:fld>
            <a:endParaRPr lang="en-US" dirty="0"/>
          </a:p>
        </p:txBody>
      </p:sp>
    </p:spTree>
    <p:extLst>
      <p:ext uri="{BB962C8B-B14F-4D97-AF65-F5344CB8AC3E}">
        <p14:creationId xmlns:p14="http://schemas.microsoft.com/office/powerpoint/2010/main" val="3845652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we just compile hw-modular1.c, then compiler doesn’t know where display_message() is, so it inserts an entry for the linker (or possibly the loader) to figure out later</a:t>
            </a:r>
          </a:p>
          <a:p>
            <a:endParaRPr lang="en-US" baseline="0" dirty="0"/>
          </a:p>
          <a:p>
            <a:r>
              <a:rPr lang="en-US" baseline="0" dirty="0"/>
              <a:t>E8 FC FF FF FF FF  (which means “call the function at a offset of FF FF FF FC bytes from EIP”)</a:t>
            </a:r>
          </a:p>
          <a:p>
            <a:endParaRPr lang="en-US" baseline="0" dirty="0"/>
          </a:p>
        </p:txBody>
      </p:sp>
      <p:sp>
        <p:nvSpPr>
          <p:cNvPr id="4" name="Slide Number Placeholder 3"/>
          <p:cNvSpPr>
            <a:spLocks noGrp="1"/>
          </p:cNvSpPr>
          <p:nvPr>
            <p:ph type="sldNum" sz="quarter" idx="10"/>
          </p:nvPr>
        </p:nvSpPr>
        <p:spPr/>
        <p:txBody>
          <a:bodyPr/>
          <a:lstStyle/>
          <a:p>
            <a:fld id="{A5641FF5-04C2-499E-9230-1974661508B1}" type="slidenum">
              <a:rPr lang="en-US" smtClean="0"/>
              <a:t>30</a:t>
            </a:fld>
            <a:endParaRPr lang="en-US" dirty="0"/>
          </a:p>
        </p:txBody>
      </p:sp>
    </p:spTree>
    <p:extLst>
      <p:ext uri="{BB962C8B-B14F-4D97-AF65-F5344CB8AC3E}">
        <p14:creationId xmlns:p14="http://schemas.microsoft.com/office/powerpoint/2010/main" val="3995729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we just compile hw-modular1.c, then compiler doesn’t know where display_message() is, so it inserts an entry for the linker (or possibly the loader) to figure out later</a:t>
            </a:r>
          </a:p>
          <a:p>
            <a:endParaRPr lang="en-US" baseline="0" dirty="0"/>
          </a:p>
          <a:p>
            <a:r>
              <a:rPr lang="en-US" baseline="0" dirty="0"/>
              <a:t>E8 FC FF FF FF FF  (which means “call the function at a offset of FF FF FF FC bytes from EIP”)</a:t>
            </a:r>
          </a:p>
          <a:p>
            <a:endParaRPr lang="en-US" baseline="0" dirty="0"/>
          </a:p>
        </p:txBody>
      </p:sp>
      <p:sp>
        <p:nvSpPr>
          <p:cNvPr id="4" name="Slide Number Placeholder 3"/>
          <p:cNvSpPr>
            <a:spLocks noGrp="1"/>
          </p:cNvSpPr>
          <p:nvPr>
            <p:ph type="sldNum" sz="quarter" idx="10"/>
          </p:nvPr>
        </p:nvSpPr>
        <p:spPr/>
        <p:txBody>
          <a:bodyPr/>
          <a:lstStyle/>
          <a:p>
            <a:fld id="{A5641FF5-04C2-499E-9230-1974661508B1}" type="slidenum">
              <a:rPr lang="en-US" smtClean="0"/>
              <a:t>31</a:t>
            </a:fld>
            <a:endParaRPr lang="en-US" dirty="0"/>
          </a:p>
        </p:txBody>
      </p:sp>
    </p:spTree>
    <p:extLst>
      <p:ext uri="{BB962C8B-B14F-4D97-AF65-F5344CB8AC3E}">
        <p14:creationId xmlns:p14="http://schemas.microsoft.com/office/powerpoint/2010/main" val="2561549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see a similar issue when we just compile hw-modular2.c (for the call to printf at offset 0x18)</a:t>
            </a:r>
          </a:p>
          <a:p>
            <a:endParaRPr lang="en-US" baseline="0" dirty="0"/>
          </a:p>
        </p:txBody>
      </p:sp>
      <p:sp>
        <p:nvSpPr>
          <p:cNvPr id="4" name="Slide Number Placeholder 3"/>
          <p:cNvSpPr>
            <a:spLocks noGrp="1"/>
          </p:cNvSpPr>
          <p:nvPr>
            <p:ph type="sldNum" sz="quarter" idx="10"/>
          </p:nvPr>
        </p:nvSpPr>
        <p:spPr/>
        <p:txBody>
          <a:bodyPr/>
          <a:lstStyle/>
          <a:p>
            <a:fld id="{A5641FF5-04C2-499E-9230-1974661508B1}" type="slidenum">
              <a:rPr lang="en-US" smtClean="0"/>
              <a:t>32</a:t>
            </a:fld>
            <a:endParaRPr lang="en-US" dirty="0"/>
          </a:p>
        </p:txBody>
      </p:sp>
    </p:spTree>
    <p:extLst>
      <p:ext uri="{BB962C8B-B14F-4D97-AF65-F5344CB8AC3E}">
        <p14:creationId xmlns:p14="http://schemas.microsoft.com/office/powerpoint/2010/main" val="648387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we compile both together, and let the linker execute, then the object files are updated to include references to the functions that the linker can locate at link time.</a:t>
            </a:r>
          </a:p>
          <a:p>
            <a:endParaRPr lang="en-US" baseline="0" dirty="0"/>
          </a:p>
          <a:p>
            <a:pPr algn="l"/>
            <a:r>
              <a:rPr lang="en-US" sz="1300" dirty="0">
                <a:solidFill>
                  <a:schemeClr val="bg1"/>
                </a:solidFill>
                <a:latin typeface="Consolas"/>
                <a:cs typeface="Consolas"/>
              </a:rPr>
              <a:t>gcc </a:t>
            </a:r>
            <a:r>
              <a:rPr lang="mr-IN" sz="1300" dirty="0">
                <a:solidFill>
                  <a:schemeClr val="bg1"/>
                </a:solidFill>
                <a:latin typeface="Consolas"/>
                <a:cs typeface="Consolas"/>
              </a:rPr>
              <a:t>–</a:t>
            </a:r>
            <a:r>
              <a:rPr lang="en-US" sz="1300" dirty="0">
                <a:solidFill>
                  <a:schemeClr val="bg1"/>
                </a:solidFill>
                <a:latin typeface="Consolas"/>
                <a:cs typeface="Consolas"/>
              </a:rPr>
              <a:t>g </a:t>
            </a:r>
            <a:r>
              <a:rPr lang="mr-IN" sz="1300" dirty="0">
                <a:solidFill>
                  <a:schemeClr val="bg1"/>
                </a:solidFill>
                <a:latin typeface="Consolas"/>
                <a:cs typeface="Consolas"/>
              </a:rPr>
              <a:t>–</a:t>
            </a:r>
            <a:r>
              <a:rPr lang="en-US" sz="1300" dirty="0">
                <a:solidFill>
                  <a:schemeClr val="bg1"/>
                </a:solidFill>
                <a:latin typeface="Consolas"/>
                <a:cs typeface="Consolas"/>
              </a:rPr>
              <a:t>o hw-modular hw-modular*.c</a:t>
            </a:r>
            <a:endParaRPr lang="en-US" sz="1000" dirty="0">
              <a:solidFill>
                <a:schemeClr val="bg1"/>
              </a:solidFill>
              <a:latin typeface="Consolas"/>
              <a:cs typeface="Consolas"/>
            </a:endParaRPr>
          </a:p>
          <a:p>
            <a:pPr algn="l"/>
            <a:r>
              <a:rPr lang="en-US" sz="1300" dirty="0">
                <a:solidFill>
                  <a:schemeClr val="bg1"/>
                </a:solidFill>
                <a:latin typeface="Consolas"/>
                <a:cs typeface="Consolas"/>
              </a:rPr>
              <a:t>objdump </a:t>
            </a:r>
            <a:r>
              <a:rPr lang="mr-IN" sz="1300" dirty="0">
                <a:solidFill>
                  <a:schemeClr val="bg1"/>
                </a:solidFill>
                <a:latin typeface="Consolas"/>
                <a:cs typeface="Consolas"/>
              </a:rPr>
              <a:t>–</a:t>
            </a:r>
            <a:r>
              <a:rPr lang="en-US" sz="1300" dirty="0">
                <a:solidFill>
                  <a:schemeClr val="bg1"/>
                </a:solidFill>
                <a:latin typeface="Consolas"/>
                <a:cs typeface="Consolas"/>
              </a:rPr>
              <a:t>d </a:t>
            </a:r>
            <a:r>
              <a:rPr lang="mr-IN" sz="1300" dirty="0">
                <a:solidFill>
                  <a:schemeClr val="bg1"/>
                </a:solidFill>
                <a:latin typeface="Consolas"/>
                <a:cs typeface="Consolas"/>
              </a:rPr>
              <a:t>–</a:t>
            </a:r>
            <a:r>
              <a:rPr lang="en-US" sz="1300" dirty="0">
                <a:solidFill>
                  <a:schemeClr val="bg1"/>
                </a:solidFill>
                <a:latin typeface="Consolas"/>
                <a:cs typeface="Consolas"/>
              </a:rPr>
              <a:t>S </a:t>
            </a:r>
            <a:r>
              <a:rPr lang="mr-IN" sz="1300" dirty="0">
                <a:solidFill>
                  <a:schemeClr val="bg1"/>
                </a:solidFill>
                <a:latin typeface="Consolas"/>
                <a:cs typeface="Consolas"/>
              </a:rPr>
              <a:t>–</a:t>
            </a:r>
            <a:r>
              <a:rPr lang="en-US" sz="1300" dirty="0">
                <a:solidFill>
                  <a:schemeClr val="bg1"/>
                </a:solidFill>
                <a:latin typeface="Consolas"/>
                <a:cs typeface="Consolas"/>
              </a:rPr>
              <a:t>M intel hw-modular</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5641FF5-04C2-499E-9230-1974661508B1}" type="slidenum">
              <a:rPr lang="en-US" smtClean="0"/>
              <a:t>33</a:t>
            </a:fld>
            <a:endParaRPr lang="en-US" dirty="0"/>
          </a:p>
        </p:txBody>
      </p:sp>
    </p:spTree>
    <p:extLst>
      <p:ext uri="{BB962C8B-B14F-4D97-AF65-F5344CB8AC3E}">
        <p14:creationId xmlns:p14="http://schemas.microsoft.com/office/powerpoint/2010/main" val="26716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These are the learning objectives</a:t>
            </a:r>
            <a:r>
              <a:rPr lang="en-US" baseline="0" dirty="0">
                <a:solidFill>
                  <a:schemeClr val="tx1"/>
                </a:solidFill>
              </a:rPr>
              <a:t> for </a:t>
            </a:r>
            <a:r>
              <a:rPr lang="en-US" dirty="0"/>
              <a:t>Module A3 – Forward Engineering</a:t>
            </a:r>
          </a:p>
          <a:p>
            <a:endParaRPr lang="en-US" baseline="0" dirty="0">
              <a:solidFill>
                <a:schemeClr val="tx1"/>
              </a:solidFill>
            </a:endParaRPr>
          </a:p>
          <a:p>
            <a:r>
              <a:rPr lang="en-US" baseline="0" dirty="0">
                <a:solidFill>
                  <a:schemeClr val="tx1"/>
                </a:solidFill>
              </a:rPr>
              <a:t>These learning objectives are assessed through the following methods:</a:t>
            </a:r>
          </a:p>
          <a:p>
            <a:endParaRPr lang="en-US" baseline="0" dirty="0">
              <a:solidFill>
                <a:schemeClr val="tx1"/>
              </a:solidFill>
            </a:endParaRPr>
          </a:p>
          <a:p>
            <a:pPr marL="181240" indent="-181240">
              <a:buFont typeface="Arial" panose="020B0604020202020204" pitchFamily="34" charset="0"/>
              <a:buChar char="•"/>
            </a:pPr>
            <a:r>
              <a:rPr lang="en-US" baseline="0" dirty="0">
                <a:solidFill>
                  <a:schemeClr val="tx1"/>
                </a:solidFill>
              </a:rPr>
              <a:t>ASKs:  There are questions in the note sections for the instructor to involve the students in the lesson and assess their grasp of the concepts.  </a:t>
            </a:r>
          </a:p>
          <a:p>
            <a:pPr marL="181240" indent="-181240">
              <a:buFont typeface="Arial" panose="020B0604020202020204" pitchFamily="34" charset="0"/>
              <a:buChar char="•"/>
            </a:pPr>
            <a:r>
              <a:rPr lang="en-US" baseline="0" dirty="0">
                <a:solidFill>
                  <a:schemeClr val="tx1"/>
                </a:solidFill>
              </a:rPr>
              <a:t>LABs:  There are hands-on lab exercises associated with this lesson. </a:t>
            </a:r>
          </a:p>
          <a:p>
            <a:endParaRPr lang="en-US" baseline="0"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5BC6AA49-D7A7-46FD-A1C9-6E9423A31560}" type="slidenum">
              <a:rPr lang="en-US" smtClean="0"/>
              <a:t>3</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and compile a</a:t>
            </a:r>
            <a:r>
              <a:rPr lang="en-US" baseline="0" dirty="0"/>
              <a:t> program to show the assembly produced when declaring an int variable then assigning a value to it.</a:t>
            </a:r>
          </a:p>
          <a:p>
            <a:endParaRPr lang="en-US" baseline="0" dirty="0"/>
          </a:p>
          <a:p>
            <a:r>
              <a:rPr lang="en-US" baseline="0" dirty="0"/>
              <a:t>Note that we’re compiling with the debug flag (-g) on</a:t>
            </a:r>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35</a:t>
            </a:fld>
            <a:endParaRPr lang="en-US" dirty="0"/>
          </a:p>
        </p:txBody>
      </p:sp>
    </p:spTree>
    <p:extLst>
      <p:ext uri="{BB962C8B-B14F-4D97-AF65-F5344CB8AC3E}">
        <p14:creationId xmlns:p14="http://schemas.microsoft.com/office/powerpoint/2010/main" val="2865213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37</a:t>
            </a:fld>
            <a:endParaRPr lang="en-US" dirty="0"/>
          </a:p>
        </p:txBody>
      </p:sp>
    </p:spTree>
    <p:extLst>
      <p:ext uri="{BB962C8B-B14F-4D97-AF65-F5344CB8AC3E}">
        <p14:creationId xmlns:p14="http://schemas.microsoft.com/office/powerpoint/2010/main" val="2841964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42</a:t>
            </a:fld>
            <a:endParaRPr lang="en-US" dirty="0"/>
          </a:p>
        </p:txBody>
      </p:sp>
    </p:spTree>
    <p:extLst>
      <p:ext uri="{BB962C8B-B14F-4D97-AF65-F5344CB8AC3E}">
        <p14:creationId xmlns:p14="http://schemas.microsoft.com/office/powerpoint/2010/main" val="1051199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pushed the params to printf onto the stack (in reverse order so that when they get popped back off the stack they are in the correct order</a:t>
            </a:r>
          </a:p>
        </p:txBody>
      </p:sp>
      <p:sp>
        <p:nvSpPr>
          <p:cNvPr id="4" name="Slide Number Placeholder 3"/>
          <p:cNvSpPr>
            <a:spLocks noGrp="1"/>
          </p:cNvSpPr>
          <p:nvPr>
            <p:ph type="sldNum" sz="quarter" idx="10"/>
          </p:nvPr>
        </p:nvSpPr>
        <p:spPr/>
        <p:txBody>
          <a:bodyPr/>
          <a:lstStyle/>
          <a:p>
            <a:fld id="{5BC6AA49-D7A7-46FD-A1C9-6E9423A31560}" type="slidenum">
              <a:rPr lang="en-US" smtClean="0"/>
              <a:t>43</a:t>
            </a:fld>
            <a:endParaRPr lang="en-US" dirty="0"/>
          </a:p>
        </p:txBody>
      </p:sp>
    </p:spTree>
    <p:extLst>
      <p:ext uri="{BB962C8B-B14F-4D97-AF65-F5344CB8AC3E}">
        <p14:creationId xmlns:p14="http://schemas.microsoft.com/office/powerpoint/2010/main" val="2436693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Confirmation that 0x080484e0 is the format string “%d\n\0”</a:t>
            </a:r>
          </a:p>
        </p:txBody>
      </p:sp>
      <p:sp>
        <p:nvSpPr>
          <p:cNvPr id="4" name="Slide Number Placeholder 3"/>
          <p:cNvSpPr>
            <a:spLocks noGrp="1"/>
          </p:cNvSpPr>
          <p:nvPr>
            <p:ph type="sldNum" sz="quarter" idx="10"/>
          </p:nvPr>
        </p:nvSpPr>
        <p:spPr/>
        <p:txBody>
          <a:bodyPr/>
          <a:lstStyle/>
          <a:p>
            <a:fld id="{5BC6AA49-D7A7-46FD-A1C9-6E9423A31560}" type="slidenum">
              <a:rPr lang="en-US" smtClean="0"/>
              <a:t>44</a:t>
            </a:fld>
            <a:endParaRPr lang="en-US" dirty="0"/>
          </a:p>
        </p:txBody>
      </p:sp>
    </p:spTree>
    <p:extLst>
      <p:ext uri="{BB962C8B-B14F-4D97-AF65-F5344CB8AC3E}">
        <p14:creationId xmlns:p14="http://schemas.microsoft.com/office/powerpoint/2010/main" val="4061289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Printf does its thing</a:t>
            </a:r>
          </a:p>
        </p:txBody>
      </p:sp>
      <p:sp>
        <p:nvSpPr>
          <p:cNvPr id="4" name="Slide Number Placeholder 3"/>
          <p:cNvSpPr>
            <a:spLocks noGrp="1"/>
          </p:cNvSpPr>
          <p:nvPr>
            <p:ph type="sldNum" sz="quarter" idx="10"/>
          </p:nvPr>
        </p:nvSpPr>
        <p:spPr/>
        <p:txBody>
          <a:bodyPr/>
          <a:lstStyle/>
          <a:p>
            <a:fld id="{5BC6AA49-D7A7-46FD-A1C9-6E9423A31560}" type="slidenum">
              <a:rPr lang="en-US" smtClean="0"/>
              <a:t>45</a:t>
            </a:fld>
            <a:endParaRPr lang="en-US" dirty="0"/>
          </a:p>
        </p:txBody>
      </p:sp>
    </p:spTree>
    <p:extLst>
      <p:ext uri="{BB962C8B-B14F-4D97-AF65-F5344CB8AC3E}">
        <p14:creationId xmlns:p14="http://schemas.microsoft.com/office/powerpoint/2010/main" val="209005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Printf does its thing</a:t>
            </a:r>
          </a:p>
        </p:txBody>
      </p:sp>
      <p:sp>
        <p:nvSpPr>
          <p:cNvPr id="4" name="Slide Number Placeholder 3"/>
          <p:cNvSpPr>
            <a:spLocks noGrp="1"/>
          </p:cNvSpPr>
          <p:nvPr>
            <p:ph type="sldNum" sz="quarter" idx="10"/>
          </p:nvPr>
        </p:nvSpPr>
        <p:spPr/>
        <p:txBody>
          <a:bodyPr/>
          <a:lstStyle/>
          <a:p>
            <a:fld id="{5BC6AA49-D7A7-46FD-A1C9-6E9423A31560}" type="slidenum">
              <a:rPr lang="en-US" smtClean="0"/>
              <a:t>46</a:t>
            </a:fld>
            <a:endParaRPr lang="en-US" dirty="0"/>
          </a:p>
        </p:txBody>
      </p:sp>
    </p:spTree>
    <p:extLst>
      <p:ext uri="{BB962C8B-B14F-4D97-AF65-F5344CB8AC3E}">
        <p14:creationId xmlns:p14="http://schemas.microsoft.com/office/powerpoint/2010/main" val="382873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Printf does its thing</a:t>
            </a:r>
          </a:p>
        </p:txBody>
      </p:sp>
      <p:sp>
        <p:nvSpPr>
          <p:cNvPr id="4" name="Slide Number Placeholder 3"/>
          <p:cNvSpPr>
            <a:spLocks noGrp="1"/>
          </p:cNvSpPr>
          <p:nvPr>
            <p:ph type="sldNum" sz="quarter" idx="10"/>
          </p:nvPr>
        </p:nvSpPr>
        <p:spPr/>
        <p:txBody>
          <a:bodyPr/>
          <a:lstStyle/>
          <a:p>
            <a:fld id="{5BC6AA49-D7A7-46FD-A1C9-6E9423A31560}" type="slidenum">
              <a:rPr lang="en-US" smtClean="0"/>
              <a:t>47</a:t>
            </a:fld>
            <a:endParaRPr lang="en-US" dirty="0"/>
          </a:p>
        </p:txBody>
      </p:sp>
    </p:spTree>
    <p:extLst>
      <p:ext uri="{BB962C8B-B14F-4D97-AF65-F5344CB8AC3E}">
        <p14:creationId xmlns:p14="http://schemas.microsoft.com/office/powerpoint/2010/main" val="199483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is equivalent to</a:t>
            </a:r>
          </a:p>
          <a:p>
            <a:r>
              <a:rPr lang="en-US" dirty="0"/>
              <a:t>  mov esp, ebp</a:t>
            </a:r>
          </a:p>
          <a:p>
            <a:r>
              <a:rPr lang="en-US" dirty="0"/>
              <a:t>  pop ebp</a:t>
            </a:r>
          </a:p>
        </p:txBody>
      </p:sp>
      <p:sp>
        <p:nvSpPr>
          <p:cNvPr id="4" name="Slide Number Placeholder 3"/>
          <p:cNvSpPr>
            <a:spLocks noGrp="1"/>
          </p:cNvSpPr>
          <p:nvPr>
            <p:ph type="sldNum" sz="quarter" idx="10"/>
          </p:nvPr>
        </p:nvSpPr>
        <p:spPr/>
        <p:txBody>
          <a:bodyPr/>
          <a:lstStyle/>
          <a:p>
            <a:fld id="{5BC6AA49-D7A7-46FD-A1C9-6E9423A31560}" type="slidenum">
              <a:rPr lang="en-US" smtClean="0"/>
              <a:t>48</a:t>
            </a:fld>
            <a:endParaRPr lang="en-US" dirty="0"/>
          </a:p>
        </p:txBody>
      </p:sp>
    </p:spTree>
    <p:extLst>
      <p:ext uri="{BB962C8B-B14F-4D97-AF65-F5344CB8AC3E}">
        <p14:creationId xmlns:p14="http://schemas.microsoft.com/office/powerpoint/2010/main" val="3816382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is equivalent to</a:t>
            </a:r>
          </a:p>
          <a:p>
            <a:r>
              <a:rPr lang="en-US" dirty="0"/>
              <a:t>  mov esp, ebp</a:t>
            </a:r>
          </a:p>
          <a:p>
            <a:r>
              <a:rPr lang="en-US" dirty="0"/>
              <a:t>  pop ebp</a:t>
            </a:r>
          </a:p>
        </p:txBody>
      </p:sp>
      <p:sp>
        <p:nvSpPr>
          <p:cNvPr id="4" name="Slide Number Placeholder 3"/>
          <p:cNvSpPr>
            <a:spLocks noGrp="1"/>
          </p:cNvSpPr>
          <p:nvPr>
            <p:ph type="sldNum" sz="quarter" idx="10"/>
          </p:nvPr>
        </p:nvSpPr>
        <p:spPr/>
        <p:txBody>
          <a:bodyPr/>
          <a:lstStyle/>
          <a:p>
            <a:fld id="{5BC6AA49-D7A7-46FD-A1C9-6E9423A31560}" type="slidenum">
              <a:rPr lang="en-US" smtClean="0"/>
              <a:t>49</a:t>
            </a:fld>
            <a:endParaRPr lang="en-US" dirty="0"/>
          </a:p>
        </p:txBody>
      </p:sp>
    </p:spTree>
    <p:extLst>
      <p:ext uri="{BB962C8B-B14F-4D97-AF65-F5344CB8AC3E}">
        <p14:creationId xmlns:p14="http://schemas.microsoft.com/office/powerpoint/2010/main" val="251907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lumMod val="50000"/>
                  </a:schemeClr>
                </a:solidFill>
              </a:rPr>
              <a:t>0205_preprocess/helloWorld.c</a:t>
            </a:r>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5</a:t>
            </a:fld>
            <a:endParaRPr lang="en-US" dirty="0"/>
          </a:p>
        </p:txBody>
      </p:sp>
    </p:spTree>
    <p:extLst>
      <p:ext uri="{BB962C8B-B14F-4D97-AF65-F5344CB8AC3E}">
        <p14:creationId xmlns:p14="http://schemas.microsoft.com/office/powerpoint/2010/main" val="16432663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to caller</a:t>
            </a:r>
          </a:p>
        </p:txBody>
      </p:sp>
      <p:sp>
        <p:nvSpPr>
          <p:cNvPr id="4" name="Slide Number Placeholder 3"/>
          <p:cNvSpPr>
            <a:spLocks noGrp="1"/>
          </p:cNvSpPr>
          <p:nvPr>
            <p:ph type="sldNum" sz="quarter" idx="10"/>
          </p:nvPr>
        </p:nvSpPr>
        <p:spPr/>
        <p:txBody>
          <a:bodyPr/>
          <a:lstStyle/>
          <a:p>
            <a:fld id="{5BC6AA49-D7A7-46FD-A1C9-6E9423A31560}" type="slidenum">
              <a:rPr lang="en-US" smtClean="0"/>
              <a:t>50</a:t>
            </a:fld>
            <a:endParaRPr lang="en-US" dirty="0"/>
          </a:p>
        </p:txBody>
      </p:sp>
    </p:spTree>
    <p:extLst>
      <p:ext uri="{BB962C8B-B14F-4D97-AF65-F5344CB8AC3E}">
        <p14:creationId xmlns:p14="http://schemas.microsoft.com/office/powerpoint/2010/main" val="2976686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through the same process for this slightly more complex program</a:t>
            </a:r>
          </a:p>
        </p:txBody>
      </p:sp>
      <p:sp>
        <p:nvSpPr>
          <p:cNvPr id="4" name="Slide Number Placeholder 3"/>
          <p:cNvSpPr>
            <a:spLocks noGrp="1"/>
          </p:cNvSpPr>
          <p:nvPr>
            <p:ph type="sldNum" sz="quarter" idx="10"/>
          </p:nvPr>
        </p:nvSpPr>
        <p:spPr/>
        <p:txBody>
          <a:bodyPr/>
          <a:lstStyle/>
          <a:p>
            <a:fld id="{A5641FF5-04C2-499E-9230-1974661508B1}" type="slidenum">
              <a:rPr lang="en-US" smtClean="0"/>
              <a:t>51</a:t>
            </a:fld>
            <a:endParaRPr lang="en-US" dirty="0"/>
          </a:p>
        </p:txBody>
      </p:sp>
    </p:spTree>
    <p:extLst>
      <p:ext uri="{BB962C8B-B14F-4D97-AF65-F5344CB8AC3E}">
        <p14:creationId xmlns:p14="http://schemas.microsoft.com/office/powerpoint/2010/main" val="2004245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of func1()</a:t>
            </a:r>
          </a:p>
        </p:txBody>
      </p:sp>
      <p:sp>
        <p:nvSpPr>
          <p:cNvPr id="4" name="Slide Number Placeholder 3"/>
          <p:cNvSpPr>
            <a:spLocks noGrp="1"/>
          </p:cNvSpPr>
          <p:nvPr>
            <p:ph type="sldNum" sz="quarter" idx="10"/>
          </p:nvPr>
        </p:nvSpPr>
        <p:spPr/>
        <p:txBody>
          <a:bodyPr/>
          <a:lstStyle/>
          <a:p>
            <a:fld id="{5BC6AA49-D7A7-46FD-A1C9-6E9423A31560}" type="slidenum">
              <a:rPr lang="en-US" smtClean="0"/>
              <a:t>52</a:t>
            </a:fld>
            <a:endParaRPr lang="en-US" dirty="0"/>
          </a:p>
        </p:txBody>
      </p:sp>
    </p:spTree>
    <p:extLst>
      <p:ext uri="{BB962C8B-B14F-4D97-AF65-F5344CB8AC3E}">
        <p14:creationId xmlns:p14="http://schemas.microsoft.com/office/powerpoint/2010/main" val="2411730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function prolog instructions have executed</a:t>
            </a:r>
          </a:p>
        </p:txBody>
      </p:sp>
      <p:sp>
        <p:nvSpPr>
          <p:cNvPr id="4" name="Slide Number Placeholder 3"/>
          <p:cNvSpPr>
            <a:spLocks noGrp="1"/>
          </p:cNvSpPr>
          <p:nvPr>
            <p:ph type="sldNum" sz="quarter" idx="10"/>
          </p:nvPr>
        </p:nvSpPr>
        <p:spPr/>
        <p:txBody>
          <a:bodyPr/>
          <a:lstStyle/>
          <a:p>
            <a:fld id="{5BC6AA49-D7A7-46FD-A1C9-6E9423A31560}" type="slidenum">
              <a:rPr lang="en-US" smtClean="0"/>
              <a:t>53</a:t>
            </a:fld>
            <a:endParaRPr lang="en-US" dirty="0"/>
          </a:p>
        </p:txBody>
      </p:sp>
    </p:spTree>
    <p:extLst>
      <p:ext uri="{BB962C8B-B14F-4D97-AF65-F5344CB8AC3E}">
        <p14:creationId xmlns:p14="http://schemas.microsoft.com/office/powerpoint/2010/main" val="28324334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variable a initialized</a:t>
            </a:r>
          </a:p>
        </p:txBody>
      </p:sp>
      <p:sp>
        <p:nvSpPr>
          <p:cNvPr id="4" name="Slide Number Placeholder 3"/>
          <p:cNvSpPr>
            <a:spLocks noGrp="1"/>
          </p:cNvSpPr>
          <p:nvPr>
            <p:ph type="sldNum" sz="quarter" idx="10"/>
          </p:nvPr>
        </p:nvSpPr>
        <p:spPr/>
        <p:txBody>
          <a:bodyPr/>
          <a:lstStyle/>
          <a:p>
            <a:fld id="{5BC6AA49-D7A7-46FD-A1C9-6E9423A31560}" type="slidenum">
              <a:rPr lang="en-US" smtClean="0"/>
              <a:t>54</a:t>
            </a:fld>
            <a:endParaRPr lang="en-US" dirty="0"/>
          </a:p>
        </p:txBody>
      </p:sp>
    </p:spTree>
    <p:extLst>
      <p:ext uri="{BB962C8B-B14F-4D97-AF65-F5344CB8AC3E}">
        <p14:creationId xmlns:p14="http://schemas.microsoft.com/office/powerpoint/2010/main" val="3785337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variable b initialized on the stack</a:t>
            </a:r>
          </a:p>
        </p:txBody>
      </p:sp>
      <p:sp>
        <p:nvSpPr>
          <p:cNvPr id="4" name="Slide Number Placeholder 3"/>
          <p:cNvSpPr>
            <a:spLocks noGrp="1"/>
          </p:cNvSpPr>
          <p:nvPr>
            <p:ph type="sldNum" sz="quarter" idx="10"/>
          </p:nvPr>
        </p:nvSpPr>
        <p:spPr/>
        <p:txBody>
          <a:bodyPr/>
          <a:lstStyle/>
          <a:p>
            <a:fld id="{5BC6AA49-D7A7-46FD-A1C9-6E9423A31560}" type="slidenum">
              <a:rPr lang="en-US" smtClean="0"/>
              <a:t>55</a:t>
            </a:fld>
            <a:endParaRPr lang="en-US" dirty="0"/>
          </a:p>
        </p:txBody>
      </p:sp>
    </p:spTree>
    <p:extLst>
      <p:ext uri="{BB962C8B-B14F-4D97-AF65-F5344CB8AC3E}">
        <p14:creationId xmlns:p14="http://schemas.microsoft.com/office/powerpoint/2010/main" val="37378607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 of local variable a moved into EAX (start of addition operation from C code)</a:t>
            </a:r>
          </a:p>
        </p:txBody>
      </p:sp>
      <p:sp>
        <p:nvSpPr>
          <p:cNvPr id="4" name="Slide Number Placeholder 3"/>
          <p:cNvSpPr>
            <a:spLocks noGrp="1"/>
          </p:cNvSpPr>
          <p:nvPr>
            <p:ph type="sldNum" sz="quarter" idx="10"/>
          </p:nvPr>
        </p:nvSpPr>
        <p:spPr/>
        <p:txBody>
          <a:bodyPr/>
          <a:lstStyle/>
          <a:p>
            <a:fld id="{5BC6AA49-D7A7-46FD-A1C9-6E9423A31560}" type="slidenum">
              <a:rPr lang="en-US" smtClean="0"/>
              <a:t>56</a:t>
            </a:fld>
            <a:endParaRPr lang="en-US" dirty="0"/>
          </a:p>
        </p:txBody>
      </p:sp>
    </p:spTree>
    <p:extLst>
      <p:ext uri="{BB962C8B-B14F-4D97-AF65-F5344CB8AC3E}">
        <p14:creationId xmlns:p14="http://schemas.microsoft.com/office/powerpoint/2010/main" val="13447135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 in EAX added to the existing value in local variable a</a:t>
            </a:r>
          </a:p>
        </p:txBody>
      </p:sp>
      <p:sp>
        <p:nvSpPr>
          <p:cNvPr id="4" name="Slide Number Placeholder 3"/>
          <p:cNvSpPr>
            <a:spLocks noGrp="1"/>
          </p:cNvSpPr>
          <p:nvPr>
            <p:ph type="sldNum" sz="quarter" idx="10"/>
          </p:nvPr>
        </p:nvSpPr>
        <p:spPr/>
        <p:txBody>
          <a:bodyPr/>
          <a:lstStyle/>
          <a:p>
            <a:fld id="{5BC6AA49-D7A7-46FD-A1C9-6E9423A31560}" type="slidenum">
              <a:rPr lang="en-US" smtClean="0"/>
              <a:t>57</a:t>
            </a:fld>
            <a:endParaRPr lang="en-US" dirty="0"/>
          </a:p>
        </p:txBody>
      </p:sp>
    </p:spTree>
    <p:extLst>
      <p:ext uri="{BB962C8B-B14F-4D97-AF65-F5344CB8AC3E}">
        <p14:creationId xmlns:p14="http://schemas.microsoft.com/office/powerpoint/2010/main" val="3456389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 changed prior to pushing arguments for printf()</a:t>
            </a:r>
          </a:p>
        </p:txBody>
      </p:sp>
      <p:sp>
        <p:nvSpPr>
          <p:cNvPr id="4" name="Slide Number Placeholder 3"/>
          <p:cNvSpPr>
            <a:spLocks noGrp="1"/>
          </p:cNvSpPr>
          <p:nvPr>
            <p:ph type="sldNum" sz="quarter" idx="10"/>
          </p:nvPr>
        </p:nvSpPr>
        <p:spPr/>
        <p:txBody>
          <a:bodyPr/>
          <a:lstStyle/>
          <a:p>
            <a:fld id="{5BC6AA49-D7A7-46FD-A1C9-6E9423A31560}" type="slidenum">
              <a:rPr lang="en-US" smtClean="0"/>
              <a:t>58</a:t>
            </a:fld>
            <a:endParaRPr lang="en-US" dirty="0"/>
          </a:p>
        </p:txBody>
      </p:sp>
    </p:spTree>
    <p:extLst>
      <p:ext uri="{BB962C8B-B14F-4D97-AF65-F5344CB8AC3E}">
        <p14:creationId xmlns:p14="http://schemas.microsoft.com/office/powerpoint/2010/main" val="33909066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printf() arguments pushed onto the stack</a:t>
            </a:r>
          </a:p>
        </p:txBody>
      </p:sp>
      <p:sp>
        <p:nvSpPr>
          <p:cNvPr id="4" name="Slide Number Placeholder 3"/>
          <p:cNvSpPr>
            <a:spLocks noGrp="1"/>
          </p:cNvSpPr>
          <p:nvPr>
            <p:ph type="sldNum" sz="quarter" idx="10"/>
          </p:nvPr>
        </p:nvSpPr>
        <p:spPr/>
        <p:txBody>
          <a:bodyPr/>
          <a:lstStyle/>
          <a:p>
            <a:fld id="{5BC6AA49-D7A7-46FD-A1C9-6E9423A31560}" type="slidenum">
              <a:rPr lang="en-US" smtClean="0"/>
              <a:t>59</a:t>
            </a:fld>
            <a:endParaRPr lang="en-US" dirty="0"/>
          </a:p>
        </p:txBody>
      </p:sp>
    </p:spTree>
    <p:extLst>
      <p:ext uri="{BB962C8B-B14F-4D97-AF65-F5344CB8AC3E}">
        <p14:creationId xmlns:p14="http://schemas.microsoft.com/office/powerpoint/2010/main" val="267472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a:t>
            </a:r>
            <a:r>
              <a:rPr lang="en-US" baseline="0" dirty="0"/>
              <a:t> this file now</a:t>
            </a:r>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6</a:t>
            </a:fld>
            <a:endParaRPr lang="en-US" dirty="0"/>
          </a:p>
        </p:txBody>
      </p:sp>
    </p:spTree>
    <p:extLst>
      <p:ext uri="{BB962C8B-B14F-4D97-AF65-F5344CB8AC3E}">
        <p14:creationId xmlns:p14="http://schemas.microsoft.com/office/powerpoint/2010/main" val="1427462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to caller</a:t>
            </a:r>
          </a:p>
        </p:txBody>
      </p:sp>
      <p:sp>
        <p:nvSpPr>
          <p:cNvPr id="4" name="Slide Number Placeholder 3"/>
          <p:cNvSpPr>
            <a:spLocks noGrp="1"/>
          </p:cNvSpPr>
          <p:nvPr>
            <p:ph type="sldNum" sz="quarter" idx="10"/>
          </p:nvPr>
        </p:nvSpPr>
        <p:spPr/>
        <p:txBody>
          <a:bodyPr/>
          <a:lstStyle/>
          <a:p>
            <a:fld id="{5BC6AA49-D7A7-46FD-A1C9-6E9423A31560}" type="slidenum">
              <a:rPr lang="en-US" smtClean="0"/>
              <a:t>60</a:t>
            </a:fld>
            <a:endParaRPr lang="en-US" dirty="0"/>
          </a:p>
        </p:txBody>
      </p:sp>
    </p:spTree>
    <p:extLst>
      <p:ext uri="{BB962C8B-B14F-4D97-AF65-F5344CB8AC3E}">
        <p14:creationId xmlns:p14="http://schemas.microsoft.com/office/powerpoint/2010/main" val="18566276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Stack unwinding after call to prinft()</a:t>
            </a:r>
          </a:p>
        </p:txBody>
      </p:sp>
      <p:sp>
        <p:nvSpPr>
          <p:cNvPr id="4" name="Slide Number Placeholder 3"/>
          <p:cNvSpPr>
            <a:spLocks noGrp="1"/>
          </p:cNvSpPr>
          <p:nvPr>
            <p:ph type="sldNum" sz="quarter" idx="10"/>
          </p:nvPr>
        </p:nvSpPr>
        <p:spPr/>
        <p:txBody>
          <a:bodyPr/>
          <a:lstStyle/>
          <a:p>
            <a:fld id="{5BC6AA49-D7A7-46FD-A1C9-6E9423A31560}" type="slidenum">
              <a:rPr lang="en-US" smtClean="0"/>
              <a:t>61</a:t>
            </a:fld>
            <a:endParaRPr lang="en-US" dirty="0"/>
          </a:p>
        </p:txBody>
      </p:sp>
    </p:spTree>
    <p:extLst>
      <p:ext uri="{BB962C8B-B14F-4D97-AF65-F5344CB8AC3E}">
        <p14:creationId xmlns:p14="http://schemas.microsoft.com/office/powerpoint/2010/main" val="187789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value from func1() moved into EAX</a:t>
            </a:r>
          </a:p>
        </p:txBody>
      </p:sp>
      <p:sp>
        <p:nvSpPr>
          <p:cNvPr id="4" name="Slide Number Placeholder 3"/>
          <p:cNvSpPr>
            <a:spLocks noGrp="1"/>
          </p:cNvSpPr>
          <p:nvPr>
            <p:ph type="sldNum" sz="quarter" idx="10"/>
          </p:nvPr>
        </p:nvSpPr>
        <p:spPr/>
        <p:txBody>
          <a:bodyPr/>
          <a:lstStyle/>
          <a:p>
            <a:fld id="{5BC6AA49-D7A7-46FD-A1C9-6E9423A31560}" type="slidenum">
              <a:rPr lang="en-US" smtClean="0"/>
              <a:t>62</a:t>
            </a:fld>
            <a:endParaRPr lang="en-US" dirty="0"/>
          </a:p>
        </p:txBody>
      </p:sp>
    </p:spTree>
    <p:extLst>
      <p:ext uri="{BB962C8B-B14F-4D97-AF65-F5344CB8AC3E}">
        <p14:creationId xmlns:p14="http://schemas.microsoft.com/office/powerpoint/2010/main" val="39814734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to caller</a:t>
            </a:r>
          </a:p>
        </p:txBody>
      </p:sp>
      <p:sp>
        <p:nvSpPr>
          <p:cNvPr id="4" name="Slide Number Placeholder 3"/>
          <p:cNvSpPr>
            <a:spLocks noGrp="1"/>
          </p:cNvSpPr>
          <p:nvPr>
            <p:ph type="sldNum" sz="quarter" idx="10"/>
          </p:nvPr>
        </p:nvSpPr>
        <p:spPr/>
        <p:txBody>
          <a:bodyPr/>
          <a:lstStyle/>
          <a:p>
            <a:fld id="{5BC6AA49-D7A7-46FD-A1C9-6E9423A31560}" type="slidenum">
              <a:rPr lang="en-US" smtClean="0"/>
              <a:t>63</a:t>
            </a:fld>
            <a:endParaRPr lang="en-US" dirty="0"/>
          </a:p>
        </p:txBody>
      </p:sp>
    </p:spTree>
    <p:extLst>
      <p:ext uri="{BB962C8B-B14F-4D97-AF65-F5344CB8AC3E}">
        <p14:creationId xmlns:p14="http://schemas.microsoft.com/office/powerpoint/2010/main" val="23827261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This section provides a summary of the key points of the lessons and the expected capabilities that students should master before moving on to the next section</a:t>
            </a:r>
            <a:endParaRPr lang="en-US" baseline="0" dirty="0">
              <a:solidFill>
                <a:schemeClr val="tx1"/>
              </a:solidFill>
            </a:endParaRPr>
          </a:p>
          <a:p>
            <a:endParaRPr lang="en-US" baseline="0" dirty="0">
              <a:solidFill>
                <a:schemeClr val="tx1"/>
              </a:solidFill>
            </a:endParaRPr>
          </a:p>
          <a:p>
            <a:endParaRPr lang="en-US" baseline="0"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5BC6AA49-D7A7-46FD-A1C9-6E9423A31560}" type="slidenum">
              <a:rPr lang="en-US" smtClean="0"/>
              <a:t>64</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the preprocessing stage (lots of line omitted here)</a:t>
            </a:r>
          </a:p>
          <a:p>
            <a:endParaRPr lang="en-US" dirty="0"/>
          </a:p>
          <a:p>
            <a:r>
              <a:rPr lang="en-US" dirty="0"/>
              <a:t>505: Function prototype for the printf() function, but lots of other function prototypes also included</a:t>
            </a:r>
          </a:p>
          <a:p>
            <a:endParaRPr lang="en-US" dirty="0"/>
          </a:p>
          <a:p>
            <a:r>
              <a:rPr lang="en-US" dirty="0"/>
              <a:t>864: args to printf() are now the string instead of the defined HELLO_WORLD</a:t>
            </a:r>
          </a:p>
          <a:p>
            <a:endParaRPr lang="en-US" dirty="0"/>
          </a:p>
          <a:p>
            <a:r>
              <a:rPr lang="en-US" dirty="0"/>
              <a:t>&lt;10 lines to almost 1,000</a:t>
            </a:r>
          </a:p>
        </p:txBody>
      </p:sp>
      <p:sp>
        <p:nvSpPr>
          <p:cNvPr id="4" name="Slide Number Placeholder 3"/>
          <p:cNvSpPr>
            <a:spLocks noGrp="1"/>
          </p:cNvSpPr>
          <p:nvPr>
            <p:ph type="sldNum" sz="quarter" idx="10"/>
          </p:nvPr>
        </p:nvSpPr>
        <p:spPr/>
        <p:txBody>
          <a:bodyPr/>
          <a:lstStyle/>
          <a:p>
            <a:fld id="{5BC6AA49-D7A7-46FD-A1C9-6E9423A31560}" type="slidenum">
              <a:rPr lang="en-US" smtClean="0"/>
              <a:t>7</a:t>
            </a:fld>
            <a:endParaRPr lang="en-US" dirty="0"/>
          </a:p>
        </p:txBody>
      </p:sp>
    </p:spTree>
    <p:extLst>
      <p:ext uri="{BB962C8B-B14F-4D97-AF65-F5344CB8AC3E}">
        <p14:creationId xmlns:p14="http://schemas.microsoft.com/office/powerpoint/2010/main" val="169691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 this file now</a:t>
            </a:r>
          </a:p>
        </p:txBody>
      </p:sp>
      <p:sp>
        <p:nvSpPr>
          <p:cNvPr id="4" name="Slide Number Placeholder 3"/>
          <p:cNvSpPr>
            <a:spLocks noGrp="1"/>
          </p:cNvSpPr>
          <p:nvPr>
            <p:ph type="sldNum" sz="quarter" idx="10"/>
          </p:nvPr>
        </p:nvSpPr>
        <p:spPr/>
        <p:txBody>
          <a:bodyPr/>
          <a:lstStyle/>
          <a:p>
            <a:fld id="{A5641FF5-04C2-499E-9230-1974661508B1}" type="slidenum">
              <a:rPr lang="en-US" smtClean="0"/>
              <a:t>9</a:t>
            </a:fld>
            <a:endParaRPr lang="en-US" dirty="0"/>
          </a:p>
        </p:txBody>
      </p:sp>
    </p:spTree>
    <p:extLst>
      <p:ext uri="{BB962C8B-B14F-4D97-AF65-F5344CB8AC3E}">
        <p14:creationId xmlns:p14="http://schemas.microsoft.com/office/powerpoint/2010/main" val="3710313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recognize anything at all here?</a:t>
            </a:r>
          </a:p>
          <a:p>
            <a:endParaRPr lang="en-US" dirty="0"/>
          </a:p>
          <a:p>
            <a:r>
              <a:rPr lang="en-US" dirty="0"/>
              <a:t>This is AT&amp;T syntax (% before registers, and $</a:t>
            </a:r>
            <a:r>
              <a:rPr lang="en-US" baseline="0" dirty="0"/>
              <a:t> before immediate values, and source-&gt;destination)</a:t>
            </a:r>
          </a:p>
          <a:p>
            <a:endParaRPr lang="en-US" dirty="0"/>
          </a:p>
          <a:p>
            <a:r>
              <a:rPr lang="en-US" dirty="0"/>
              <a:t>This was actually built with </a:t>
            </a:r>
          </a:p>
          <a:p>
            <a:pPr defTabSz="966612" eaLnBrk="1" fontAlgn="auto" hangingPunct="1">
              <a:spcBef>
                <a:spcPts val="0"/>
              </a:spcBef>
              <a:spcAft>
                <a:spcPts val="0"/>
              </a:spcAft>
              <a:defRPr/>
            </a:pPr>
            <a:r>
              <a:rPr lang="en-US" dirty="0"/>
              <a:t>       </a:t>
            </a:r>
            <a:r>
              <a:rPr lang="en-US" sz="1300" dirty="0"/>
              <a:t>gcc -S helloWorld.c -fno-asynchronous-unwind-tables</a:t>
            </a:r>
          </a:p>
          <a:p>
            <a:pPr defTabSz="966612" eaLnBrk="1" fontAlgn="auto" hangingPunct="1">
              <a:spcBef>
                <a:spcPts val="0"/>
              </a:spcBef>
              <a:spcAft>
                <a:spcPts val="0"/>
              </a:spcAft>
              <a:defRPr/>
            </a:pPr>
            <a:r>
              <a:rPr lang="en-US" sz="1300" dirty="0"/>
              <a:t>to create the output without the .cfi_* entries that we can ignore for now.  (make no-cfi)</a:t>
            </a:r>
          </a:p>
          <a:p>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10</a:t>
            </a:fld>
            <a:endParaRPr lang="en-US" dirty="0"/>
          </a:p>
        </p:txBody>
      </p:sp>
    </p:spTree>
    <p:extLst>
      <p:ext uri="{BB962C8B-B14F-4D97-AF65-F5344CB8AC3E}">
        <p14:creationId xmlns:p14="http://schemas.microsoft.com/office/powerpoint/2010/main" val="225021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things we recognize (without knowing anything about assembly)</a:t>
            </a:r>
            <a:endParaRPr lang="en-US" sz="1300" dirty="0"/>
          </a:p>
          <a:p>
            <a:endParaRPr lang="en-US" dirty="0"/>
          </a:p>
        </p:txBody>
      </p:sp>
      <p:sp>
        <p:nvSpPr>
          <p:cNvPr id="4" name="Slide Number Placeholder 3"/>
          <p:cNvSpPr>
            <a:spLocks noGrp="1"/>
          </p:cNvSpPr>
          <p:nvPr>
            <p:ph type="sldNum" sz="quarter" idx="10"/>
          </p:nvPr>
        </p:nvSpPr>
        <p:spPr/>
        <p:txBody>
          <a:bodyPr/>
          <a:lstStyle/>
          <a:p>
            <a:fld id="{A5641FF5-04C2-499E-9230-1974661508B1}" type="slidenum">
              <a:rPr lang="en-US" smtClean="0"/>
              <a:t>11</a:t>
            </a:fld>
            <a:endParaRPr lang="en-US" dirty="0"/>
          </a:p>
        </p:txBody>
      </p:sp>
    </p:spTree>
    <p:extLst>
      <p:ext uri="{BB962C8B-B14F-4D97-AF65-F5344CB8AC3E}">
        <p14:creationId xmlns:p14="http://schemas.microsoft.com/office/powerpoint/2010/main" val="54734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2" descr="reative Commons License"/>
          <p:cNvPicPr>
            <a:picLocks noChangeAspect="1" noChangeArrowheads="1"/>
          </p:cNvPicPr>
          <p:nvPr userDrawn="1"/>
        </p:nvPicPr>
        <p:blipFill>
          <a:blip r:embed="rId2"/>
          <a:srcRect/>
          <a:stretch>
            <a:fillRect/>
          </a:stretch>
        </p:blipFill>
        <p:spPr bwMode="auto">
          <a:xfrm>
            <a:off x="138113" y="6402388"/>
            <a:ext cx="838200" cy="292100"/>
          </a:xfrm>
          <a:prstGeom prst="rect">
            <a:avLst/>
          </a:prstGeom>
          <a:noFill/>
          <a:ln w="9525">
            <a:noFill/>
            <a:miter lim="800000"/>
            <a:headEnd/>
            <a:tailEnd/>
          </a:ln>
        </p:spPr>
      </p:pic>
      <p:sp>
        <p:nvSpPr>
          <p:cNvPr id="8"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3"/>
              </a:rPr>
              <a:t>Creative Commons Attribution 4.0 International License</a:t>
            </a:r>
            <a:r>
              <a:rPr lang="x-none" altLang="x-none" sz="1000" dirty="0">
                <a:cs typeface="+mn-cs"/>
              </a:rPr>
              <a:t> ©2017 </a:t>
            </a:r>
          </a:p>
        </p:txBody>
      </p:sp>
    </p:spTree>
    <p:extLst>
      <p:ext uri="{BB962C8B-B14F-4D97-AF65-F5344CB8AC3E}">
        <p14:creationId xmlns:p14="http://schemas.microsoft.com/office/powerpoint/2010/main" val="129432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st Slide">
    <p:spTree>
      <p:nvGrpSpPr>
        <p:cNvPr id="1" name=""/>
        <p:cNvGrpSpPr/>
        <p:nvPr/>
      </p:nvGrpSpPr>
      <p:grpSpPr>
        <a:xfrm>
          <a:off x="0" y="0"/>
          <a:ext cx="0" cy="0"/>
          <a:chOff x="0" y="0"/>
          <a:chExt cx="0" cy="0"/>
        </a:xfrm>
      </p:grpSpPr>
      <p:pic>
        <p:nvPicPr>
          <p:cNvPr id="3" name="Picture 2" descr="reative Commons License"/>
          <p:cNvPicPr>
            <a:picLocks noChangeAspect="1" noChangeArrowheads="1"/>
          </p:cNvPicPr>
          <p:nvPr userDrawn="1"/>
        </p:nvPicPr>
        <p:blipFill>
          <a:blip r:embed="rId2"/>
          <a:srcRect/>
          <a:stretch>
            <a:fillRect/>
          </a:stretch>
        </p:blipFill>
        <p:spPr bwMode="auto">
          <a:xfrm>
            <a:off x="138113" y="6402388"/>
            <a:ext cx="838200" cy="292100"/>
          </a:xfrm>
          <a:prstGeom prst="rect">
            <a:avLst/>
          </a:prstGeom>
          <a:noFill/>
          <a:ln w="9525">
            <a:noFill/>
            <a:miter lim="800000"/>
            <a:headEnd/>
            <a:tailEnd/>
          </a:ln>
        </p:spPr>
      </p:pic>
      <p:sp>
        <p:nvSpPr>
          <p:cNvPr id="4"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3"/>
              </a:rPr>
              <a:t>Creative Commons Attribution 4.0 International License</a:t>
            </a:r>
            <a:r>
              <a:rPr lang="x-none" altLang="x-none" sz="1000" dirty="0">
                <a:cs typeface="+mn-cs"/>
              </a:rPr>
              <a:t> ©2017 </a:t>
            </a:r>
          </a:p>
        </p:txBody>
      </p:sp>
      <p:sp>
        <p:nvSpPr>
          <p:cNvPr id="5"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6" name="Content Placeholder 5"/>
          <p:cNvSpPr>
            <a:spLocks noGrp="1"/>
          </p:cNvSpPr>
          <p:nvPr>
            <p:ph sz="quarter" idx="10"/>
          </p:nvPr>
        </p:nvSpPr>
        <p:spPr>
          <a:xfrm>
            <a:off x="628650" y="1703389"/>
            <a:ext cx="7886700" cy="11255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5"/>
          <p:cNvSpPr>
            <a:spLocks noGrp="1"/>
          </p:cNvSpPr>
          <p:nvPr>
            <p:ph sz="quarter" idx="11"/>
          </p:nvPr>
        </p:nvSpPr>
        <p:spPr>
          <a:xfrm>
            <a:off x="628650" y="2846390"/>
            <a:ext cx="7886700" cy="11255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5"/>
          <p:cNvSpPr>
            <a:spLocks noGrp="1"/>
          </p:cNvSpPr>
          <p:nvPr>
            <p:ph sz="quarter" idx="12"/>
          </p:nvPr>
        </p:nvSpPr>
        <p:spPr>
          <a:xfrm>
            <a:off x="628650" y="3987008"/>
            <a:ext cx="7886700" cy="11255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5"/>
          <p:cNvSpPr>
            <a:spLocks noGrp="1"/>
          </p:cNvSpPr>
          <p:nvPr>
            <p:ph sz="quarter" idx="13"/>
          </p:nvPr>
        </p:nvSpPr>
        <p:spPr>
          <a:xfrm>
            <a:off x="628650" y="5131279"/>
            <a:ext cx="7886700" cy="11255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4.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dirty="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3"/>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3.xml"/><Relationship Id="rId7"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r>
              <a:rPr sz="3300" dirty="0"/>
              <a:t/>
            </a:r>
            <a:br>
              <a:rPr sz="3300" dirty="0"/>
            </a:br>
            <a:r>
              <a:rPr sz="3300" dirty="0"/>
              <a:t/>
            </a:r>
            <a:br>
              <a:rPr sz="3300" dirty="0"/>
            </a:br>
            <a:r>
              <a:rPr lang="en-US" sz="3300" dirty="0"/>
              <a:t>Software Reverse Engineering</a:t>
            </a:r>
            <a:endParaRPr dirty="0"/>
          </a:p>
        </p:txBody>
      </p:sp>
      <p:sp>
        <p:nvSpPr>
          <p:cNvPr id="12290" name="Subtitle 2"/>
          <p:cNvSpPr>
            <a:spLocks noGrp="1"/>
          </p:cNvSpPr>
          <p:nvPr>
            <p:ph type="body" sz="quarter" idx="13"/>
          </p:nvPr>
        </p:nvSpPr>
        <p:spPr>
          <a:xfrm>
            <a:off x="2630488" y="4999038"/>
            <a:ext cx="5032919" cy="277812"/>
          </a:xfrm>
        </p:spPr>
        <p:txBody>
          <a:bodyPr/>
          <a:lstStyle/>
          <a:p>
            <a:pPr eaLnBrk="1" hangingPunct="1"/>
            <a:r>
              <a:rPr lang="en-US" sz="2000" b="1" dirty="0">
                <a:solidFill>
                  <a:srgbClr val="2F5597"/>
                </a:solidFill>
              </a:rPr>
              <a:t>Module A3 – Forward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Compiler </a:t>
            </a:r>
            <a:r>
              <a:rPr lang="en-US" dirty="0" smtClean="0"/>
              <a:t>(cont. 2)</a:t>
            </a:r>
            <a:endParaRPr lang="en-US" dirty="0"/>
          </a:p>
        </p:txBody>
      </p:sp>
      <p:pic>
        <p:nvPicPr>
          <p:cNvPr id="7" name="Content Placeholder 6" descr="Output after compiling 0210_compile/helloWorld.c" title="Output after compiling 0210_compile/helloWorld.c">
            <a:extLst>
              <a:ext uri="{FF2B5EF4-FFF2-40B4-BE49-F238E27FC236}">
                <a16:creationId xmlns:a16="http://schemas.microsoft.com/office/drawing/2014/main" id="{58F2BC6E-5246-614E-B4FF-64F2F67AE511}"/>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37366" y="111760"/>
            <a:ext cx="8278293" cy="6217603"/>
          </a:xfrm>
          <a:prstGeom prst="rect">
            <a:avLst/>
          </a:prstGeom>
        </p:spPr>
      </p:pic>
      <p:sp>
        <p:nvSpPr>
          <p:cNvPr id="5"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10</a:t>
            </a:fld>
            <a:endParaRPr lang="en-US" altLang="en-US" dirty="0"/>
          </a:p>
        </p:txBody>
      </p:sp>
    </p:spTree>
    <p:extLst>
      <p:ext uri="{BB962C8B-B14F-4D97-AF65-F5344CB8AC3E}">
        <p14:creationId xmlns:p14="http://schemas.microsoft.com/office/powerpoint/2010/main" val="319733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Compiler </a:t>
            </a:r>
            <a:r>
              <a:rPr lang="en-US" dirty="0" smtClean="0"/>
              <a:t>(cont. 3)</a:t>
            </a:r>
            <a:endParaRPr lang="en-US" dirty="0"/>
          </a:p>
        </p:txBody>
      </p:sp>
      <p:pic>
        <p:nvPicPr>
          <p:cNvPr id="13" name="Content Placeholder 12" descr="Output after compiling 0210_compile/helloWorld.c" title="Output after compiling 0210_compile/helloWorld.c"/>
          <p:cNvPicPr>
            <a:picLocks noGrp="1" noChangeAspect="1"/>
          </p:cNvPicPr>
          <p:nvPr>
            <p:ph idx="1"/>
          </p:nvPr>
        </p:nvPicPr>
        <p:blipFill rotWithShape="1">
          <a:blip r:embed="rId3"/>
          <a:srcRect t="6053" r="3862"/>
          <a:stretch/>
        </p:blipFill>
        <p:spPr>
          <a:xfrm>
            <a:off x="113076" y="95250"/>
            <a:ext cx="8278449" cy="6188103"/>
          </a:xfrm>
          <a:prstGeom prst="rect">
            <a:avLst/>
          </a:prstGeom>
        </p:spPr>
      </p:pic>
      <p:sp>
        <p:nvSpPr>
          <p:cNvPr id="10"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11</a:t>
            </a:fld>
            <a:endParaRPr lang="en-US" altLang="en-US" dirty="0"/>
          </a:p>
        </p:txBody>
      </p:sp>
    </p:spTree>
    <p:extLst>
      <p:ext uri="{BB962C8B-B14F-4D97-AF65-F5344CB8AC3E}">
        <p14:creationId xmlns:p14="http://schemas.microsoft.com/office/powerpoint/2010/main" val="51316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Compiler </a:t>
            </a:r>
            <a:r>
              <a:rPr lang="en-US" dirty="0" smtClean="0"/>
              <a:t>(cont. 4)</a:t>
            </a:r>
            <a:r>
              <a:rPr lang="en-US" dirty="0"/>
              <a:t/>
            </a:r>
            <a:br>
              <a:rPr lang="en-US" dirty="0"/>
            </a:br>
            <a:endParaRPr lang="en-US" dirty="0"/>
          </a:p>
        </p:txBody>
      </p:sp>
      <p:sp>
        <p:nvSpPr>
          <p:cNvPr id="10" name="Content Placeholder 9">
            <a:extLst>
              <a:ext uri="{FF2B5EF4-FFF2-40B4-BE49-F238E27FC236}">
                <a16:creationId xmlns:a16="http://schemas.microsoft.com/office/drawing/2014/main" id="{9B164875-AB5C-5749-B8AF-7A28FF259ED5}"/>
              </a:ext>
            </a:extLst>
          </p:cNvPr>
          <p:cNvSpPr txBox="1">
            <a:spLocks noGrp="1"/>
          </p:cNvSpPr>
          <p:nvPr>
            <p:ph sz="quarter" idx="10"/>
          </p:nvPr>
        </p:nvSpPr>
        <p:spPr>
          <a:xfrm>
            <a:off x="4571999" y="173535"/>
            <a:ext cx="4362450" cy="383182"/>
          </a:xfrm>
          <a:prstGeom prst="rect">
            <a:avLst/>
          </a:prstGeom>
          <a:noFill/>
        </p:spPr>
        <p:txBody>
          <a:bodyPr wrap="square" rtlCol="0">
            <a:spAutoFit/>
          </a:bodyPr>
          <a:lstStyle/>
          <a:p>
            <a:pPr marL="0" indent="0" algn="r">
              <a:buNone/>
            </a:pPr>
            <a:r>
              <a:rPr lang="en-US" dirty="0">
                <a:solidFill>
                  <a:schemeClr val="bg1">
                    <a:lumMod val="50000"/>
                  </a:schemeClr>
                </a:solidFill>
              </a:rPr>
              <a:t>/code/</a:t>
            </a:r>
            <a:r>
              <a:rPr lang="en-US" dirty="0">
                <a:solidFill>
                  <a:schemeClr val="bg1">
                    <a:lumMod val="50000"/>
                  </a:schemeClr>
                </a:solidFill>
              </a:rPr>
              <a:t>sre</a:t>
            </a:r>
            <a:r>
              <a:rPr lang="en-US" dirty="0">
                <a:solidFill>
                  <a:schemeClr val="bg1">
                    <a:lumMod val="50000"/>
                  </a:schemeClr>
                </a:solidFill>
              </a:rPr>
              <a:t>/0210_compile/</a:t>
            </a:r>
            <a:r>
              <a:rPr lang="en-US" dirty="0">
                <a:solidFill>
                  <a:schemeClr val="bg1">
                    <a:lumMod val="50000"/>
                  </a:schemeClr>
                </a:solidFill>
              </a:rPr>
              <a:t>helloWorld.c</a:t>
            </a:r>
            <a:endParaRPr lang="en-US" dirty="0">
              <a:solidFill>
                <a:schemeClr val="bg1">
                  <a:lumMod val="50000"/>
                </a:schemeClr>
              </a:solidFill>
            </a:endParaRPr>
          </a:p>
        </p:txBody>
      </p:sp>
      <p:pic>
        <p:nvPicPr>
          <p:cNvPr id="11" name="Content Placeholder 10" descr="Code listing of 0210_compile/helloWorld.c" title="Code listing of 0210_compile/helloWorld.c">
            <a:extLst>
              <a:ext uri="{FF2B5EF4-FFF2-40B4-BE49-F238E27FC236}">
                <a16:creationId xmlns:a16="http://schemas.microsoft.com/office/drawing/2014/main" id="{9728C09A-77D1-6B41-87CF-0144F61B0626}"/>
              </a:ext>
            </a:extLst>
          </p:cNvPr>
          <p:cNvPicPr>
            <a:picLocks noGrp="1" noChangeAspect="1"/>
          </p:cNvPicPr>
          <p:nvPr>
            <p:ph sz="quarter" idx="11"/>
          </p:nvPr>
        </p:nvPicPr>
        <p:blipFill rotWithShape="1">
          <a:blip r:embed="rId3" cstate="screen">
            <a:extLst>
              <a:ext uri="{28A0092B-C50C-407E-A947-70E740481C1C}">
                <a14:useLocalDpi xmlns:a14="http://schemas.microsoft.com/office/drawing/2010/main"/>
              </a:ext>
            </a:extLst>
          </a:blip>
          <a:srcRect/>
          <a:stretch/>
        </p:blipFill>
        <p:spPr>
          <a:xfrm>
            <a:off x="120727" y="676275"/>
            <a:ext cx="8779433" cy="3962399"/>
          </a:xfrm>
          <a:prstGeom prst="rect">
            <a:avLst/>
          </a:prstGeom>
        </p:spPr>
      </p:pic>
      <p:sp>
        <p:nvSpPr>
          <p:cNvPr id="12" name="Content Placeholder 11"/>
          <p:cNvSpPr txBox="1">
            <a:spLocks noGrp="1"/>
          </p:cNvSpPr>
          <p:nvPr>
            <p:ph sz="quarter" idx="12"/>
          </p:nvPr>
        </p:nvSpPr>
        <p:spPr>
          <a:xfrm>
            <a:off x="572356" y="5712869"/>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gcc -</a:t>
            </a:r>
            <a:r>
              <a:rPr lang="en-US" sz="3200" b="1" dirty="0">
                <a:solidFill>
                  <a:schemeClr val="bg1"/>
                </a:solidFill>
                <a:latin typeface="Consolas"/>
                <a:cs typeface="Consolas"/>
              </a:rPr>
              <a:t>masm</a:t>
            </a:r>
            <a:r>
              <a:rPr lang="en-US" sz="3200" b="1" dirty="0">
                <a:solidFill>
                  <a:schemeClr val="bg1"/>
                </a:solidFill>
                <a:latin typeface="Consolas"/>
                <a:cs typeface="Consolas"/>
              </a:rPr>
              <a:t>=intel -S </a:t>
            </a:r>
            <a:r>
              <a:rPr lang="en-US" sz="3200" b="1" dirty="0">
                <a:solidFill>
                  <a:schemeClr val="bg1"/>
                </a:solidFill>
                <a:latin typeface="Consolas"/>
                <a:cs typeface="Consolas"/>
              </a:rPr>
              <a:t>helloWorld.c</a:t>
            </a:r>
            <a:endParaRPr lang="en-US" sz="3200" b="1" dirty="0">
              <a:solidFill>
                <a:schemeClr val="bg1"/>
              </a:solidFill>
              <a:latin typeface="Consolas"/>
              <a:cs typeface="Consolas"/>
            </a:endParaRPr>
          </a:p>
        </p:txBody>
      </p:sp>
      <p:sp>
        <p:nvSpPr>
          <p:cNvPr id="7"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12</a:t>
            </a:fld>
            <a:endParaRPr lang="en-US" altLang="en-US" dirty="0"/>
          </a:p>
        </p:txBody>
      </p:sp>
    </p:spTree>
    <p:extLst>
      <p:ext uri="{BB962C8B-B14F-4D97-AF65-F5344CB8AC3E}">
        <p14:creationId xmlns:p14="http://schemas.microsoft.com/office/powerpoint/2010/main" val="35227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Compiler 5</a:t>
            </a:r>
          </a:p>
        </p:txBody>
      </p:sp>
      <p:pic>
        <p:nvPicPr>
          <p:cNvPr id="12" name="Content Placeholder 11" descr="Output from compiling 0210_compile/helloWorld.c using at&amp;t format" title="Output from compiling 0210_compile/helloWorld.c using at&amp;t format">
            <a:extLst>
              <a:ext uri="{FF2B5EF4-FFF2-40B4-BE49-F238E27FC236}">
                <a16:creationId xmlns:a16="http://schemas.microsoft.com/office/drawing/2014/main" id="{B5B3445A-C2E9-1A4C-A429-A60D20F13DAC}"/>
              </a:ext>
            </a:extLst>
          </p:cNvPr>
          <p:cNvPicPr>
            <a:picLocks noGrp="1" noChangeAspect="1"/>
          </p:cNvPicPr>
          <p:nvPr>
            <p:ph sz="quarter" idx="10"/>
          </p:nvPr>
        </p:nvPicPr>
        <p:blipFill rotWithShape="1">
          <a:blip r:embed="rId3" cstate="screen">
            <a:extLst>
              <a:ext uri="{28A0092B-C50C-407E-A947-70E740481C1C}">
                <a14:useLocalDpi xmlns:a14="http://schemas.microsoft.com/office/drawing/2010/main"/>
              </a:ext>
            </a:extLst>
          </a:blip>
          <a:srcRect/>
          <a:stretch/>
        </p:blipFill>
        <p:spPr>
          <a:xfrm>
            <a:off x="114374" y="468479"/>
            <a:ext cx="3695625" cy="258693"/>
          </a:xfrm>
          <a:prstGeom prst="rect">
            <a:avLst/>
          </a:prstGeom>
        </p:spPr>
      </p:pic>
      <p:pic>
        <p:nvPicPr>
          <p:cNvPr id="13" name="Content Placeholder 12" descr="Output from compiling 0210_compile/helloWorld.c using at&amp;t format" title="Output from compiling 0210_compile/helloWorld.c using at&amp;t format">
            <a:extLst>
              <a:ext uri="{FF2B5EF4-FFF2-40B4-BE49-F238E27FC236}">
                <a16:creationId xmlns:a16="http://schemas.microsoft.com/office/drawing/2014/main" id="{AEFEFF97-A3FE-0143-8DB1-F3DDBB735508}"/>
              </a:ext>
            </a:extLst>
          </p:cNvPr>
          <p:cNvPicPr>
            <a:picLocks noGrp="1" noChangeAspect="1"/>
          </p:cNvPicPr>
          <p:nvPr>
            <p:ph sz="quarter" idx="11"/>
          </p:nvPr>
        </p:nvPicPr>
        <p:blipFill rotWithShape="1">
          <a:blip r:embed="rId4" cstate="screen">
            <a:extLst>
              <a:ext uri="{28A0092B-C50C-407E-A947-70E740481C1C}">
                <a14:useLocalDpi xmlns:a14="http://schemas.microsoft.com/office/drawing/2010/main"/>
              </a:ext>
            </a:extLst>
          </a:blip>
          <a:srcRect/>
          <a:stretch/>
        </p:blipFill>
        <p:spPr>
          <a:xfrm>
            <a:off x="114375" y="698502"/>
            <a:ext cx="3695625" cy="5370975"/>
          </a:xfrm>
          <a:prstGeom prst="rect">
            <a:avLst/>
          </a:prstGeom>
        </p:spPr>
      </p:pic>
      <p:pic>
        <p:nvPicPr>
          <p:cNvPr id="14" name="Content Placeholder 13" descr="Output from compiling 0210_compile/helloWorld.c using intel format" title="Output from compiling 0210_compile/helloWorld.c using intel format">
            <a:extLst>
              <a:ext uri="{FF2B5EF4-FFF2-40B4-BE49-F238E27FC236}">
                <a16:creationId xmlns:a16="http://schemas.microsoft.com/office/drawing/2014/main" id="{B340BCBB-AE55-1D48-81FD-28837C20D250}"/>
              </a:ext>
            </a:extLst>
          </p:cNvPr>
          <p:cNvPicPr>
            <a:picLocks noGrp="1" noChangeAspect="1"/>
          </p:cNvPicPr>
          <p:nvPr>
            <p:ph sz="quarter" idx="12"/>
          </p:nvPr>
        </p:nvPicPr>
        <p:blipFill rotWithShape="1">
          <a:blip r:embed="rId5" cstate="screen">
            <a:extLst>
              <a:ext uri="{28A0092B-C50C-407E-A947-70E740481C1C}">
                <a14:useLocalDpi xmlns:a14="http://schemas.microsoft.com/office/drawing/2010/main"/>
              </a:ext>
            </a:extLst>
          </a:blip>
          <a:srcRect/>
          <a:stretch/>
        </p:blipFill>
        <p:spPr>
          <a:xfrm>
            <a:off x="4438651" y="468479"/>
            <a:ext cx="3629024" cy="5595219"/>
          </a:xfrm>
          <a:prstGeom prst="rect">
            <a:avLst/>
          </a:prstGeom>
        </p:spPr>
      </p:pic>
      <p:sp>
        <p:nvSpPr>
          <p:cNvPr id="9"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13</a:t>
            </a:fld>
            <a:endParaRPr lang="en-US" altLang="en-US" dirty="0"/>
          </a:p>
        </p:txBody>
      </p:sp>
    </p:spTree>
    <p:extLst>
      <p:ext uri="{BB962C8B-B14F-4D97-AF65-F5344CB8AC3E}">
        <p14:creationId xmlns:p14="http://schemas.microsoft.com/office/powerpoint/2010/main" val="133094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Assembler:</a:t>
            </a:r>
            <a:br>
              <a:rPr lang="en-US" dirty="0" smtClean="0"/>
            </a:br>
            <a:r>
              <a:rPr lang="en-US" dirty="0" smtClean="0"/>
              <a:t>General </a:t>
            </a:r>
            <a:r>
              <a:rPr lang="en-US" dirty="0"/>
              <a:t>Approach</a:t>
            </a:r>
          </a:p>
        </p:txBody>
      </p:sp>
      <p:sp>
        <p:nvSpPr>
          <p:cNvPr id="3" name="Content Placeholder 2"/>
          <p:cNvSpPr>
            <a:spLocks noGrp="1"/>
          </p:cNvSpPr>
          <p:nvPr>
            <p:ph idx="1"/>
          </p:nvPr>
        </p:nvSpPr>
        <p:spPr/>
        <p:txBody>
          <a:bodyPr/>
          <a:lstStyle/>
          <a:p>
            <a:pPr marL="0" indent="0" algn="ctr">
              <a:buNone/>
            </a:pPr>
            <a:r>
              <a:rPr lang="en-US" dirty="0">
                <a:hlinkClick r:id="rId2" action="ppaction://hlinksldjump"/>
              </a:rPr>
              <a:t>(return to table of contents)</a:t>
            </a:r>
            <a:endParaRPr lang="en-US" dirty="0"/>
          </a:p>
        </p:txBody>
      </p:sp>
      <p:sp>
        <p:nvSpPr>
          <p:cNvPr id="4" name="Slide Number Placeholder 3"/>
          <p:cNvSpPr>
            <a:spLocks noGrp="1"/>
          </p:cNvSpPr>
          <p:nvPr>
            <p:ph type="sldNum" sz="quarter" idx="4294967295"/>
          </p:nvPr>
        </p:nvSpPr>
        <p:spPr>
          <a:xfrm>
            <a:off x="6553200" y="6248400"/>
            <a:ext cx="2133600" cy="457200"/>
          </a:xfrm>
          <a:prstGeom prst="rect">
            <a:avLst/>
          </a:prstGeom>
        </p:spPr>
        <p:txBody>
          <a:bodyPr/>
          <a:lstStyle/>
          <a:p>
            <a:fld id="{C6AEF549-90E1-47C7-BE25-4BF87E87A1D3}" type="slidenum">
              <a:rPr lang="en-US" altLang="en-US" smtClean="0"/>
              <a:pPr/>
              <a:t>14</a:t>
            </a:fld>
            <a:endParaRPr lang="en-US" altLang="en-US" dirty="0"/>
          </a:p>
        </p:txBody>
      </p:sp>
    </p:spTree>
    <p:extLst>
      <p:ext uri="{BB962C8B-B14F-4D97-AF65-F5344CB8AC3E}">
        <p14:creationId xmlns:p14="http://schemas.microsoft.com/office/powerpoint/2010/main" val="354082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Assembler </a:t>
            </a:r>
            <a:r>
              <a:rPr lang="en-US" dirty="0" smtClean="0"/>
              <a:t>(cont. 1)</a:t>
            </a:r>
            <a:endParaRPr lang="en-US" dirty="0"/>
          </a:p>
        </p:txBody>
      </p:sp>
      <p:sp>
        <p:nvSpPr>
          <p:cNvPr id="10" name="Content Placeholder 9">
            <a:extLst>
              <a:ext uri="{FF2B5EF4-FFF2-40B4-BE49-F238E27FC236}">
                <a16:creationId xmlns:a16="http://schemas.microsoft.com/office/drawing/2014/main" id="{9B164875-AB5C-5749-B8AF-7A28FF259ED5}"/>
              </a:ext>
            </a:extLst>
          </p:cNvPr>
          <p:cNvSpPr txBox="1">
            <a:spLocks noGrp="1"/>
          </p:cNvSpPr>
          <p:nvPr>
            <p:ph sz="quarter" idx="10"/>
          </p:nvPr>
        </p:nvSpPr>
        <p:spPr>
          <a:xfrm>
            <a:off x="4572000" y="173535"/>
            <a:ext cx="4438650" cy="383182"/>
          </a:xfrm>
          <a:prstGeom prst="rect">
            <a:avLst/>
          </a:prstGeom>
          <a:noFill/>
        </p:spPr>
        <p:txBody>
          <a:bodyPr wrap="square" rtlCol="0">
            <a:spAutoFit/>
          </a:bodyPr>
          <a:lstStyle/>
          <a:p>
            <a:pPr marL="0" indent="0" algn="r">
              <a:buNone/>
            </a:pPr>
            <a:r>
              <a:rPr lang="en-US" dirty="0">
                <a:solidFill>
                  <a:schemeClr val="bg1">
                    <a:lumMod val="50000"/>
                  </a:schemeClr>
                </a:solidFill>
              </a:rPr>
              <a:t>/code/</a:t>
            </a:r>
            <a:r>
              <a:rPr lang="en-US" dirty="0">
                <a:solidFill>
                  <a:schemeClr val="bg1">
                    <a:lumMod val="50000"/>
                  </a:schemeClr>
                </a:solidFill>
              </a:rPr>
              <a:t>sre</a:t>
            </a:r>
            <a:r>
              <a:rPr lang="en-US" dirty="0">
                <a:solidFill>
                  <a:schemeClr val="bg1">
                    <a:lumMod val="50000"/>
                  </a:schemeClr>
                </a:solidFill>
              </a:rPr>
              <a:t>/0215_compile/</a:t>
            </a:r>
            <a:r>
              <a:rPr lang="en-US" dirty="0">
                <a:solidFill>
                  <a:schemeClr val="bg1">
                    <a:lumMod val="50000"/>
                  </a:schemeClr>
                </a:solidFill>
              </a:rPr>
              <a:t>helloWorld.c</a:t>
            </a:r>
            <a:endParaRPr lang="en-US" dirty="0">
              <a:solidFill>
                <a:schemeClr val="bg1">
                  <a:lumMod val="50000"/>
                </a:schemeClr>
              </a:solidFill>
            </a:endParaRPr>
          </a:p>
        </p:txBody>
      </p:sp>
      <p:pic>
        <p:nvPicPr>
          <p:cNvPr id="11" name="Content Placeholder 10" descr="Code listing for 0215_compile/helloWorld.c" title="Code listing for 0215_compile/helloWorld.c">
            <a:extLst>
              <a:ext uri="{FF2B5EF4-FFF2-40B4-BE49-F238E27FC236}">
                <a16:creationId xmlns:a16="http://schemas.microsoft.com/office/drawing/2014/main" id="{601BEBF6-0A46-E341-BF5D-8011A1D0FF29}"/>
              </a:ext>
            </a:extLst>
          </p:cNvPr>
          <p:cNvPicPr>
            <a:picLocks noGrp="1" noChangeAspect="1"/>
          </p:cNvPicPr>
          <p:nvPr>
            <p:ph sz="quarter" idx="11"/>
          </p:nvPr>
        </p:nvPicPr>
        <p:blipFill>
          <a:blip r:embed="rId3">
            <a:extLst>
              <a:ext uri="{28A0092B-C50C-407E-A947-70E740481C1C}">
                <a14:useLocalDpi xmlns:a14="http://schemas.microsoft.com/office/drawing/2010/main"/>
              </a:ext>
            </a:extLst>
          </a:blip>
          <a:stretch>
            <a:fillRect/>
          </a:stretch>
        </p:blipFill>
        <p:spPr>
          <a:xfrm>
            <a:off x="291510" y="880567"/>
            <a:ext cx="8560980" cy="4177208"/>
          </a:xfrm>
          <a:prstGeom prst="rect">
            <a:avLst/>
          </a:prstGeom>
        </p:spPr>
      </p:pic>
      <p:sp>
        <p:nvSpPr>
          <p:cNvPr id="12" name="Content Placeholder 11"/>
          <p:cNvSpPr txBox="1">
            <a:spLocks noGrp="1"/>
          </p:cNvSpPr>
          <p:nvPr>
            <p:ph sz="quarter" idx="12"/>
          </p:nvPr>
        </p:nvSpPr>
        <p:spPr>
          <a:xfrm>
            <a:off x="628650" y="5712869"/>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gcc -c </a:t>
            </a:r>
            <a:r>
              <a:rPr lang="en-US" sz="3200" b="1" dirty="0">
                <a:solidFill>
                  <a:schemeClr val="bg1"/>
                </a:solidFill>
                <a:latin typeface="Consolas"/>
                <a:cs typeface="Consolas"/>
              </a:rPr>
              <a:t>helloWorld.c</a:t>
            </a:r>
            <a:endParaRPr lang="en-US" sz="3200" b="1" dirty="0">
              <a:solidFill>
                <a:schemeClr val="bg1"/>
              </a:solidFill>
              <a:latin typeface="Consolas"/>
              <a:cs typeface="Consolas"/>
            </a:endParaRPr>
          </a:p>
        </p:txBody>
      </p:sp>
      <p:sp>
        <p:nvSpPr>
          <p:cNvPr id="6"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15</a:t>
            </a:fld>
            <a:endParaRPr lang="en-US" altLang="en-US" dirty="0"/>
          </a:p>
        </p:txBody>
      </p:sp>
    </p:spTree>
    <p:extLst>
      <p:ext uri="{BB962C8B-B14F-4D97-AF65-F5344CB8AC3E}">
        <p14:creationId xmlns:p14="http://schemas.microsoft.com/office/powerpoint/2010/main" val="322685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Assembler </a:t>
            </a:r>
            <a:r>
              <a:rPr lang="en-US" dirty="0" smtClean="0"/>
              <a:t>(cont. 2)</a:t>
            </a:r>
            <a:endParaRPr lang="en-US" dirty="0"/>
          </a:p>
        </p:txBody>
      </p:sp>
      <p:pic>
        <p:nvPicPr>
          <p:cNvPr id="9" name="Content Placeholder 8" descr="hex view of output from assembling 0215_compile/helloWorld.c" title="hex view of output from assembling 0215_compile/helloWorld.c">
            <a:extLst>
              <a:ext uri="{FF2B5EF4-FFF2-40B4-BE49-F238E27FC236}">
                <a16:creationId xmlns:a16="http://schemas.microsoft.com/office/drawing/2014/main" id="{2F9E3CE1-4B16-6042-962F-F6B52C06A426}"/>
              </a:ext>
            </a:extLst>
          </p:cNvPr>
          <p:cNvPicPr>
            <a:picLocks noGrp="1" noChangeAspect="1"/>
          </p:cNvPicPr>
          <p:nvPr>
            <p:ph sz="quarter" idx="10"/>
          </p:nvPr>
        </p:nvPicPr>
        <p:blipFill>
          <a:blip r:embed="rId3">
            <a:extLst>
              <a:ext uri="{28A0092B-C50C-407E-A947-70E740481C1C}">
                <a14:useLocalDpi xmlns:a14="http://schemas.microsoft.com/office/drawing/2010/main"/>
              </a:ext>
            </a:extLst>
          </a:blip>
          <a:stretch>
            <a:fillRect/>
          </a:stretch>
        </p:blipFill>
        <p:spPr>
          <a:xfrm>
            <a:off x="153187" y="150812"/>
            <a:ext cx="8845978" cy="5392737"/>
          </a:xfrm>
          <a:prstGeom prst="rect">
            <a:avLst/>
          </a:prstGeom>
        </p:spPr>
      </p:pic>
      <p:sp>
        <p:nvSpPr>
          <p:cNvPr id="10" name="Content Placeholder 9">
            <a:extLst>
              <a:ext uri="{FF2B5EF4-FFF2-40B4-BE49-F238E27FC236}">
                <a16:creationId xmlns:a16="http://schemas.microsoft.com/office/drawing/2014/main" id="{429A32FA-DDDF-1643-90AC-25ABB34D0D6A}"/>
              </a:ext>
            </a:extLst>
          </p:cNvPr>
          <p:cNvSpPr txBox="1">
            <a:spLocks noGrp="1"/>
          </p:cNvSpPr>
          <p:nvPr>
            <p:ph sz="quarter" idx="11"/>
          </p:nvPr>
        </p:nvSpPr>
        <p:spPr>
          <a:xfrm>
            <a:off x="447675" y="5712869"/>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xxd</a:t>
            </a:r>
            <a:r>
              <a:rPr lang="en-US" sz="3200" b="1" dirty="0">
                <a:solidFill>
                  <a:schemeClr val="bg1"/>
                </a:solidFill>
                <a:latin typeface="Consolas"/>
                <a:cs typeface="Consolas"/>
              </a:rPr>
              <a:t> –c32 </a:t>
            </a:r>
            <a:r>
              <a:rPr lang="en-US" sz="3200" b="1" dirty="0">
                <a:solidFill>
                  <a:schemeClr val="bg1"/>
                </a:solidFill>
                <a:latin typeface="Consolas"/>
                <a:cs typeface="Consolas"/>
              </a:rPr>
              <a:t>helloWorld.o</a:t>
            </a:r>
            <a:endParaRPr lang="en-US" sz="3200" b="1" dirty="0">
              <a:solidFill>
                <a:schemeClr val="bg1"/>
              </a:solidFill>
              <a:latin typeface="Consolas"/>
              <a:cs typeface="Consolas"/>
            </a:endParaRPr>
          </a:p>
        </p:txBody>
      </p:sp>
      <p:sp>
        <p:nvSpPr>
          <p:cNvPr id="6"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16</a:t>
            </a:fld>
            <a:endParaRPr lang="en-US" altLang="en-US" dirty="0"/>
          </a:p>
        </p:txBody>
      </p:sp>
    </p:spTree>
    <p:extLst>
      <p:ext uri="{BB962C8B-B14F-4D97-AF65-F5344CB8AC3E}">
        <p14:creationId xmlns:p14="http://schemas.microsoft.com/office/powerpoint/2010/main" val="245012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Assembler </a:t>
            </a:r>
            <a:r>
              <a:rPr lang="en-US" dirty="0" smtClean="0"/>
              <a:t>(cont. 3)</a:t>
            </a:r>
            <a:endParaRPr lang="en-US" dirty="0"/>
          </a:p>
        </p:txBody>
      </p:sp>
      <p:pic>
        <p:nvPicPr>
          <p:cNvPr id="14" name="Content Placeholder 13" descr="Hex view of output from assembling 0215_compile/helloWorld.c" title="Hex view of output from assembling 0215_compile/helloWorld.c"/>
          <p:cNvPicPr>
            <a:picLocks noGrp="1" noChangeAspect="1"/>
          </p:cNvPicPr>
          <p:nvPr>
            <p:ph sz="quarter" idx="10"/>
          </p:nvPr>
        </p:nvPicPr>
        <p:blipFill>
          <a:blip r:embed="rId3"/>
          <a:stretch>
            <a:fillRect/>
          </a:stretch>
        </p:blipFill>
        <p:spPr>
          <a:xfrm>
            <a:off x="76573" y="84138"/>
            <a:ext cx="8990724" cy="5535612"/>
          </a:xfrm>
          <a:prstGeom prst="rect">
            <a:avLst/>
          </a:prstGeom>
        </p:spPr>
      </p:pic>
      <p:sp>
        <p:nvSpPr>
          <p:cNvPr id="15" name="Content Placeholder 14">
            <a:extLst>
              <a:ext uri="{FF2B5EF4-FFF2-40B4-BE49-F238E27FC236}">
                <a16:creationId xmlns:a16="http://schemas.microsoft.com/office/drawing/2014/main" id="{429A32FA-DDDF-1643-90AC-25ABB34D0D6A}"/>
              </a:ext>
            </a:extLst>
          </p:cNvPr>
          <p:cNvSpPr txBox="1">
            <a:spLocks noGrp="1"/>
          </p:cNvSpPr>
          <p:nvPr>
            <p:ph sz="quarter" idx="11"/>
          </p:nvPr>
        </p:nvSpPr>
        <p:spPr>
          <a:xfrm>
            <a:off x="628649" y="5712869"/>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xxd</a:t>
            </a:r>
            <a:r>
              <a:rPr lang="en-US" sz="3200" b="1" dirty="0">
                <a:solidFill>
                  <a:schemeClr val="bg1"/>
                </a:solidFill>
                <a:latin typeface="Consolas"/>
                <a:cs typeface="Consolas"/>
              </a:rPr>
              <a:t> –c32 </a:t>
            </a:r>
            <a:r>
              <a:rPr lang="en-US" sz="3200" b="1" dirty="0">
                <a:solidFill>
                  <a:schemeClr val="bg1"/>
                </a:solidFill>
                <a:latin typeface="Consolas"/>
                <a:cs typeface="Consolas"/>
              </a:rPr>
              <a:t>helloWorld.o</a:t>
            </a:r>
            <a:endParaRPr lang="en-US" sz="3200" b="1" dirty="0">
              <a:solidFill>
                <a:schemeClr val="bg1"/>
              </a:solidFill>
              <a:latin typeface="Consolas"/>
              <a:cs typeface="Consolas"/>
            </a:endParaRPr>
          </a:p>
        </p:txBody>
      </p:sp>
      <p:sp>
        <p:nvSpPr>
          <p:cNvPr id="11"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17</a:t>
            </a:fld>
            <a:endParaRPr lang="en-US" altLang="en-US" dirty="0"/>
          </a:p>
        </p:txBody>
      </p:sp>
    </p:spTree>
    <p:extLst>
      <p:ext uri="{BB962C8B-B14F-4D97-AF65-F5344CB8AC3E}">
        <p14:creationId xmlns:p14="http://schemas.microsoft.com/office/powerpoint/2010/main" val="378500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Assembler </a:t>
            </a:r>
            <a:r>
              <a:rPr lang="en-US" dirty="0" smtClean="0"/>
              <a:t>(cont. 4)</a:t>
            </a:r>
            <a:endParaRPr lang="en-US" dirty="0"/>
          </a:p>
        </p:txBody>
      </p:sp>
      <p:pic>
        <p:nvPicPr>
          <p:cNvPr id="9" name="Content Placeholder 8" descr="output from objdump –x helloWorld.o" title="output from objdump –x helloWorld.o">
            <a:extLst>
              <a:ext uri="{FF2B5EF4-FFF2-40B4-BE49-F238E27FC236}">
                <a16:creationId xmlns:a16="http://schemas.microsoft.com/office/drawing/2014/main" id="{555ED209-1FC1-A443-85EE-ADAA73967649}"/>
              </a:ext>
            </a:extLst>
          </p:cNvPr>
          <p:cNvPicPr>
            <a:picLocks noGrp="1" noChangeAspect="1"/>
          </p:cNvPicPr>
          <p:nvPr>
            <p:ph sz="quarter" idx="10"/>
          </p:nvPr>
        </p:nvPicPr>
        <p:blipFill rotWithShape="1">
          <a:blip r:embed="rId3" cstate="screen">
            <a:extLst>
              <a:ext uri="{28A0092B-C50C-407E-A947-70E740481C1C}">
                <a14:useLocalDpi xmlns:a14="http://schemas.microsoft.com/office/drawing/2010/main"/>
              </a:ext>
            </a:extLst>
          </a:blip>
          <a:srcRect/>
          <a:stretch/>
        </p:blipFill>
        <p:spPr>
          <a:xfrm>
            <a:off x="628650" y="103188"/>
            <a:ext cx="4579196" cy="5549208"/>
          </a:xfrm>
          <a:prstGeom prst="rect">
            <a:avLst/>
          </a:prstGeom>
        </p:spPr>
      </p:pic>
      <p:sp>
        <p:nvSpPr>
          <p:cNvPr id="10" name="Content Placeholder 9">
            <a:extLst>
              <a:ext uri="{FF2B5EF4-FFF2-40B4-BE49-F238E27FC236}">
                <a16:creationId xmlns:a16="http://schemas.microsoft.com/office/drawing/2014/main" id="{98CA9B14-7F56-7F44-B5BC-6DB63B534293}"/>
              </a:ext>
            </a:extLst>
          </p:cNvPr>
          <p:cNvSpPr txBox="1">
            <a:spLocks noGrp="1"/>
          </p:cNvSpPr>
          <p:nvPr>
            <p:ph sz="quarter" idx="11"/>
          </p:nvPr>
        </p:nvSpPr>
        <p:spPr>
          <a:xfrm>
            <a:off x="628650" y="5712869"/>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objdump –x </a:t>
            </a:r>
            <a:r>
              <a:rPr lang="en-US" sz="3200" b="1" dirty="0">
                <a:solidFill>
                  <a:schemeClr val="bg1"/>
                </a:solidFill>
                <a:latin typeface="Consolas"/>
                <a:cs typeface="Consolas"/>
              </a:rPr>
              <a:t>helloWorld.o</a:t>
            </a:r>
            <a:endParaRPr lang="en-US" sz="3200" b="1" dirty="0">
              <a:solidFill>
                <a:schemeClr val="bg1"/>
              </a:solidFill>
              <a:latin typeface="Consolas"/>
              <a:cs typeface="Consolas"/>
            </a:endParaRPr>
          </a:p>
        </p:txBody>
      </p:sp>
      <p:sp>
        <p:nvSpPr>
          <p:cNvPr id="6"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18</a:t>
            </a:fld>
            <a:endParaRPr lang="en-US" altLang="en-US" dirty="0"/>
          </a:p>
        </p:txBody>
      </p:sp>
    </p:spTree>
    <p:extLst>
      <p:ext uri="{BB962C8B-B14F-4D97-AF65-F5344CB8AC3E}">
        <p14:creationId xmlns:p14="http://schemas.microsoft.com/office/powerpoint/2010/main" val="300171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Assembler </a:t>
            </a:r>
            <a:r>
              <a:rPr lang="en-US" dirty="0" smtClean="0"/>
              <a:t>(cont. 5)</a:t>
            </a:r>
            <a:endParaRPr lang="en-US" dirty="0"/>
          </a:p>
        </p:txBody>
      </p:sp>
      <p:pic>
        <p:nvPicPr>
          <p:cNvPr id="10" name="Content Placeholder 9" descr="output from objdump –s helloWorld.o" title="output from objdump –s helloWorld.o">
            <a:extLst>
              <a:ext uri="{FF2B5EF4-FFF2-40B4-BE49-F238E27FC236}">
                <a16:creationId xmlns:a16="http://schemas.microsoft.com/office/drawing/2014/main" id="{98733354-3728-C64A-B125-52D678E94AD8}"/>
              </a:ext>
            </a:extLst>
          </p:cNvPr>
          <p:cNvPicPr>
            <a:picLocks noGrp="1" noChangeAspect="1"/>
          </p:cNvPicPr>
          <p:nvPr>
            <p:ph sz="quarter" idx="10"/>
          </p:nvPr>
        </p:nvPicPr>
        <p:blipFill>
          <a:blip r:embed="rId3">
            <a:extLst>
              <a:ext uri="{28A0092B-C50C-407E-A947-70E740481C1C}">
                <a14:useLocalDpi xmlns:a14="http://schemas.microsoft.com/office/drawing/2010/main"/>
              </a:ext>
            </a:extLst>
          </a:blip>
          <a:stretch>
            <a:fillRect/>
          </a:stretch>
        </p:blipFill>
        <p:spPr>
          <a:xfrm>
            <a:off x="628650" y="131763"/>
            <a:ext cx="7853063" cy="5558799"/>
          </a:xfrm>
          <a:prstGeom prst="rect">
            <a:avLst/>
          </a:prstGeom>
        </p:spPr>
      </p:pic>
      <p:sp>
        <p:nvSpPr>
          <p:cNvPr id="11" name="Content Placeholder 10"/>
          <p:cNvSpPr txBox="1">
            <a:spLocks noGrp="1"/>
          </p:cNvSpPr>
          <p:nvPr>
            <p:ph sz="quarter" idx="11"/>
          </p:nvPr>
        </p:nvSpPr>
        <p:spPr>
          <a:xfrm>
            <a:off x="628650" y="5747645"/>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objdump </a:t>
            </a:r>
            <a:r>
              <a:rPr lang="mr-IN" sz="3200" b="1" dirty="0">
                <a:solidFill>
                  <a:schemeClr val="bg1"/>
                </a:solidFill>
                <a:latin typeface="Consolas"/>
                <a:cs typeface="Consolas"/>
              </a:rPr>
              <a:t>–</a:t>
            </a:r>
            <a:r>
              <a:rPr lang="en-US" sz="3200" b="1" dirty="0">
                <a:solidFill>
                  <a:schemeClr val="bg1"/>
                </a:solidFill>
                <a:latin typeface="Consolas"/>
                <a:cs typeface="Consolas"/>
              </a:rPr>
              <a:t>s </a:t>
            </a:r>
            <a:r>
              <a:rPr lang="en-US" sz="3200" b="1" dirty="0">
                <a:solidFill>
                  <a:schemeClr val="bg1"/>
                </a:solidFill>
                <a:latin typeface="Consolas"/>
                <a:cs typeface="Consolas"/>
              </a:rPr>
              <a:t>helloWorld.o</a:t>
            </a:r>
            <a:endParaRPr lang="en-US" sz="3200" b="1" dirty="0">
              <a:solidFill>
                <a:schemeClr val="bg1"/>
              </a:solidFill>
              <a:latin typeface="Consolas"/>
              <a:cs typeface="Consolas"/>
            </a:endParaRPr>
          </a:p>
        </p:txBody>
      </p:sp>
      <p:sp>
        <p:nvSpPr>
          <p:cNvPr id="7"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19</a:t>
            </a:fld>
            <a:endParaRPr lang="en-US" altLang="en-US" dirty="0"/>
          </a:p>
        </p:txBody>
      </p:sp>
    </p:spTree>
    <p:extLst>
      <p:ext uri="{BB962C8B-B14F-4D97-AF65-F5344CB8AC3E}">
        <p14:creationId xmlns:p14="http://schemas.microsoft.com/office/powerpoint/2010/main" val="306237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800100" lvl="2" indent="0">
              <a:buNone/>
            </a:pPr>
            <a:r>
              <a:rPr lang="en-US" sz="3200" dirty="0">
                <a:hlinkClick r:id="rId3" action="ppaction://hlinksldjump"/>
              </a:rPr>
              <a:t>Introduction</a:t>
            </a:r>
            <a:endParaRPr lang="en-US" sz="3200" dirty="0"/>
          </a:p>
          <a:p>
            <a:pPr marL="800100" lvl="2" indent="0">
              <a:buNone/>
            </a:pPr>
            <a:r>
              <a:rPr lang="en-US" sz="3200" dirty="0">
                <a:hlinkClick r:id="rId4" action="ppaction://hlinksldjump"/>
              </a:rPr>
              <a:t>Preprocessor</a:t>
            </a:r>
            <a:endParaRPr lang="en-US" sz="3200" dirty="0"/>
          </a:p>
          <a:p>
            <a:pPr marL="800100" lvl="2" indent="0">
              <a:buNone/>
            </a:pPr>
            <a:r>
              <a:rPr lang="en-US" sz="3200" dirty="0">
                <a:hlinkClick r:id="rId5" action="ppaction://hlinksldjump"/>
              </a:rPr>
              <a:t>Compiler</a:t>
            </a:r>
            <a:endParaRPr lang="en-US" sz="3200" dirty="0"/>
          </a:p>
          <a:p>
            <a:pPr marL="800100" lvl="2" indent="0">
              <a:buNone/>
            </a:pPr>
            <a:r>
              <a:rPr lang="en-US" sz="3200" dirty="0">
                <a:hlinkClick r:id="rId6" action="ppaction://hlinksldjump"/>
              </a:rPr>
              <a:t>Assembler</a:t>
            </a:r>
            <a:endParaRPr lang="en-US" sz="3200" dirty="0"/>
          </a:p>
          <a:p>
            <a:pPr marL="800100" lvl="2" indent="0">
              <a:buNone/>
            </a:pPr>
            <a:r>
              <a:rPr lang="en-US" sz="3200" dirty="0">
                <a:hlinkClick r:id="rId7" action="ppaction://hlinksldjump"/>
              </a:rPr>
              <a:t>Linker</a:t>
            </a:r>
            <a:endParaRPr lang="en-US" sz="3200" dirty="0"/>
          </a:p>
          <a:p>
            <a:pPr marL="800100" lvl="2" indent="0">
              <a:buNone/>
            </a:pPr>
            <a:r>
              <a:rPr lang="en-US" sz="3200" dirty="0">
                <a:hlinkClick r:id="rId8" action="ppaction://hlinksldjump"/>
              </a:rPr>
              <a:t>Summary</a:t>
            </a:r>
            <a:endParaRPr lang="en-US" sz="3200" dirty="0"/>
          </a:p>
        </p:txBody>
      </p:sp>
      <p:sp>
        <p:nvSpPr>
          <p:cNvPr id="4" name="Slide Number Placeholder 3"/>
          <p:cNvSpPr>
            <a:spLocks noGrp="1"/>
          </p:cNvSpPr>
          <p:nvPr>
            <p:ph type="sldNum" sz="quarter" idx="4294967295"/>
          </p:nvPr>
        </p:nvSpPr>
        <p:spPr>
          <a:xfrm>
            <a:off x="6553200" y="6248400"/>
            <a:ext cx="2133600" cy="457200"/>
          </a:xfrm>
          <a:prstGeom prst="rect">
            <a:avLst/>
          </a:prstGeom>
        </p:spPr>
        <p:txBody>
          <a:bodyPr/>
          <a:lstStyle/>
          <a:p>
            <a:fld id="{C6AEF549-90E1-47C7-BE25-4BF87E87A1D3}" type="slidenum">
              <a:rPr lang="en-US" altLang="en-US" smtClean="0"/>
              <a:pPr/>
              <a:t>2</a:t>
            </a:fld>
            <a:endParaRPr lang="en-US" altLang="en-US" dirty="0"/>
          </a:p>
        </p:txBody>
      </p:sp>
    </p:spTree>
    <p:extLst>
      <p:ext uri="{BB962C8B-B14F-4D97-AF65-F5344CB8AC3E}">
        <p14:creationId xmlns:p14="http://schemas.microsoft.com/office/powerpoint/2010/main" val="307561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Assembler </a:t>
            </a:r>
            <a:r>
              <a:rPr lang="en-US" dirty="0" smtClean="0"/>
              <a:t>(cont. 6)</a:t>
            </a:r>
            <a:endParaRPr lang="en-US" dirty="0"/>
          </a:p>
        </p:txBody>
      </p:sp>
      <p:pic>
        <p:nvPicPr>
          <p:cNvPr id="11" name="Content Placeholder 10" descr="output from objdump –d helloWorld.o" title="output from objdump –d helloWorld.o">
            <a:extLst>
              <a:ext uri="{FF2B5EF4-FFF2-40B4-BE49-F238E27FC236}">
                <a16:creationId xmlns:a16="http://schemas.microsoft.com/office/drawing/2014/main" id="{A10D801E-6062-FB43-BC2E-DAF1BD0CF7AA}"/>
              </a:ext>
            </a:extLst>
          </p:cNvPr>
          <p:cNvPicPr>
            <a:picLocks noGrp="1" noChangeAspect="1"/>
          </p:cNvPicPr>
          <p:nvPr>
            <p:ph sz="quarter" idx="10"/>
          </p:nvPr>
        </p:nvPicPr>
        <p:blipFill rotWithShape="1">
          <a:blip r:embed="rId3" cstate="screen">
            <a:extLst>
              <a:ext uri="{28A0092B-C50C-407E-A947-70E740481C1C}">
                <a14:useLocalDpi xmlns:a14="http://schemas.microsoft.com/office/drawing/2010/main"/>
              </a:ext>
            </a:extLst>
          </a:blip>
          <a:srcRect/>
          <a:stretch/>
        </p:blipFill>
        <p:spPr>
          <a:xfrm>
            <a:off x="552449" y="96614"/>
            <a:ext cx="8067675" cy="291102"/>
          </a:xfrm>
          <a:prstGeom prst="rect">
            <a:avLst/>
          </a:prstGeom>
        </p:spPr>
      </p:pic>
      <p:pic>
        <p:nvPicPr>
          <p:cNvPr id="10" name="Content Placeholder 9" descr="output from objdump –d helloWorld.o" title="output from objdump –d helloWorld.o">
            <a:extLst>
              <a:ext uri="{FF2B5EF4-FFF2-40B4-BE49-F238E27FC236}">
                <a16:creationId xmlns:a16="http://schemas.microsoft.com/office/drawing/2014/main" id="{190AEFD2-CC43-264F-AD78-9A509D72A987}"/>
              </a:ext>
            </a:extLst>
          </p:cNvPr>
          <p:cNvPicPr>
            <a:picLocks noGrp="1" noChangeAspect="1"/>
          </p:cNvPicPr>
          <p:nvPr>
            <p:ph sz="quarter" idx="11"/>
          </p:nvPr>
        </p:nvPicPr>
        <p:blipFill rotWithShape="1">
          <a:blip r:embed="rId4" cstate="screen">
            <a:extLst>
              <a:ext uri="{28A0092B-C50C-407E-A947-70E740481C1C}">
                <a14:useLocalDpi xmlns:a14="http://schemas.microsoft.com/office/drawing/2010/main"/>
              </a:ext>
            </a:extLst>
          </a:blip>
          <a:srcRect/>
          <a:stretch/>
        </p:blipFill>
        <p:spPr>
          <a:xfrm>
            <a:off x="552449" y="376420"/>
            <a:ext cx="8067675" cy="5250227"/>
          </a:xfrm>
          <a:prstGeom prst="rect">
            <a:avLst/>
          </a:prstGeom>
        </p:spPr>
      </p:pic>
      <p:sp>
        <p:nvSpPr>
          <p:cNvPr id="12" name="Content Placeholder 11">
            <a:extLst>
              <a:ext uri="{FF2B5EF4-FFF2-40B4-BE49-F238E27FC236}">
                <a16:creationId xmlns:a16="http://schemas.microsoft.com/office/drawing/2014/main" id="{F9FD9B4E-CE25-9B4F-AF08-8EC558D74844}"/>
              </a:ext>
            </a:extLst>
          </p:cNvPr>
          <p:cNvSpPr txBox="1">
            <a:spLocks noGrp="1"/>
          </p:cNvSpPr>
          <p:nvPr>
            <p:ph sz="quarter" idx="12"/>
          </p:nvPr>
        </p:nvSpPr>
        <p:spPr>
          <a:xfrm>
            <a:off x="628649" y="5700171"/>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objdump -d </a:t>
            </a:r>
            <a:r>
              <a:rPr lang="en-US" sz="3200" b="1" dirty="0">
                <a:solidFill>
                  <a:schemeClr val="bg1"/>
                </a:solidFill>
                <a:latin typeface="Consolas"/>
                <a:cs typeface="Consolas"/>
              </a:rPr>
              <a:t>helloWorld.o</a:t>
            </a:r>
            <a:endParaRPr lang="en-US" sz="3200" b="1" dirty="0">
              <a:solidFill>
                <a:schemeClr val="bg1"/>
              </a:solidFill>
              <a:latin typeface="Consolas"/>
              <a:cs typeface="Consolas"/>
            </a:endParaRPr>
          </a:p>
        </p:txBody>
      </p:sp>
      <p:sp>
        <p:nvSpPr>
          <p:cNvPr id="8"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20</a:t>
            </a:fld>
            <a:endParaRPr lang="en-US" altLang="en-US" dirty="0"/>
          </a:p>
        </p:txBody>
      </p:sp>
    </p:spTree>
    <p:extLst>
      <p:ext uri="{BB962C8B-B14F-4D97-AF65-F5344CB8AC3E}">
        <p14:creationId xmlns:p14="http://schemas.microsoft.com/office/powerpoint/2010/main" val="1658386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Assembler </a:t>
            </a:r>
            <a:r>
              <a:rPr lang="en-US" dirty="0" smtClean="0"/>
              <a:t>(cont. 7)</a:t>
            </a:r>
            <a:endParaRPr lang="en-US" dirty="0"/>
          </a:p>
        </p:txBody>
      </p:sp>
      <p:pic>
        <p:nvPicPr>
          <p:cNvPr id="10" name="Content Placeholder 9" descr="output from objdump –d helloWorld.o using intel format" title="output from objdump –d helloWorld.o using intel format">
            <a:extLst>
              <a:ext uri="{FF2B5EF4-FFF2-40B4-BE49-F238E27FC236}">
                <a16:creationId xmlns:a16="http://schemas.microsoft.com/office/drawing/2014/main" id="{B8FA212C-A542-DB4A-A3C5-4D5A14143941}"/>
              </a:ext>
            </a:extLst>
          </p:cNvPr>
          <p:cNvPicPr>
            <a:picLocks noGrp="1" noChangeAspect="1"/>
          </p:cNvPicPr>
          <p:nvPr>
            <p:ph sz="quarter" idx="10"/>
          </p:nvPr>
        </p:nvPicPr>
        <p:blipFill rotWithShape="1">
          <a:blip r:embed="rId3" cstate="screen">
            <a:extLst>
              <a:ext uri="{28A0092B-C50C-407E-A947-70E740481C1C}">
                <a14:useLocalDpi xmlns:a14="http://schemas.microsoft.com/office/drawing/2010/main"/>
              </a:ext>
            </a:extLst>
          </a:blip>
          <a:srcRect/>
          <a:stretch/>
        </p:blipFill>
        <p:spPr>
          <a:xfrm>
            <a:off x="161925" y="103269"/>
            <a:ext cx="8750502" cy="290347"/>
          </a:xfrm>
          <a:prstGeom prst="rect">
            <a:avLst/>
          </a:prstGeom>
        </p:spPr>
      </p:pic>
      <p:pic>
        <p:nvPicPr>
          <p:cNvPr id="11" name="Content Placeholder 10" descr="output from objdump –d helloWorld.o using intel format" title="output from objdump –d helloWorld.o using intel format">
            <a:extLst>
              <a:ext uri="{FF2B5EF4-FFF2-40B4-BE49-F238E27FC236}">
                <a16:creationId xmlns:a16="http://schemas.microsoft.com/office/drawing/2014/main" id="{A5A439C8-CD6B-3D4C-90C7-32376B0935DE}"/>
              </a:ext>
            </a:extLst>
          </p:cNvPr>
          <p:cNvPicPr>
            <a:picLocks noGrp="1" noChangeAspect="1"/>
          </p:cNvPicPr>
          <p:nvPr>
            <p:ph sz="quarter" idx="11"/>
          </p:nvPr>
        </p:nvPicPr>
        <p:blipFill rotWithShape="1">
          <a:blip r:embed="rId4" cstate="screen">
            <a:extLst>
              <a:ext uri="{28A0092B-C50C-407E-A947-70E740481C1C}">
                <a14:useLocalDpi xmlns:a14="http://schemas.microsoft.com/office/drawing/2010/main"/>
              </a:ext>
            </a:extLst>
          </a:blip>
          <a:srcRect/>
          <a:stretch/>
        </p:blipFill>
        <p:spPr>
          <a:xfrm>
            <a:off x="161924" y="365126"/>
            <a:ext cx="8750487" cy="5026024"/>
          </a:xfrm>
          <a:prstGeom prst="rect">
            <a:avLst/>
          </a:prstGeom>
        </p:spPr>
      </p:pic>
      <p:sp>
        <p:nvSpPr>
          <p:cNvPr id="12" name="Content Placeholder 11">
            <a:extLst>
              <a:ext uri="{FF2B5EF4-FFF2-40B4-BE49-F238E27FC236}">
                <a16:creationId xmlns:a16="http://schemas.microsoft.com/office/drawing/2014/main" id="{10E668DF-FC91-3246-8296-D1783465FE55}"/>
              </a:ext>
            </a:extLst>
          </p:cNvPr>
          <p:cNvSpPr txBox="1">
            <a:spLocks noGrp="1"/>
          </p:cNvSpPr>
          <p:nvPr>
            <p:ph sz="quarter" idx="12"/>
          </p:nvPr>
        </p:nvSpPr>
        <p:spPr>
          <a:xfrm>
            <a:off x="628650" y="5712869"/>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objdump -M intel -d </a:t>
            </a:r>
            <a:r>
              <a:rPr lang="en-US" sz="3200" b="1" dirty="0">
                <a:solidFill>
                  <a:schemeClr val="bg1"/>
                </a:solidFill>
                <a:latin typeface="Consolas"/>
                <a:cs typeface="Consolas"/>
              </a:rPr>
              <a:t>helloWorld.o</a:t>
            </a:r>
            <a:endParaRPr lang="en-US" sz="3200" b="1" dirty="0">
              <a:solidFill>
                <a:schemeClr val="bg1"/>
              </a:solidFill>
              <a:latin typeface="Consolas"/>
              <a:cs typeface="Consolas"/>
            </a:endParaRPr>
          </a:p>
        </p:txBody>
      </p:sp>
      <p:sp>
        <p:nvSpPr>
          <p:cNvPr id="8"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21</a:t>
            </a:fld>
            <a:endParaRPr lang="en-US" altLang="en-US" dirty="0"/>
          </a:p>
        </p:txBody>
      </p:sp>
    </p:spTree>
    <p:extLst>
      <p:ext uri="{BB962C8B-B14F-4D97-AF65-F5344CB8AC3E}">
        <p14:creationId xmlns:p14="http://schemas.microsoft.com/office/powerpoint/2010/main" val="3573973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Assembler </a:t>
            </a:r>
            <a:r>
              <a:rPr lang="en-US" dirty="0" smtClean="0"/>
              <a:t>(cont. 8)</a:t>
            </a:r>
            <a:endParaRPr lang="en-US" dirty="0"/>
          </a:p>
        </p:txBody>
      </p:sp>
      <p:pic>
        <p:nvPicPr>
          <p:cNvPr id="16" name="Content Placeholder 15" descr="Output from objdump –d helloWorld.o using intel format" title="Output from objdump –d helloWorld.o using intel format"/>
          <p:cNvPicPr>
            <a:picLocks noGrp="1" noChangeAspect="1"/>
          </p:cNvPicPr>
          <p:nvPr>
            <p:ph sz="quarter" idx="10"/>
          </p:nvPr>
        </p:nvPicPr>
        <p:blipFill>
          <a:blip r:embed="rId3"/>
          <a:stretch>
            <a:fillRect/>
          </a:stretch>
        </p:blipFill>
        <p:spPr>
          <a:xfrm>
            <a:off x="145732" y="103188"/>
            <a:ext cx="8826142" cy="5392737"/>
          </a:xfrm>
          <a:prstGeom prst="rect">
            <a:avLst/>
          </a:prstGeom>
        </p:spPr>
      </p:pic>
      <p:sp>
        <p:nvSpPr>
          <p:cNvPr id="17" name="Content Placeholder 16">
            <a:extLst>
              <a:ext uri="{FF2B5EF4-FFF2-40B4-BE49-F238E27FC236}">
                <a16:creationId xmlns:a16="http://schemas.microsoft.com/office/drawing/2014/main" id="{10E668DF-FC91-3246-8296-D1783465FE55}"/>
              </a:ext>
            </a:extLst>
          </p:cNvPr>
          <p:cNvSpPr txBox="1">
            <a:spLocks noGrp="1"/>
          </p:cNvSpPr>
          <p:nvPr>
            <p:ph sz="quarter" idx="11"/>
          </p:nvPr>
        </p:nvSpPr>
        <p:spPr>
          <a:xfrm>
            <a:off x="628649" y="5712869"/>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objdump -M intel -d </a:t>
            </a:r>
            <a:r>
              <a:rPr lang="en-US" sz="3200" b="1" dirty="0">
                <a:solidFill>
                  <a:schemeClr val="bg1"/>
                </a:solidFill>
                <a:latin typeface="Consolas"/>
                <a:cs typeface="Consolas"/>
              </a:rPr>
              <a:t>helloWorld.o</a:t>
            </a:r>
            <a:endParaRPr lang="en-US" sz="3200" b="1" dirty="0">
              <a:solidFill>
                <a:schemeClr val="bg1"/>
              </a:solidFill>
              <a:latin typeface="Consolas"/>
              <a:cs typeface="Consolas"/>
            </a:endParaRPr>
          </a:p>
        </p:txBody>
      </p:sp>
      <p:sp>
        <p:nvSpPr>
          <p:cNvPr id="11"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22</a:t>
            </a:fld>
            <a:endParaRPr lang="en-US" altLang="en-US" dirty="0"/>
          </a:p>
        </p:txBody>
      </p:sp>
    </p:spTree>
    <p:extLst>
      <p:ext uri="{BB962C8B-B14F-4D97-AF65-F5344CB8AC3E}">
        <p14:creationId xmlns:p14="http://schemas.microsoft.com/office/powerpoint/2010/main" val="2492696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Assembler </a:t>
            </a:r>
            <a:r>
              <a:rPr lang="en-US" dirty="0" smtClean="0"/>
              <a:t>(cont. 9)</a:t>
            </a:r>
            <a:endParaRPr lang="en-US" dirty="0"/>
          </a:p>
        </p:txBody>
      </p:sp>
      <p:pic>
        <p:nvPicPr>
          <p:cNvPr id="4" name="Content Placeholder 3" descr="Output of objdump –D helloWorld.o" title="Output of objdump –D helloWorld.o"/>
          <p:cNvPicPr>
            <a:picLocks noGrp="1" noChangeAspect="1"/>
          </p:cNvPicPr>
          <p:nvPr>
            <p:ph idx="1"/>
          </p:nvPr>
        </p:nvPicPr>
        <p:blipFill>
          <a:blip r:embed="rId3"/>
          <a:stretch>
            <a:fillRect/>
          </a:stretch>
        </p:blipFill>
        <p:spPr>
          <a:xfrm>
            <a:off x="2023179" y="73025"/>
            <a:ext cx="5415845" cy="6229180"/>
          </a:xfrm>
          <a:prstGeom prst="rect">
            <a:avLst/>
          </a:prstGeom>
        </p:spPr>
      </p:pic>
      <p:sp>
        <p:nvSpPr>
          <p:cNvPr id="5"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23</a:t>
            </a:fld>
            <a:endParaRPr lang="en-US" altLang="en-US" dirty="0"/>
          </a:p>
        </p:txBody>
      </p:sp>
    </p:spTree>
    <p:extLst>
      <p:ext uri="{BB962C8B-B14F-4D97-AF65-F5344CB8AC3E}">
        <p14:creationId xmlns:p14="http://schemas.microsoft.com/office/powerpoint/2010/main" val="3745355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Assembler </a:t>
            </a:r>
            <a:r>
              <a:rPr lang="en-US" dirty="0" smtClean="0"/>
              <a:t>(cont. 10)</a:t>
            </a:r>
            <a:endParaRPr lang="en-US" dirty="0"/>
          </a:p>
        </p:txBody>
      </p:sp>
      <p:pic>
        <p:nvPicPr>
          <p:cNvPr id="8" name="Content Placeholder 7" descr="Output of objdump -d -S -M intel helloWorld.debug.o" title="Output of objdump -d -S -M intel helloWorld.debug.o"/>
          <p:cNvPicPr>
            <a:picLocks noGrp="1" noChangeAspect="1"/>
          </p:cNvPicPr>
          <p:nvPr>
            <p:ph sz="quarter" idx="10"/>
          </p:nvPr>
        </p:nvPicPr>
        <p:blipFill>
          <a:blip r:embed="rId3"/>
          <a:stretch>
            <a:fillRect/>
          </a:stretch>
        </p:blipFill>
        <p:spPr>
          <a:xfrm>
            <a:off x="90778" y="87313"/>
            <a:ext cx="8947117" cy="5053647"/>
          </a:xfrm>
          <a:prstGeom prst="rect">
            <a:avLst/>
          </a:prstGeom>
        </p:spPr>
      </p:pic>
      <p:sp>
        <p:nvSpPr>
          <p:cNvPr id="12" name="Content Placeholder 11">
            <a:extLst>
              <a:ext uri="{FF2B5EF4-FFF2-40B4-BE49-F238E27FC236}">
                <a16:creationId xmlns:a16="http://schemas.microsoft.com/office/drawing/2014/main" id="{D89EE14C-77EE-8040-B2BB-E4C9A8491C82}"/>
              </a:ext>
            </a:extLst>
          </p:cNvPr>
          <p:cNvSpPr txBox="1">
            <a:spLocks noGrp="1"/>
          </p:cNvSpPr>
          <p:nvPr>
            <p:ph sz="quarter" idx="11"/>
          </p:nvPr>
        </p:nvSpPr>
        <p:spPr>
          <a:xfrm>
            <a:off x="0" y="5363370"/>
            <a:ext cx="9144000" cy="970522"/>
          </a:xfrm>
          <a:prstGeom prst="rect">
            <a:avLst/>
          </a:prstGeom>
          <a:solidFill>
            <a:schemeClr val="tx1"/>
          </a:solidFill>
        </p:spPr>
        <p:txBody>
          <a:bodyPr wrap="square" rtlCol="0">
            <a:spAutoFit/>
          </a:bodyPr>
          <a:lstStyle/>
          <a:p>
            <a:pPr marL="0" indent="0" algn="ctr">
              <a:buNone/>
            </a:pPr>
            <a:r>
              <a:rPr lang="en-US" sz="2800" b="1" dirty="0">
                <a:solidFill>
                  <a:schemeClr val="bg1"/>
                </a:solidFill>
                <a:latin typeface="Consolas"/>
                <a:cs typeface="Consolas"/>
              </a:rPr>
              <a:t>gcc -g -c </a:t>
            </a:r>
            <a:r>
              <a:rPr lang="en-US" sz="2800" b="1" dirty="0">
                <a:solidFill>
                  <a:schemeClr val="bg1"/>
                </a:solidFill>
                <a:latin typeface="Consolas"/>
                <a:cs typeface="Consolas"/>
              </a:rPr>
              <a:t>helloWorld.c</a:t>
            </a:r>
            <a:r>
              <a:rPr lang="en-US" sz="2800" b="1" dirty="0">
                <a:solidFill>
                  <a:schemeClr val="bg1"/>
                </a:solidFill>
                <a:latin typeface="Consolas"/>
                <a:cs typeface="Consolas"/>
              </a:rPr>
              <a:t> -o </a:t>
            </a:r>
            <a:r>
              <a:rPr lang="en-US" sz="2800" b="1" dirty="0">
                <a:solidFill>
                  <a:schemeClr val="bg1"/>
                </a:solidFill>
                <a:latin typeface="Consolas"/>
                <a:cs typeface="Consolas"/>
              </a:rPr>
              <a:t>helloWorld.debug.o</a:t>
            </a:r>
            <a:r>
              <a:rPr lang="en-US" sz="2800" b="1" dirty="0">
                <a:solidFill>
                  <a:schemeClr val="bg1"/>
                </a:solidFill>
                <a:latin typeface="Consolas"/>
                <a:cs typeface="Consolas"/>
              </a:rPr>
              <a:t> </a:t>
            </a:r>
          </a:p>
          <a:p>
            <a:pPr marL="0" indent="0" algn="ctr">
              <a:buNone/>
            </a:pPr>
            <a:r>
              <a:rPr lang="en-US" sz="2800" b="1" dirty="0">
                <a:solidFill>
                  <a:schemeClr val="bg1"/>
                </a:solidFill>
                <a:latin typeface="Consolas"/>
                <a:cs typeface="Consolas"/>
              </a:rPr>
              <a:t>objdump -d -S -M intel </a:t>
            </a:r>
            <a:r>
              <a:rPr lang="en-US" sz="2800" b="1" dirty="0">
                <a:solidFill>
                  <a:schemeClr val="bg1"/>
                </a:solidFill>
                <a:latin typeface="Consolas"/>
                <a:cs typeface="Consolas"/>
              </a:rPr>
              <a:t>helloWorld.debug.o</a:t>
            </a:r>
            <a:endParaRPr lang="en-US" sz="2800" b="1" dirty="0">
              <a:solidFill>
                <a:schemeClr val="bg1"/>
              </a:solidFill>
              <a:latin typeface="Consolas"/>
              <a:cs typeface="Consolas"/>
            </a:endParaRPr>
          </a:p>
        </p:txBody>
      </p:sp>
      <p:sp>
        <p:nvSpPr>
          <p:cNvPr id="6"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24</a:t>
            </a:fld>
            <a:endParaRPr lang="en-US" altLang="en-US" dirty="0"/>
          </a:p>
        </p:txBody>
      </p:sp>
    </p:spTree>
    <p:extLst>
      <p:ext uri="{BB962C8B-B14F-4D97-AF65-F5344CB8AC3E}">
        <p14:creationId xmlns:p14="http://schemas.microsoft.com/office/powerpoint/2010/main" val="2168848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Linker</a:t>
            </a:r>
            <a:endParaRPr lang="en-US" dirty="0"/>
          </a:p>
        </p:txBody>
      </p:sp>
      <p:sp>
        <p:nvSpPr>
          <p:cNvPr id="3" name="Content Placeholder 2"/>
          <p:cNvSpPr>
            <a:spLocks noGrp="1"/>
          </p:cNvSpPr>
          <p:nvPr>
            <p:ph idx="1"/>
          </p:nvPr>
        </p:nvSpPr>
        <p:spPr/>
        <p:txBody>
          <a:bodyPr/>
          <a:lstStyle/>
          <a:p>
            <a:pPr marL="0" indent="0" algn="ctr">
              <a:buNone/>
            </a:pPr>
            <a:r>
              <a:rPr lang="en-US" dirty="0">
                <a:hlinkClick r:id="rId3" action="ppaction://hlinksldjump"/>
              </a:rPr>
              <a:t>(return to table of contents)</a:t>
            </a:r>
            <a:endParaRPr lang="en-US" dirty="0"/>
          </a:p>
        </p:txBody>
      </p:sp>
      <p:sp>
        <p:nvSpPr>
          <p:cNvPr id="4" name="Slide Number Placeholder 3"/>
          <p:cNvSpPr>
            <a:spLocks noGrp="1"/>
          </p:cNvSpPr>
          <p:nvPr>
            <p:ph type="sldNum" sz="quarter" idx="4294967295"/>
          </p:nvPr>
        </p:nvSpPr>
        <p:spPr>
          <a:xfrm>
            <a:off x="6553200" y="6248400"/>
            <a:ext cx="2133600" cy="457200"/>
          </a:xfrm>
          <a:prstGeom prst="rect">
            <a:avLst/>
          </a:prstGeom>
        </p:spPr>
        <p:txBody>
          <a:bodyPr/>
          <a:lstStyle/>
          <a:p>
            <a:fld id="{C6AEF549-90E1-47C7-BE25-4BF87E87A1D3}" type="slidenum">
              <a:rPr lang="en-US" altLang="en-US" smtClean="0"/>
              <a:pPr/>
              <a:t>25</a:t>
            </a:fld>
            <a:endParaRPr lang="en-US" altLang="en-US" dirty="0"/>
          </a:p>
        </p:txBody>
      </p:sp>
    </p:spTree>
    <p:extLst>
      <p:ext uri="{BB962C8B-B14F-4D97-AF65-F5344CB8AC3E}">
        <p14:creationId xmlns:p14="http://schemas.microsoft.com/office/powerpoint/2010/main" val="277525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Linker </a:t>
            </a:r>
            <a:r>
              <a:rPr lang="en-US" dirty="0" smtClean="0"/>
              <a:t>(cont. 1)</a:t>
            </a:r>
            <a:endParaRPr lang="en-US" dirty="0"/>
          </a:p>
        </p:txBody>
      </p:sp>
      <p:pic>
        <p:nvPicPr>
          <p:cNvPr id="12" name="Content Placeholder 11" descr="Output of objdump -d -M intel helloWorld" title="Output of objdump -d -M intel helloWorld"/>
          <p:cNvPicPr>
            <a:picLocks noGrp="1" noChangeAspect="1"/>
          </p:cNvPicPr>
          <p:nvPr>
            <p:ph sz="quarter" idx="10"/>
          </p:nvPr>
        </p:nvPicPr>
        <p:blipFill rotWithShape="1">
          <a:blip r:embed="rId3"/>
          <a:srcRect r="3203"/>
          <a:stretch/>
        </p:blipFill>
        <p:spPr>
          <a:xfrm>
            <a:off x="516978" y="0"/>
            <a:ext cx="8110044" cy="5170245"/>
          </a:xfrm>
          <a:prstGeom prst="rect">
            <a:avLst/>
          </a:prstGeom>
        </p:spPr>
      </p:pic>
      <p:sp>
        <p:nvSpPr>
          <p:cNvPr id="13" name="Content Placeholder 12">
            <a:extLst>
              <a:ext uri="{FF2B5EF4-FFF2-40B4-BE49-F238E27FC236}">
                <a16:creationId xmlns:a16="http://schemas.microsoft.com/office/drawing/2014/main" id="{C90A5246-C438-544C-A6D3-36C777830C20}"/>
              </a:ext>
            </a:extLst>
          </p:cNvPr>
          <p:cNvSpPr txBox="1">
            <a:spLocks noGrp="1"/>
          </p:cNvSpPr>
          <p:nvPr>
            <p:ph sz="quarter" idx="11"/>
          </p:nvPr>
        </p:nvSpPr>
        <p:spPr>
          <a:xfrm>
            <a:off x="516978" y="5277878"/>
            <a:ext cx="8110044" cy="970522"/>
          </a:xfrm>
          <a:prstGeom prst="rect">
            <a:avLst/>
          </a:prstGeom>
          <a:solidFill>
            <a:schemeClr val="tx1"/>
          </a:solidFill>
        </p:spPr>
        <p:txBody>
          <a:bodyPr wrap="square" rtlCol="0">
            <a:spAutoFit/>
          </a:bodyPr>
          <a:lstStyle/>
          <a:p>
            <a:pPr marL="0" indent="0" algn="ctr">
              <a:buNone/>
            </a:pPr>
            <a:r>
              <a:rPr lang="en-US" sz="2800" b="1" dirty="0">
                <a:solidFill>
                  <a:schemeClr val="bg1"/>
                </a:solidFill>
                <a:latin typeface="Consolas"/>
                <a:cs typeface="Consolas"/>
              </a:rPr>
              <a:t>gcc </a:t>
            </a:r>
            <a:r>
              <a:rPr lang="en-US" sz="2800" b="1" dirty="0">
                <a:solidFill>
                  <a:schemeClr val="bg1"/>
                </a:solidFill>
                <a:latin typeface="Consolas"/>
                <a:cs typeface="Consolas"/>
              </a:rPr>
              <a:t>helloWorld.c</a:t>
            </a:r>
            <a:r>
              <a:rPr lang="en-US" sz="2800" b="1" dirty="0">
                <a:solidFill>
                  <a:schemeClr val="bg1"/>
                </a:solidFill>
                <a:latin typeface="Consolas"/>
                <a:cs typeface="Consolas"/>
              </a:rPr>
              <a:t> -o </a:t>
            </a:r>
            <a:r>
              <a:rPr lang="en-US" sz="2800" b="1" dirty="0">
                <a:solidFill>
                  <a:schemeClr val="bg1"/>
                </a:solidFill>
                <a:latin typeface="Consolas"/>
                <a:cs typeface="Consolas"/>
              </a:rPr>
              <a:t>helloWorld</a:t>
            </a:r>
            <a:endParaRPr lang="en-US" sz="2800" b="1" dirty="0">
              <a:solidFill>
                <a:schemeClr val="bg1"/>
              </a:solidFill>
              <a:latin typeface="Consolas"/>
              <a:cs typeface="Consolas"/>
            </a:endParaRPr>
          </a:p>
          <a:p>
            <a:pPr marL="0" indent="0" algn="ctr">
              <a:buNone/>
            </a:pPr>
            <a:r>
              <a:rPr lang="en-US" sz="2800" b="1" dirty="0">
                <a:solidFill>
                  <a:schemeClr val="bg1"/>
                </a:solidFill>
                <a:latin typeface="Consolas"/>
                <a:cs typeface="Consolas"/>
              </a:rPr>
              <a:t>objdump -d -M intel </a:t>
            </a:r>
            <a:r>
              <a:rPr lang="en-US" sz="2800" b="1" dirty="0">
                <a:solidFill>
                  <a:schemeClr val="bg1"/>
                </a:solidFill>
                <a:latin typeface="Consolas"/>
                <a:cs typeface="Consolas"/>
              </a:rPr>
              <a:t>helloWorld</a:t>
            </a:r>
            <a:endParaRPr lang="en-US" sz="2800" b="1" dirty="0">
              <a:solidFill>
                <a:schemeClr val="bg1"/>
              </a:solidFill>
              <a:latin typeface="Consolas"/>
              <a:cs typeface="Consolas"/>
            </a:endParaRPr>
          </a:p>
        </p:txBody>
      </p:sp>
      <p:sp>
        <p:nvSpPr>
          <p:cNvPr id="11"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26</a:t>
            </a:fld>
            <a:endParaRPr lang="en-US" altLang="en-US" dirty="0"/>
          </a:p>
        </p:txBody>
      </p:sp>
    </p:spTree>
    <p:extLst>
      <p:ext uri="{BB962C8B-B14F-4D97-AF65-F5344CB8AC3E}">
        <p14:creationId xmlns:p14="http://schemas.microsoft.com/office/powerpoint/2010/main" val="496208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Linker </a:t>
            </a:r>
            <a:r>
              <a:rPr lang="en-US" dirty="0" smtClean="0"/>
              <a:t>(cont. 2)</a:t>
            </a:r>
            <a:endParaRPr lang="en-US" dirty="0"/>
          </a:p>
        </p:txBody>
      </p:sp>
      <p:pic>
        <p:nvPicPr>
          <p:cNvPr id="19" name="Content Placeholder 18" descr="Disassembly of puts@plt in helloWorld" title="Disassembly of puts@plt in helloWorld"/>
          <p:cNvPicPr>
            <a:picLocks noGrp="1" noChangeAspect="1"/>
          </p:cNvPicPr>
          <p:nvPr>
            <p:ph sz="quarter" idx="10"/>
          </p:nvPr>
        </p:nvPicPr>
        <p:blipFill>
          <a:blip r:embed="rId3"/>
          <a:stretch>
            <a:fillRect/>
          </a:stretch>
        </p:blipFill>
        <p:spPr>
          <a:xfrm>
            <a:off x="396204" y="144817"/>
            <a:ext cx="8437653" cy="1015904"/>
          </a:xfrm>
          <a:prstGeom prst="rect">
            <a:avLst/>
          </a:prstGeom>
        </p:spPr>
      </p:pic>
      <p:pic>
        <p:nvPicPr>
          <p:cNvPr id="18" name="Content Placeholder 17" descr="Output of objdump -R helloWorld" title="Output of objdump -R helloWorld"/>
          <p:cNvPicPr>
            <a:picLocks noGrp="1" noChangeAspect="1"/>
          </p:cNvPicPr>
          <p:nvPr>
            <p:ph sz="quarter" idx="11"/>
          </p:nvPr>
        </p:nvPicPr>
        <p:blipFill>
          <a:blip r:embed="rId4"/>
          <a:stretch>
            <a:fillRect/>
          </a:stretch>
        </p:blipFill>
        <p:spPr>
          <a:xfrm>
            <a:off x="396205" y="1473200"/>
            <a:ext cx="8437653" cy="3538972"/>
          </a:xfrm>
          <a:prstGeom prst="rect">
            <a:avLst/>
          </a:prstGeom>
        </p:spPr>
      </p:pic>
      <p:sp>
        <p:nvSpPr>
          <p:cNvPr id="20" name="Content Placeholder 19">
            <a:extLst>
              <a:ext uri="{FF2B5EF4-FFF2-40B4-BE49-F238E27FC236}">
                <a16:creationId xmlns:a16="http://schemas.microsoft.com/office/drawing/2014/main" id="{C90A5246-C438-544C-A6D3-36C777830C20}"/>
              </a:ext>
            </a:extLst>
          </p:cNvPr>
          <p:cNvSpPr txBox="1">
            <a:spLocks noGrp="1"/>
          </p:cNvSpPr>
          <p:nvPr>
            <p:ph sz="quarter" idx="12"/>
          </p:nvPr>
        </p:nvSpPr>
        <p:spPr>
          <a:xfrm>
            <a:off x="396204" y="5517088"/>
            <a:ext cx="8437652"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objdump -R </a:t>
            </a:r>
            <a:r>
              <a:rPr lang="en-US" sz="3200" b="1" dirty="0">
                <a:solidFill>
                  <a:schemeClr val="bg1"/>
                </a:solidFill>
                <a:latin typeface="Consolas"/>
                <a:cs typeface="Consolas"/>
              </a:rPr>
              <a:t>helloWorld</a:t>
            </a:r>
            <a:endParaRPr lang="en-US" sz="3200" b="1" dirty="0">
              <a:solidFill>
                <a:schemeClr val="bg1"/>
              </a:solidFill>
              <a:latin typeface="Consolas"/>
              <a:cs typeface="Consolas"/>
            </a:endParaRPr>
          </a:p>
        </p:txBody>
      </p:sp>
      <p:sp>
        <p:nvSpPr>
          <p:cNvPr id="8"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27</a:t>
            </a:fld>
            <a:endParaRPr lang="en-US" altLang="en-US" dirty="0"/>
          </a:p>
        </p:txBody>
      </p:sp>
    </p:spTree>
    <p:extLst>
      <p:ext uri="{BB962C8B-B14F-4D97-AF65-F5344CB8AC3E}">
        <p14:creationId xmlns:p14="http://schemas.microsoft.com/office/powerpoint/2010/main" val="1801402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Building </a:t>
            </a:r>
            <a:r>
              <a:rPr lang="en-US" dirty="0" smtClean="0"/>
              <a:t>Multiple Files</a:t>
            </a:r>
            <a:endParaRPr lang="en-US" dirty="0"/>
          </a:p>
        </p:txBody>
      </p:sp>
      <p:sp>
        <p:nvSpPr>
          <p:cNvPr id="3" name="Slide Number Placeholder 3"/>
          <p:cNvSpPr>
            <a:spLocks noGrp="1"/>
          </p:cNvSpPr>
          <p:nvPr>
            <p:ph type="sldNum" sz="quarter" idx="4294967295"/>
          </p:nvPr>
        </p:nvSpPr>
        <p:spPr>
          <a:xfrm>
            <a:off x="6553200" y="6248400"/>
            <a:ext cx="2133600" cy="457200"/>
          </a:xfrm>
          <a:prstGeom prst="rect">
            <a:avLst/>
          </a:prstGeom>
        </p:spPr>
        <p:txBody>
          <a:bodyPr/>
          <a:lstStyle/>
          <a:p>
            <a:fld id="{C6AEF549-90E1-47C7-BE25-4BF87E87A1D3}" type="slidenum">
              <a:rPr lang="en-US" altLang="en-US" smtClean="0"/>
              <a:pPr/>
              <a:t>28</a:t>
            </a:fld>
            <a:endParaRPr lang="en-US" altLang="en-US" dirty="0"/>
          </a:p>
        </p:txBody>
      </p:sp>
    </p:spTree>
    <p:extLst>
      <p:ext uri="{BB962C8B-B14F-4D97-AF65-F5344CB8AC3E}">
        <p14:creationId xmlns:p14="http://schemas.microsoft.com/office/powerpoint/2010/main" val="2223352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Building Multiple Files </a:t>
            </a:r>
            <a:r>
              <a:rPr lang="en-US" dirty="0" smtClean="0"/>
              <a:t>(cont. 1)</a:t>
            </a:r>
            <a:endParaRPr lang="en-US" dirty="0"/>
          </a:p>
        </p:txBody>
      </p:sp>
      <p:sp>
        <p:nvSpPr>
          <p:cNvPr id="22" name="Content Placeholder 10">
            <a:extLst>
              <a:ext uri="{FF2B5EF4-FFF2-40B4-BE49-F238E27FC236}">
                <a16:creationId xmlns:a16="http://schemas.microsoft.com/office/drawing/2014/main" id="{F603895E-D43A-5F43-B726-CE46C9128F09}"/>
              </a:ext>
            </a:extLst>
          </p:cNvPr>
          <p:cNvSpPr txBox="1">
            <a:spLocks noGrp="1"/>
          </p:cNvSpPr>
          <p:nvPr>
            <p:ph sz="quarter" idx="10"/>
          </p:nvPr>
        </p:nvSpPr>
        <p:spPr bwMode="auto">
          <a:xfrm>
            <a:off x="5911850" y="0"/>
            <a:ext cx="3232150" cy="38318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dirty="0" smtClean="0"/>
              <a:t>/code/</a:t>
            </a:r>
            <a:r>
              <a:rPr lang="en-US" dirty="0" smtClean="0"/>
              <a:t>sre</a:t>
            </a:r>
            <a:r>
              <a:rPr lang="en-US" dirty="0" smtClean="0"/>
              <a:t>/ 0230_multiple/*</a:t>
            </a:r>
            <a:endParaRPr lang="en-US" dirty="0"/>
          </a:p>
        </p:txBody>
      </p:sp>
      <p:pic>
        <p:nvPicPr>
          <p:cNvPr id="12" name="Content Placeholder 11" descr="Code listing of 0230_multiple/hw-modular1.c" title="Code listing of 0230_multiple/hw-modular1.c"/>
          <p:cNvPicPr>
            <a:picLocks noGrp="1" noChangeAspect="1"/>
          </p:cNvPicPr>
          <p:nvPr>
            <p:ph sz="quarter" idx="11"/>
          </p:nvPr>
        </p:nvPicPr>
        <p:blipFill>
          <a:blip r:embed="rId3">
            <a:extLst>
              <a:ext uri="{28A0092B-C50C-407E-A947-70E740481C1C}">
                <a14:useLocalDpi xmlns:a14="http://schemas.microsoft.com/office/drawing/2010/main"/>
              </a:ext>
            </a:extLst>
          </a:blip>
          <a:stretch>
            <a:fillRect/>
          </a:stretch>
        </p:blipFill>
        <p:spPr>
          <a:xfrm>
            <a:off x="221364" y="550822"/>
            <a:ext cx="6831793" cy="1862178"/>
          </a:xfrm>
          <a:prstGeom prst="rect">
            <a:avLst/>
          </a:prstGeom>
        </p:spPr>
      </p:pic>
      <p:pic>
        <p:nvPicPr>
          <p:cNvPr id="14" name="Content Placeholder 13" descr="Code listing of 0230_multiple/hw-modular2.h" title="Code listing of 0230_multiple/hw-modular2.h"/>
          <p:cNvPicPr>
            <a:picLocks noGrp="1" noChangeAspect="1"/>
          </p:cNvPicPr>
          <p:nvPr>
            <p:ph sz="quarter" idx="12"/>
          </p:nvPr>
        </p:nvPicPr>
        <p:blipFill rotWithShape="1">
          <a:blip r:embed="rId4">
            <a:extLst>
              <a:ext uri="{28A0092B-C50C-407E-A947-70E740481C1C}">
                <a14:useLocalDpi xmlns:a14="http://schemas.microsoft.com/office/drawing/2010/main"/>
              </a:ext>
            </a:extLst>
          </a:blip>
          <a:srcRect r="2657"/>
          <a:stretch/>
        </p:blipFill>
        <p:spPr>
          <a:xfrm>
            <a:off x="221364" y="2580640"/>
            <a:ext cx="6849996" cy="1508760"/>
          </a:xfrm>
          <a:prstGeom prst="rect">
            <a:avLst/>
          </a:prstGeom>
        </p:spPr>
      </p:pic>
      <p:pic>
        <p:nvPicPr>
          <p:cNvPr id="18" name="Content Placeholder 17" descr="Code listing of 0230_multiple/hw-modular2.c" title="Code listing of 0230_multiple/hw-modular2.c"/>
          <p:cNvPicPr>
            <a:picLocks noGrp="1" noChangeAspect="1"/>
          </p:cNvPicPr>
          <p:nvPr>
            <p:ph sz="quarter" idx="13"/>
          </p:nvPr>
        </p:nvPicPr>
        <p:blipFill rotWithShape="1">
          <a:blip r:embed="rId5">
            <a:extLst>
              <a:ext uri="{28A0092B-C50C-407E-A947-70E740481C1C}">
                <a14:useLocalDpi xmlns:a14="http://schemas.microsoft.com/office/drawing/2010/main"/>
              </a:ext>
            </a:extLst>
          </a:blip>
          <a:srcRect r="4212"/>
          <a:stretch/>
        </p:blipFill>
        <p:spPr>
          <a:xfrm>
            <a:off x="221364" y="4257040"/>
            <a:ext cx="6809356" cy="1488440"/>
          </a:xfrm>
          <a:prstGeom prst="rect">
            <a:avLst/>
          </a:prstGeom>
        </p:spPr>
      </p:pic>
      <p:sp>
        <p:nvSpPr>
          <p:cNvPr id="7"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29</a:t>
            </a:fld>
            <a:endParaRPr lang="en-US" altLang="en-US" dirty="0"/>
          </a:p>
        </p:txBody>
      </p:sp>
    </p:spTree>
    <p:extLst>
      <p:ext uri="{BB962C8B-B14F-4D97-AF65-F5344CB8AC3E}">
        <p14:creationId xmlns:p14="http://schemas.microsoft.com/office/powerpoint/2010/main" val="176581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10600" cy="1371600"/>
          </a:xfrm>
        </p:spPr>
        <p:txBody>
          <a:bodyPr/>
          <a:lstStyle/>
          <a:p>
            <a:r>
              <a:rPr lang="en-US" dirty="0" smtClean="0"/>
              <a:t>Introduction:</a:t>
            </a:r>
            <a:br>
              <a:rPr lang="en-US" dirty="0" smtClean="0"/>
            </a:br>
            <a:r>
              <a:rPr lang="en-US" dirty="0" smtClean="0"/>
              <a:t>Module </a:t>
            </a:r>
            <a:r>
              <a:rPr lang="en-US" dirty="0"/>
              <a:t>A3 – Learning Objectives</a:t>
            </a:r>
          </a:p>
        </p:txBody>
      </p:sp>
      <p:sp>
        <p:nvSpPr>
          <p:cNvPr id="3" name="Content Placeholder 2"/>
          <p:cNvSpPr>
            <a:spLocks noGrp="1"/>
          </p:cNvSpPr>
          <p:nvPr>
            <p:ph idx="1"/>
          </p:nvPr>
        </p:nvSpPr>
        <p:spPr>
          <a:xfrm>
            <a:off x="457200" y="1981200"/>
            <a:ext cx="8229600" cy="4724400"/>
          </a:xfrm>
        </p:spPr>
        <p:txBody>
          <a:bodyPr/>
          <a:lstStyle/>
          <a:p>
            <a:pPr marL="0" indent="0">
              <a:buNone/>
            </a:pPr>
            <a:r>
              <a:rPr lang="en-US" dirty="0"/>
              <a:t>Upon successful completion of this module, the student should be able to:</a:t>
            </a:r>
          </a:p>
          <a:p>
            <a:pPr marL="0" indent="0">
              <a:buNone/>
            </a:pPr>
            <a:endParaRPr lang="en-US" dirty="0"/>
          </a:p>
          <a:p>
            <a:pPr lvl="2" indent="-342900"/>
            <a:r>
              <a:rPr lang="en-US" sz="2000" dirty="0"/>
              <a:t>Explain how binaries are built (including preprocessing, compiling, assembling, and linking)</a:t>
            </a:r>
          </a:p>
          <a:p>
            <a:pPr lvl="2" indent="-342900"/>
            <a:r>
              <a:rPr lang="en-US" sz="2000" dirty="0"/>
              <a:t>Recognize and differentiate between basic programming language structures in assembly language</a:t>
            </a:r>
          </a:p>
          <a:p>
            <a:pPr lvl="2" indent="-342900"/>
            <a:r>
              <a:rPr lang="en-US" sz="2000" dirty="0"/>
              <a:t>Design and implement assembly language programs with structures.  </a:t>
            </a:r>
          </a:p>
        </p:txBody>
      </p:sp>
      <p:sp>
        <p:nvSpPr>
          <p:cNvPr id="4" name="Slide Number Placeholder 3"/>
          <p:cNvSpPr>
            <a:spLocks noGrp="1"/>
          </p:cNvSpPr>
          <p:nvPr>
            <p:ph type="sldNum" sz="quarter" idx="4294967295"/>
          </p:nvPr>
        </p:nvSpPr>
        <p:spPr>
          <a:xfrm>
            <a:off x="6553200" y="6248400"/>
            <a:ext cx="2133600" cy="457200"/>
          </a:xfrm>
          <a:prstGeom prst="rect">
            <a:avLst/>
          </a:prstGeom>
        </p:spPr>
        <p:txBody>
          <a:bodyPr/>
          <a:lstStyle/>
          <a:p>
            <a:fld id="{C6AEF549-90E1-47C7-BE25-4BF87E87A1D3}" type="slidenum">
              <a:rPr lang="en-US" altLang="en-US" smtClean="0"/>
              <a:pPr/>
              <a:t>3</a:t>
            </a:fld>
            <a:endParaRPr lang="en-US" altLang="en-US" dirty="0"/>
          </a:p>
        </p:txBody>
      </p:sp>
    </p:spTree>
    <p:extLst>
      <p:ext uri="{BB962C8B-B14F-4D97-AF65-F5344CB8AC3E}">
        <p14:creationId xmlns:p14="http://schemas.microsoft.com/office/powerpoint/2010/main" val="866874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Building Multiple Files </a:t>
            </a:r>
            <a:r>
              <a:rPr lang="en-US" dirty="0" smtClean="0"/>
              <a:t>(cont. 2)</a:t>
            </a:r>
            <a:endParaRPr lang="en-US" dirty="0"/>
          </a:p>
        </p:txBody>
      </p:sp>
      <p:pic>
        <p:nvPicPr>
          <p:cNvPr id="13" name="Content Placeholder 12" descr="Output of objdump -d -S -M intel hw-modular1.o" title="Output of objdump -d -S -M intel hw-modular1.o"/>
          <p:cNvPicPr>
            <a:picLocks noGrp="1" noChangeAspect="1"/>
          </p:cNvPicPr>
          <p:nvPr>
            <p:ph sz="quarter" idx="10"/>
          </p:nvPr>
        </p:nvPicPr>
        <p:blipFill>
          <a:blip r:embed="rId3"/>
          <a:stretch>
            <a:fillRect/>
          </a:stretch>
        </p:blipFill>
        <p:spPr>
          <a:xfrm>
            <a:off x="734060" y="50061"/>
            <a:ext cx="7675880" cy="5018846"/>
          </a:xfrm>
          <a:prstGeom prst="rect">
            <a:avLst/>
          </a:prstGeom>
        </p:spPr>
      </p:pic>
      <p:sp>
        <p:nvSpPr>
          <p:cNvPr id="14" name="Content Placeholder 13">
            <a:extLst>
              <a:ext uri="{FF2B5EF4-FFF2-40B4-BE49-F238E27FC236}">
                <a16:creationId xmlns:a16="http://schemas.microsoft.com/office/drawing/2014/main" id="{47A18D7F-9A8E-7C47-83EF-E40247EB71A0}"/>
              </a:ext>
            </a:extLst>
          </p:cNvPr>
          <p:cNvSpPr txBox="1">
            <a:spLocks noGrp="1"/>
          </p:cNvSpPr>
          <p:nvPr>
            <p:ph sz="quarter" idx="13"/>
          </p:nvPr>
        </p:nvSpPr>
        <p:spPr>
          <a:xfrm>
            <a:off x="426085" y="5131279"/>
            <a:ext cx="8291830" cy="1081322"/>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gcc –g –c hw-modular1.c</a:t>
            </a:r>
          </a:p>
          <a:p>
            <a:pPr marL="0" indent="0" algn="ctr">
              <a:buNone/>
            </a:pPr>
            <a:r>
              <a:rPr lang="en-US" sz="3200" b="1" dirty="0">
                <a:solidFill>
                  <a:schemeClr val="bg1"/>
                </a:solidFill>
                <a:latin typeface="Consolas"/>
                <a:cs typeface="Consolas"/>
              </a:rPr>
              <a:t>objdump –d –S –M intel hw-modular1.o</a:t>
            </a:r>
          </a:p>
        </p:txBody>
      </p:sp>
      <p:sp>
        <p:nvSpPr>
          <p:cNvPr id="11"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30</a:t>
            </a:fld>
            <a:endParaRPr lang="en-US" altLang="en-US" dirty="0"/>
          </a:p>
        </p:txBody>
      </p:sp>
    </p:spTree>
    <p:extLst>
      <p:ext uri="{BB962C8B-B14F-4D97-AF65-F5344CB8AC3E}">
        <p14:creationId xmlns:p14="http://schemas.microsoft.com/office/powerpoint/2010/main" val="816062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Building Multiple Files </a:t>
            </a:r>
            <a:r>
              <a:rPr lang="en-US" dirty="0" smtClean="0"/>
              <a:t>(cont. 3)</a:t>
            </a:r>
            <a:endParaRPr lang="en-US" dirty="0"/>
          </a:p>
        </p:txBody>
      </p:sp>
      <p:pic>
        <p:nvPicPr>
          <p:cNvPr id="7" name="Content Placeholder 6" descr="Intel manual page for Call instruction" title="Intel manual page for Call instruction"/>
          <p:cNvPicPr>
            <a:picLocks noGrp="1" noChangeAspect="1"/>
          </p:cNvPicPr>
          <p:nvPr>
            <p:ph idx="1"/>
          </p:nvPr>
        </p:nvPicPr>
        <p:blipFill>
          <a:blip r:embed="rId3"/>
          <a:stretch>
            <a:fillRect/>
          </a:stretch>
        </p:blipFill>
        <p:spPr>
          <a:xfrm>
            <a:off x="487680" y="91975"/>
            <a:ext cx="8239760" cy="6237388"/>
          </a:xfrm>
          <a:prstGeom prst="rect">
            <a:avLst/>
          </a:prstGeom>
        </p:spPr>
      </p:pic>
      <p:sp>
        <p:nvSpPr>
          <p:cNvPr id="5"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31</a:t>
            </a:fld>
            <a:endParaRPr lang="en-US" altLang="en-US" dirty="0"/>
          </a:p>
        </p:txBody>
      </p:sp>
    </p:spTree>
    <p:extLst>
      <p:ext uri="{BB962C8B-B14F-4D97-AF65-F5344CB8AC3E}">
        <p14:creationId xmlns:p14="http://schemas.microsoft.com/office/powerpoint/2010/main" val="3233335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Building Multiple Files </a:t>
            </a:r>
            <a:r>
              <a:rPr lang="en-US" dirty="0" smtClean="0"/>
              <a:t>(cont. 4)</a:t>
            </a:r>
            <a:endParaRPr lang="en-US" dirty="0"/>
          </a:p>
        </p:txBody>
      </p:sp>
      <p:pic>
        <p:nvPicPr>
          <p:cNvPr id="11" name="Content Placeholder 10" descr="Output of objdump –d –S –M intel hw-modular2.o" title="Output of objdump –d –S –M intel hw-modular2.o"/>
          <p:cNvPicPr>
            <a:picLocks noGrp="1" noChangeAspect="1"/>
          </p:cNvPicPr>
          <p:nvPr>
            <p:ph sz="quarter" idx="10"/>
          </p:nvPr>
        </p:nvPicPr>
        <p:blipFill>
          <a:blip r:embed="rId3"/>
          <a:stretch>
            <a:fillRect/>
          </a:stretch>
        </p:blipFill>
        <p:spPr>
          <a:xfrm>
            <a:off x="253406" y="154587"/>
            <a:ext cx="8637186" cy="5006776"/>
          </a:xfrm>
          <a:prstGeom prst="rect">
            <a:avLst/>
          </a:prstGeom>
        </p:spPr>
      </p:pic>
      <p:sp>
        <p:nvSpPr>
          <p:cNvPr id="12" name="Content Placeholder 11">
            <a:extLst>
              <a:ext uri="{FF2B5EF4-FFF2-40B4-BE49-F238E27FC236}">
                <a16:creationId xmlns:a16="http://schemas.microsoft.com/office/drawing/2014/main" id="{A28D7EFC-720B-7543-A910-1AA2E44B3875}"/>
              </a:ext>
            </a:extLst>
          </p:cNvPr>
          <p:cNvSpPr txBox="1">
            <a:spLocks noGrp="1"/>
          </p:cNvSpPr>
          <p:nvPr>
            <p:ph sz="quarter" idx="11"/>
          </p:nvPr>
        </p:nvSpPr>
        <p:spPr>
          <a:xfrm>
            <a:off x="410844" y="5161363"/>
            <a:ext cx="8322310" cy="1081322"/>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gcc –g –c hw-modular2.c</a:t>
            </a:r>
          </a:p>
          <a:p>
            <a:pPr marL="0" indent="0" algn="ctr">
              <a:buNone/>
            </a:pPr>
            <a:r>
              <a:rPr lang="en-US" sz="3200" b="1" dirty="0">
                <a:solidFill>
                  <a:schemeClr val="bg1"/>
                </a:solidFill>
                <a:latin typeface="Consolas"/>
                <a:cs typeface="Consolas"/>
              </a:rPr>
              <a:t>objdump –d –S –M intel hw-modular2.o</a:t>
            </a:r>
          </a:p>
        </p:txBody>
      </p:sp>
      <p:sp>
        <p:nvSpPr>
          <p:cNvPr id="6"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32</a:t>
            </a:fld>
            <a:endParaRPr lang="en-US" altLang="en-US" dirty="0"/>
          </a:p>
        </p:txBody>
      </p:sp>
    </p:spTree>
    <p:extLst>
      <p:ext uri="{BB962C8B-B14F-4D97-AF65-F5344CB8AC3E}">
        <p14:creationId xmlns:p14="http://schemas.microsoft.com/office/powerpoint/2010/main" val="1929746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Building Multiple Files </a:t>
            </a:r>
            <a:r>
              <a:rPr lang="en-US" dirty="0" smtClean="0"/>
              <a:t>(cont. 5)</a:t>
            </a:r>
            <a:endParaRPr lang="en-US" dirty="0"/>
          </a:p>
        </p:txBody>
      </p:sp>
      <p:pic>
        <p:nvPicPr>
          <p:cNvPr id="5" name="Content Placeholder 4" descr="Output of objdump –d –S –M intel hw-modular" title="Output of objdump –d –S –M intel hw-modular"/>
          <p:cNvPicPr>
            <a:picLocks noGrp="1" noChangeAspect="1"/>
          </p:cNvPicPr>
          <p:nvPr>
            <p:ph idx="1"/>
          </p:nvPr>
        </p:nvPicPr>
        <p:blipFill>
          <a:blip r:embed="rId3"/>
          <a:stretch>
            <a:fillRect/>
          </a:stretch>
        </p:blipFill>
        <p:spPr>
          <a:xfrm>
            <a:off x="1230630" y="51972"/>
            <a:ext cx="7355840" cy="6277391"/>
          </a:xfrm>
          <a:prstGeom prst="rect">
            <a:avLst/>
          </a:prstGeom>
        </p:spPr>
      </p:pic>
      <p:sp>
        <p:nvSpPr>
          <p:cNvPr id="10"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33</a:t>
            </a:fld>
            <a:endParaRPr lang="en-US" altLang="en-US" dirty="0"/>
          </a:p>
        </p:txBody>
      </p:sp>
    </p:spTree>
    <p:extLst>
      <p:ext uri="{BB962C8B-B14F-4D97-AF65-F5344CB8AC3E}">
        <p14:creationId xmlns:p14="http://schemas.microsoft.com/office/powerpoint/2010/main" val="3855901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algn="ctr"/>
            <a:r>
              <a:rPr lang="en-US" dirty="0" smtClean="0"/>
              <a:t>Forward Engineering</a:t>
            </a:r>
            <a:endParaRPr lang="en-US" dirty="0"/>
          </a:p>
        </p:txBody>
      </p:sp>
      <p:pic>
        <p:nvPicPr>
          <p:cNvPr id="4" name="Content Placeholder 5" descr="&quot;&quot;"/>
          <p:cNvPicPr>
            <a:picLocks noGrp="1" noChangeAspect="1"/>
          </p:cNvPicPr>
          <p:nvPr>
            <p:ph idx="1"/>
          </p:nvPr>
        </p:nvPicPr>
        <p:blipFill>
          <a:blip r:embed="rId2"/>
          <a:stretch>
            <a:fillRect/>
          </a:stretch>
        </p:blipFill>
        <p:spPr>
          <a:xfrm>
            <a:off x="1926907" y="1039813"/>
            <a:ext cx="5229225" cy="895350"/>
          </a:xfrm>
          <a:prstGeom prst="rect">
            <a:avLst/>
          </a:prstGeom>
        </p:spPr>
      </p:pic>
      <p:sp>
        <p:nvSpPr>
          <p:cNvPr id="5" name="Slide Number Placeholder 3"/>
          <p:cNvSpPr>
            <a:spLocks noGrp="1"/>
          </p:cNvSpPr>
          <p:nvPr>
            <p:ph type="sldNum" sz="quarter" idx="10"/>
          </p:nvPr>
        </p:nvSpPr>
        <p:spPr>
          <a:xfrm>
            <a:off x="8020050" y="6329363"/>
            <a:ext cx="495300" cy="365125"/>
          </a:xfrm>
          <a:prstGeom prst="rect">
            <a:avLst/>
          </a:prstGeom>
        </p:spPr>
        <p:txBody>
          <a:bodyPr/>
          <a:lstStyle/>
          <a:p>
            <a:fld id="{C6AEF549-90E1-47C7-BE25-4BF87E87A1D3}" type="slidenum">
              <a:rPr lang="en-US" altLang="en-US" smtClean="0"/>
              <a:pPr/>
              <a:t>34</a:t>
            </a:fld>
            <a:endParaRPr lang="en-US" altLang="en-US" dirty="0"/>
          </a:p>
        </p:txBody>
      </p:sp>
    </p:spTree>
    <p:extLst>
      <p:ext uri="{BB962C8B-B14F-4D97-AF65-F5344CB8AC3E}">
        <p14:creationId xmlns:p14="http://schemas.microsoft.com/office/powerpoint/2010/main" val="3106915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a:t>
            </a:r>
            <a:endParaRPr lang="en-US" dirty="0"/>
          </a:p>
        </p:txBody>
      </p:sp>
      <p:sp>
        <p:nvSpPr>
          <p:cNvPr id="11" name="Content Placeholder 10">
            <a:extLst>
              <a:ext uri="{FF2B5EF4-FFF2-40B4-BE49-F238E27FC236}">
                <a16:creationId xmlns:a16="http://schemas.microsoft.com/office/drawing/2014/main" id="{20F25131-ED2D-F345-96C7-8081AF87A2D9}"/>
              </a:ext>
            </a:extLst>
          </p:cNvPr>
          <p:cNvSpPr txBox="1">
            <a:spLocks noGrp="1"/>
          </p:cNvSpPr>
          <p:nvPr>
            <p:ph sz="quarter" idx="10"/>
          </p:nvPr>
        </p:nvSpPr>
        <p:spPr>
          <a:xfrm>
            <a:off x="4917440" y="77789"/>
            <a:ext cx="4085590" cy="383182"/>
          </a:xfrm>
          <a:prstGeom prst="rect">
            <a:avLst/>
          </a:prstGeom>
          <a:noFill/>
        </p:spPr>
        <p:txBody>
          <a:bodyPr wrap="square" rtlCol="0">
            <a:spAutoFit/>
          </a:bodyPr>
          <a:lstStyle/>
          <a:p>
            <a:pPr marL="0" indent="0" algn="r">
              <a:buNone/>
            </a:pPr>
            <a:r>
              <a:rPr lang="en-US" dirty="0"/>
              <a:t>/code/</a:t>
            </a:r>
            <a:r>
              <a:rPr lang="en-US" dirty="0"/>
              <a:t>sre</a:t>
            </a:r>
            <a:r>
              <a:rPr lang="en-US" dirty="0"/>
              <a:t>/ 0240_forward/ </a:t>
            </a:r>
            <a:r>
              <a:rPr lang="en-US" dirty="0"/>
              <a:t>int_var.c</a:t>
            </a:r>
            <a:endParaRPr lang="en-US" dirty="0"/>
          </a:p>
        </p:txBody>
      </p:sp>
      <p:pic>
        <p:nvPicPr>
          <p:cNvPr id="12" name="Content Placeholder 11" descr="Code listing of 0240_forward/int_var.c" title="Code listing of 0240_forward/int_var.c"/>
          <p:cNvPicPr>
            <a:picLocks noGrp="1" noChangeAspect="1"/>
          </p:cNvPicPr>
          <p:nvPr>
            <p:ph sz="quarter" idx="11"/>
          </p:nvPr>
        </p:nvPicPr>
        <p:blipFill>
          <a:blip r:embed="rId3">
            <a:extLst>
              <a:ext uri="{28A0092B-C50C-407E-A947-70E740481C1C}">
                <a14:useLocalDpi xmlns:a14="http://schemas.microsoft.com/office/drawing/2010/main"/>
              </a:ext>
            </a:extLst>
          </a:blip>
          <a:stretch>
            <a:fillRect/>
          </a:stretch>
        </p:blipFill>
        <p:spPr>
          <a:xfrm>
            <a:off x="628650" y="460970"/>
            <a:ext cx="6483350" cy="5020941"/>
          </a:xfrm>
          <a:prstGeom prst="rect">
            <a:avLst/>
          </a:prstGeom>
        </p:spPr>
      </p:pic>
      <p:sp>
        <p:nvSpPr>
          <p:cNvPr id="13" name="Content Placeholder 12">
            <a:extLst>
              <a:ext uri="{FF2B5EF4-FFF2-40B4-BE49-F238E27FC236}">
                <a16:creationId xmlns:a16="http://schemas.microsoft.com/office/drawing/2014/main" id="{FD997F88-D888-E14D-95C6-A02A165C64B6}"/>
              </a:ext>
            </a:extLst>
          </p:cNvPr>
          <p:cNvSpPr txBox="1">
            <a:spLocks noGrp="1"/>
          </p:cNvSpPr>
          <p:nvPr>
            <p:ph sz="quarter" idx="13"/>
          </p:nvPr>
        </p:nvSpPr>
        <p:spPr>
          <a:xfrm>
            <a:off x="294640" y="5626649"/>
            <a:ext cx="851535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gcc </a:t>
            </a:r>
            <a:r>
              <a:rPr lang="mr-IN" sz="3200" b="1" dirty="0">
                <a:solidFill>
                  <a:schemeClr val="bg1"/>
                </a:solidFill>
                <a:latin typeface="Consolas"/>
                <a:cs typeface="Consolas"/>
              </a:rPr>
              <a:t>–</a:t>
            </a:r>
            <a:r>
              <a:rPr lang="en-US" sz="3200" b="1" dirty="0">
                <a:solidFill>
                  <a:schemeClr val="bg1"/>
                </a:solidFill>
                <a:latin typeface="Consolas"/>
                <a:cs typeface="Consolas"/>
              </a:rPr>
              <a:t>g </a:t>
            </a:r>
            <a:r>
              <a:rPr lang="mr-IN" sz="3200" b="1" dirty="0">
                <a:solidFill>
                  <a:schemeClr val="bg1"/>
                </a:solidFill>
                <a:latin typeface="Consolas"/>
                <a:cs typeface="Consolas"/>
              </a:rPr>
              <a:t>–</a:t>
            </a:r>
            <a:r>
              <a:rPr lang="en-US" sz="3200" b="1" dirty="0">
                <a:solidFill>
                  <a:schemeClr val="bg1"/>
                </a:solidFill>
                <a:latin typeface="Consolas"/>
                <a:cs typeface="Consolas"/>
              </a:rPr>
              <a:t>o 010_int_var 010_int_var.c</a:t>
            </a:r>
          </a:p>
        </p:txBody>
      </p:sp>
      <p:sp>
        <p:nvSpPr>
          <p:cNvPr id="6"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35</a:t>
            </a:fld>
            <a:endParaRPr lang="en-US" altLang="en-US" dirty="0"/>
          </a:p>
        </p:txBody>
      </p:sp>
    </p:spTree>
    <p:extLst>
      <p:ext uri="{BB962C8B-B14F-4D97-AF65-F5344CB8AC3E}">
        <p14:creationId xmlns:p14="http://schemas.microsoft.com/office/powerpoint/2010/main" val="1318643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Forward Engineering </a:t>
            </a:r>
            <a:r>
              <a:rPr lang="en-US" dirty="0" smtClean="0"/>
              <a:t>(cont. 2)</a:t>
            </a:r>
            <a:endParaRPr lang="en-US" dirty="0"/>
          </a:p>
        </p:txBody>
      </p:sp>
      <p:pic>
        <p:nvPicPr>
          <p:cNvPr id="20" name="Content Placeholder 19" descr="&quot;empty&quot; stack" title="&quot;empty&quot; stack"/>
          <p:cNvPicPr>
            <a:picLocks noGrp="1" noChangeAspect="1"/>
          </p:cNvPicPr>
          <p:nvPr>
            <p:ph idx="1"/>
          </p:nvPr>
        </p:nvPicPr>
        <p:blipFill>
          <a:blip r:embed="rId2"/>
          <a:stretch>
            <a:fillRect/>
          </a:stretch>
        </p:blipFill>
        <p:spPr>
          <a:xfrm>
            <a:off x="-1" y="0"/>
            <a:ext cx="9142337" cy="6207760"/>
          </a:xfrm>
          <a:prstGeom prst="rect">
            <a:avLst/>
          </a:prstGeom>
        </p:spPr>
      </p:pic>
      <p:sp>
        <p:nvSpPr>
          <p:cNvPr id="19"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36</a:t>
            </a:fld>
            <a:endParaRPr lang="en-US" altLang="en-US" dirty="0"/>
          </a:p>
        </p:txBody>
      </p:sp>
    </p:spTree>
    <p:extLst>
      <p:ext uri="{BB962C8B-B14F-4D97-AF65-F5344CB8AC3E}">
        <p14:creationId xmlns:p14="http://schemas.microsoft.com/office/powerpoint/2010/main" val="2443145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3)</a:t>
            </a:r>
            <a:endParaRPr lang="en-US" dirty="0"/>
          </a:p>
        </p:txBody>
      </p:sp>
      <p:pic>
        <p:nvPicPr>
          <p:cNvPr id="23" name="Content Placeholder 22" descr="EBP pushed onto stack" title="EBP pushed onto stack"/>
          <p:cNvPicPr>
            <a:picLocks noGrp="1" noChangeAspect="1"/>
          </p:cNvPicPr>
          <p:nvPr>
            <p:ph idx="1"/>
          </p:nvPr>
        </p:nvPicPr>
        <p:blipFill>
          <a:blip r:embed="rId3"/>
          <a:stretch>
            <a:fillRect/>
          </a:stretch>
        </p:blipFill>
        <p:spPr>
          <a:xfrm>
            <a:off x="0" y="0"/>
            <a:ext cx="9144000" cy="6226140"/>
          </a:xfrm>
          <a:prstGeom prst="rect">
            <a:avLst/>
          </a:prstGeom>
        </p:spPr>
      </p:pic>
      <p:sp>
        <p:nvSpPr>
          <p:cNvPr id="20"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37</a:t>
            </a:fld>
            <a:endParaRPr lang="en-US" altLang="en-US" dirty="0"/>
          </a:p>
        </p:txBody>
      </p:sp>
    </p:spTree>
    <p:extLst>
      <p:ext uri="{BB962C8B-B14F-4D97-AF65-F5344CB8AC3E}">
        <p14:creationId xmlns:p14="http://schemas.microsoft.com/office/powerpoint/2010/main" val="3897747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a:t>
            </a:r>
            <a:r>
              <a:rPr lang="en-US" dirty="0" smtClean="0"/>
              <a:t>. 4)</a:t>
            </a:r>
            <a:endParaRPr lang="en-US" dirty="0"/>
          </a:p>
        </p:txBody>
      </p:sp>
      <p:pic>
        <p:nvPicPr>
          <p:cNvPr id="22" name="Content Placeholder 21" descr="EBP points to top of stack"/>
          <p:cNvPicPr>
            <a:picLocks noGrp="1" noChangeAspect="1"/>
          </p:cNvPicPr>
          <p:nvPr>
            <p:ph idx="1"/>
          </p:nvPr>
        </p:nvPicPr>
        <p:blipFill>
          <a:blip r:embed="rId2"/>
          <a:stretch>
            <a:fillRect/>
          </a:stretch>
        </p:blipFill>
        <p:spPr>
          <a:xfrm>
            <a:off x="-1" y="0"/>
            <a:ext cx="9132767" cy="6197600"/>
          </a:xfrm>
          <a:prstGeom prst="rect">
            <a:avLst/>
          </a:prstGeom>
        </p:spPr>
      </p:pic>
      <p:sp>
        <p:nvSpPr>
          <p:cNvPr id="20"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38</a:t>
            </a:fld>
            <a:endParaRPr lang="en-US" altLang="en-US" dirty="0"/>
          </a:p>
        </p:txBody>
      </p:sp>
    </p:spTree>
    <p:extLst>
      <p:ext uri="{BB962C8B-B14F-4D97-AF65-F5344CB8AC3E}">
        <p14:creationId xmlns:p14="http://schemas.microsoft.com/office/powerpoint/2010/main" val="3057408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5)</a:t>
            </a:r>
            <a:endParaRPr lang="en-US" dirty="0"/>
          </a:p>
        </p:txBody>
      </p:sp>
      <p:pic>
        <p:nvPicPr>
          <p:cNvPr id="24" name="Content Placeholder 23" descr="Space created on stack for local variables" title="Space created on stack for local variables"/>
          <p:cNvPicPr>
            <a:picLocks noGrp="1" noChangeAspect="1"/>
          </p:cNvPicPr>
          <p:nvPr>
            <p:ph idx="1"/>
          </p:nvPr>
        </p:nvPicPr>
        <p:blipFill>
          <a:blip r:embed="rId2"/>
          <a:stretch>
            <a:fillRect/>
          </a:stretch>
        </p:blipFill>
        <p:spPr>
          <a:xfrm>
            <a:off x="0" y="0"/>
            <a:ext cx="9122342" cy="6217920"/>
          </a:xfrm>
          <a:prstGeom prst="rect">
            <a:avLst/>
          </a:prstGeom>
        </p:spPr>
      </p:pic>
      <p:sp>
        <p:nvSpPr>
          <p:cNvPr id="23"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39</a:t>
            </a:fld>
            <a:endParaRPr lang="en-US" altLang="en-US" dirty="0"/>
          </a:p>
        </p:txBody>
      </p:sp>
    </p:spTree>
    <p:extLst>
      <p:ext uri="{BB962C8B-B14F-4D97-AF65-F5344CB8AC3E}">
        <p14:creationId xmlns:p14="http://schemas.microsoft.com/office/powerpoint/2010/main" val="388279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Preprocessor:</a:t>
            </a:r>
            <a:br>
              <a:rPr lang="en-US" dirty="0" smtClean="0"/>
            </a:br>
            <a:r>
              <a:rPr lang="en-US" dirty="0"/>
              <a:t>Getting from Source Code to A </a:t>
            </a:r>
            <a:r>
              <a:rPr lang="en-US" dirty="0" smtClean="0"/>
              <a:t>Binary</a:t>
            </a:r>
            <a:endParaRPr lang="en-US" dirty="0"/>
          </a:p>
        </p:txBody>
      </p:sp>
      <p:sp>
        <p:nvSpPr>
          <p:cNvPr id="3" name="Content Placeholder 2"/>
          <p:cNvSpPr>
            <a:spLocks noGrp="1"/>
          </p:cNvSpPr>
          <p:nvPr>
            <p:ph idx="1"/>
          </p:nvPr>
        </p:nvSpPr>
        <p:spPr/>
        <p:txBody>
          <a:bodyPr/>
          <a:lstStyle/>
          <a:p>
            <a:pPr marL="0" indent="0" algn="ctr">
              <a:buNone/>
            </a:pPr>
            <a:r>
              <a:rPr lang="en-US" dirty="0" smtClean="0">
                <a:hlinkClick r:id="rId2" action="ppaction://hlinksldjump"/>
              </a:rPr>
              <a:t>(</a:t>
            </a:r>
            <a:r>
              <a:rPr lang="en-US" dirty="0">
                <a:hlinkClick r:id="rId2" action="ppaction://hlinksldjump"/>
              </a:rPr>
              <a:t>return to table of contents</a:t>
            </a:r>
            <a:r>
              <a:rPr lang="en-US" dirty="0" smtClean="0">
                <a:hlinkClick r:id="rId2" action="ppaction://hlinksldjump"/>
              </a:rPr>
              <a:t>)</a:t>
            </a:r>
            <a:endParaRPr lang="en-US" dirty="0"/>
          </a:p>
        </p:txBody>
      </p:sp>
      <p:sp>
        <p:nvSpPr>
          <p:cNvPr id="4" name="Slide Number Placeholder 3"/>
          <p:cNvSpPr>
            <a:spLocks noGrp="1"/>
          </p:cNvSpPr>
          <p:nvPr>
            <p:ph type="sldNum" sz="quarter" idx="10"/>
          </p:nvPr>
        </p:nvSpPr>
        <p:spPr>
          <a:xfrm>
            <a:off x="8020050" y="6329363"/>
            <a:ext cx="495300" cy="365125"/>
          </a:xfrm>
          <a:prstGeom prst="rect">
            <a:avLst/>
          </a:prstGeom>
        </p:spPr>
        <p:txBody>
          <a:bodyPr/>
          <a:lstStyle/>
          <a:p>
            <a:fld id="{C6AEF549-90E1-47C7-BE25-4BF87E87A1D3}" type="slidenum">
              <a:rPr lang="en-US" altLang="en-US" smtClean="0"/>
              <a:pPr/>
              <a:t>4</a:t>
            </a:fld>
            <a:endParaRPr lang="en-US" altLang="en-US" dirty="0"/>
          </a:p>
        </p:txBody>
      </p:sp>
    </p:spTree>
    <p:extLst>
      <p:ext uri="{BB962C8B-B14F-4D97-AF65-F5344CB8AC3E}">
        <p14:creationId xmlns:p14="http://schemas.microsoft.com/office/powerpoint/2010/main" val="1542487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6)</a:t>
            </a:r>
            <a:endParaRPr lang="en-US" dirty="0"/>
          </a:p>
        </p:txBody>
      </p:sp>
      <p:pic>
        <p:nvPicPr>
          <p:cNvPr id="20" name="Content Placeholder 19" descr="Initialization of local variable a" title="Initialization of local variable a"/>
          <p:cNvPicPr>
            <a:picLocks noGrp="1" noChangeAspect="1"/>
          </p:cNvPicPr>
          <p:nvPr>
            <p:ph idx="1"/>
          </p:nvPr>
        </p:nvPicPr>
        <p:blipFill>
          <a:blip r:embed="rId2"/>
          <a:stretch>
            <a:fillRect/>
          </a:stretch>
        </p:blipFill>
        <p:spPr>
          <a:xfrm>
            <a:off x="0" y="-1"/>
            <a:ext cx="9144000" cy="6229415"/>
          </a:xfrm>
          <a:prstGeom prst="rect">
            <a:avLst/>
          </a:prstGeom>
        </p:spPr>
      </p:pic>
      <p:sp>
        <p:nvSpPr>
          <p:cNvPr id="23"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40</a:t>
            </a:fld>
            <a:endParaRPr lang="en-US" altLang="en-US" dirty="0"/>
          </a:p>
        </p:txBody>
      </p:sp>
    </p:spTree>
    <p:extLst>
      <p:ext uri="{BB962C8B-B14F-4D97-AF65-F5344CB8AC3E}">
        <p14:creationId xmlns:p14="http://schemas.microsoft.com/office/powerpoint/2010/main" val="3030178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7)</a:t>
            </a:r>
            <a:endParaRPr lang="en-US" dirty="0"/>
          </a:p>
        </p:txBody>
      </p:sp>
      <p:pic>
        <p:nvPicPr>
          <p:cNvPr id="20" name="Content Placeholder 19" descr="Stack pointer decremented by 8" title="Stack pointer decremented by 8"/>
          <p:cNvPicPr>
            <a:picLocks noGrp="1" noChangeAspect="1"/>
          </p:cNvPicPr>
          <p:nvPr>
            <p:ph idx="1"/>
          </p:nvPr>
        </p:nvPicPr>
        <p:blipFill>
          <a:blip r:embed="rId2"/>
          <a:stretch>
            <a:fillRect/>
          </a:stretch>
        </p:blipFill>
        <p:spPr>
          <a:xfrm>
            <a:off x="0" y="-1"/>
            <a:ext cx="9144000" cy="6185043"/>
          </a:xfrm>
          <a:prstGeom prst="rect">
            <a:avLst/>
          </a:prstGeom>
        </p:spPr>
      </p:pic>
      <p:sp>
        <p:nvSpPr>
          <p:cNvPr id="23"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41</a:t>
            </a:fld>
            <a:endParaRPr lang="en-US" altLang="en-US" dirty="0"/>
          </a:p>
        </p:txBody>
      </p:sp>
    </p:spTree>
    <p:extLst>
      <p:ext uri="{BB962C8B-B14F-4D97-AF65-F5344CB8AC3E}">
        <p14:creationId xmlns:p14="http://schemas.microsoft.com/office/powerpoint/2010/main" val="3862887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a:t>
            </a:r>
            <a:r>
              <a:rPr lang="en-US" dirty="0" smtClean="0"/>
              <a:t>Engineering 8</a:t>
            </a:r>
            <a:endParaRPr lang="en-US" dirty="0"/>
          </a:p>
        </p:txBody>
      </p:sp>
      <p:pic>
        <p:nvPicPr>
          <p:cNvPr id="24" name="Content Placeholder 23" descr="First parameter to printf pushed onto the stack" title="First parameter to printf pushed onto the stack"/>
          <p:cNvPicPr>
            <a:picLocks noGrp="1" noChangeAspect="1"/>
          </p:cNvPicPr>
          <p:nvPr>
            <p:ph idx="1"/>
          </p:nvPr>
        </p:nvPicPr>
        <p:blipFill>
          <a:blip r:embed="rId3"/>
          <a:stretch>
            <a:fillRect/>
          </a:stretch>
        </p:blipFill>
        <p:spPr>
          <a:xfrm>
            <a:off x="0" y="-1"/>
            <a:ext cx="9144000" cy="6335193"/>
          </a:xfrm>
          <a:prstGeom prst="rect">
            <a:avLst/>
          </a:prstGeom>
        </p:spPr>
      </p:pic>
      <p:sp>
        <p:nvSpPr>
          <p:cNvPr id="23"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42</a:t>
            </a:fld>
            <a:endParaRPr lang="en-US" altLang="en-US" dirty="0"/>
          </a:p>
        </p:txBody>
      </p:sp>
    </p:spTree>
    <p:extLst>
      <p:ext uri="{BB962C8B-B14F-4D97-AF65-F5344CB8AC3E}">
        <p14:creationId xmlns:p14="http://schemas.microsoft.com/office/powerpoint/2010/main" val="434040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8)</a:t>
            </a:r>
            <a:endParaRPr lang="en-US" dirty="0"/>
          </a:p>
        </p:txBody>
      </p:sp>
      <p:pic>
        <p:nvPicPr>
          <p:cNvPr id="24" name="Content Placeholder 23" descr="Second address to printf (address of format string) pushed onto the stack)" title="Second address to printf (address of format string) pushed onto the stack)"/>
          <p:cNvPicPr>
            <a:picLocks noGrp="1" noChangeAspect="1"/>
          </p:cNvPicPr>
          <p:nvPr>
            <p:ph idx="1"/>
          </p:nvPr>
        </p:nvPicPr>
        <p:blipFill>
          <a:blip r:embed="rId3"/>
          <a:stretch>
            <a:fillRect/>
          </a:stretch>
        </p:blipFill>
        <p:spPr>
          <a:xfrm>
            <a:off x="0" y="0"/>
            <a:ext cx="9144000" cy="6267236"/>
          </a:xfrm>
          <a:prstGeom prst="rect">
            <a:avLst/>
          </a:prstGeom>
        </p:spPr>
      </p:pic>
      <p:sp>
        <p:nvSpPr>
          <p:cNvPr id="23"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43</a:t>
            </a:fld>
            <a:endParaRPr lang="en-US" altLang="en-US" dirty="0"/>
          </a:p>
        </p:txBody>
      </p:sp>
    </p:spTree>
    <p:extLst>
      <p:ext uri="{BB962C8B-B14F-4D97-AF65-F5344CB8AC3E}">
        <p14:creationId xmlns:p14="http://schemas.microsoft.com/office/powerpoint/2010/main" val="3904663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9)</a:t>
            </a:r>
            <a:endParaRPr lang="en-US" dirty="0"/>
          </a:p>
        </p:txBody>
      </p:sp>
      <p:pic>
        <p:nvPicPr>
          <p:cNvPr id="29" name="Content Placeholder 28" descr="Second address to printf (address of format string) pushed onto the stack)" title="Second address to printf (address of format string) pushed onto the stack)"/>
          <p:cNvPicPr>
            <a:picLocks noGrp="1" noChangeAspect="1"/>
          </p:cNvPicPr>
          <p:nvPr>
            <p:ph sz="quarter" idx="10"/>
          </p:nvPr>
        </p:nvPicPr>
        <p:blipFill rotWithShape="1">
          <a:blip r:embed="rId3"/>
          <a:srcRect b="32232"/>
          <a:stretch/>
        </p:blipFill>
        <p:spPr>
          <a:xfrm>
            <a:off x="-1" y="7147"/>
            <a:ext cx="9207385" cy="4229573"/>
          </a:xfrm>
          <a:prstGeom prst="rect">
            <a:avLst/>
          </a:prstGeom>
        </p:spPr>
      </p:pic>
      <p:pic>
        <p:nvPicPr>
          <p:cNvPr id="30" name="Content Placeholder 29" descr="Output of objdump -s -j .rodata int_var showing format string in rodata section" title="Output of objdump -s -j .rodata int_var showing format string in rodata section">
            <a:extLst>
              <a:ext uri="{FF2B5EF4-FFF2-40B4-BE49-F238E27FC236}">
                <a16:creationId xmlns:a16="http://schemas.microsoft.com/office/drawing/2014/main" id="{D44D269B-19E7-9E41-8711-AFCEB9D16392}"/>
              </a:ext>
            </a:extLst>
          </p:cNvPr>
          <p:cNvPicPr>
            <a:picLocks noGrp="1" noChangeAspect="1"/>
          </p:cNvPicPr>
          <p:nvPr>
            <p:ph sz="quarter" idx="11"/>
          </p:nvPr>
        </p:nvPicPr>
        <p:blipFill>
          <a:blip r:embed="rId4">
            <a:extLst>
              <a:ext uri="{28A0092B-C50C-407E-A947-70E740481C1C}">
                <a14:useLocalDpi xmlns:a14="http://schemas.microsoft.com/office/drawing/2010/main"/>
              </a:ext>
            </a:extLst>
          </a:blip>
          <a:stretch>
            <a:fillRect/>
          </a:stretch>
        </p:blipFill>
        <p:spPr>
          <a:xfrm>
            <a:off x="0" y="4236721"/>
            <a:ext cx="9144000" cy="2011680"/>
          </a:xfrm>
          <a:prstGeom prst="rect">
            <a:avLst/>
          </a:prstGeom>
        </p:spPr>
      </p:pic>
      <p:sp>
        <p:nvSpPr>
          <p:cNvPr id="23"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44</a:t>
            </a:fld>
            <a:endParaRPr lang="en-US" altLang="en-US" dirty="0"/>
          </a:p>
        </p:txBody>
      </p:sp>
    </p:spTree>
    <p:extLst>
      <p:ext uri="{BB962C8B-B14F-4D97-AF65-F5344CB8AC3E}">
        <p14:creationId xmlns:p14="http://schemas.microsoft.com/office/powerpoint/2010/main" val="2358449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10)</a:t>
            </a:r>
            <a:endParaRPr lang="en-US" dirty="0"/>
          </a:p>
        </p:txBody>
      </p:sp>
      <p:pic>
        <p:nvPicPr>
          <p:cNvPr id="24" name="Content Placeholder 23" descr="State of stack when printf is called" title="State of stack when printf is called"/>
          <p:cNvPicPr>
            <a:picLocks noGrp="1" noChangeAspect="1"/>
          </p:cNvPicPr>
          <p:nvPr>
            <p:ph idx="1"/>
          </p:nvPr>
        </p:nvPicPr>
        <p:blipFill>
          <a:blip r:embed="rId3"/>
          <a:stretch>
            <a:fillRect/>
          </a:stretch>
        </p:blipFill>
        <p:spPr>
          <a:xfrm>
            <a:off x="0" y="0"/>
            <a:ext cx="9161574" cy="6248400"/>
          </a:xfrm>
          <a:prstGeom prst="rect">
            <a:avLst/>
          </a:prstGeom>
        </p:spPr>
      </p:pic>
      <p:sp>
        <p:nvSpPr>
          <p:cNvPr id="23"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45</a:t>
            </a:fld>
            <a:endParaRPr lang="en-US" altLang="en-US" dirty="0"/>
          </a:p>
        </p:txBody>
      </p:sp>
    </p:spTree>
    <p:extLst>
      <p:ext uri="{BB962C8B-B14F-4D97-AF65-F5344CB8AC3E}">
        <p14:creationId xmlns:p14="http://schemas.microsoft.com/office/powerpoint/2010/main" val="2708165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11)</a:t>
            </a:r>
            <a:endParaRPr lang="en-US" dirty="0"/>
          </a:p>
        </p:txBody>
      </p:sp>
      <p:pic>
        <p:nvPicPr>
          <p:cNvPr id="24" name="Content Placeholder 23" descr="Stack cleanup after return from printf()" title="Stack cleanup after return from printf()"/>
          <p:cNvPicPr>
            <a:picLocks noGrp="1" noChangeAspect="1"/>
          </p:cNvPicPr>
          <p:nvPr>
            <p:ph idx="1"/>
          </p:nvPr>
        </p:nvPicPr>
        <p:blipFill>
          <a:blip r:embed="rId3"/>
          <a:stretch>
            <a:fillRect/>
          </a:stretch>
        </p:blipFill>
        <p:spPr>
          <a:xfrm>
            <a:off x="0" y="0"/>
            <a:ext cx="9137266" cy="6187440"/>
          </a:xfrm>
          <a:prstGeom prst="rect">
            <a:avLst/>
          </a:prstGeom>
        </p:spPr>
      </p:pic>
      <p:sp>
        <p:nvSpPr>
          <p:cNvPr id="23"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46</a:t>
            </a:fld>
            <a:endParaRPr lang="en-US" altLang="en-US" dirty="0"/>
          </a:p>
        </p:txBody>
      </p:sp>
    </p:spTree>
    <p:extLst>
      <p:ext uri="{BB962C8B-B14F-4D97-AF65-F5344CB8AC3E}">
        <p14:creationId xmlns:p14="http://schemas.microsoft.com/office/powerpoint/2010/main" val="4246602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12)</a:t>
            </a:r>
            <a:endParaRPr lang="en-US" dirty="0"/>
          </a:p>
        </p:txBody>
      </p:sp>
      <p:pic>
        <p:nvPicPr>
          <p:cNvPr id="27" name="Content Placeholder 26" descr="State of stack (unchanged)" title="State of stack (unchanged)"/>
          <p:cNvPicPr>
            <a:picLocks noGrp="1" noChangeAspect="1"/>
          </p:cNvPicPr>
          <p:nvPr>
            <p:ph idx="1"/>
          </p:nvPr>
        </p:nvPicPr>
        <p:blipFill>
          <a:blip r:embed="rId3"/>
          <a:stretch>
            <a:fillRect/>
          </a:stretch>
        </p:blipFill>
        <p:spPr>
          <a:xfrm>
            <a:off x="0" y="0"/>
            <a:ext cx="9144000" cy="6219152"/>
          </a:xfrm>
          <a:prstGeom prst="rect">
            <a:avLst/>
          </a:prstGeom>
        </p:spPr>
      </p:pic>
      <p:sp>
        <p:nvSpPr>
          <p:cNvPr id="25"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47</a:t>
            </a:fld>
            <a:endParaRPr lang="en-US" altLang="en-US" dirty="0"/>
          </a:p>
        </p:txBody>
      </p:sp>
    </p:spTree>
    <p:extLst>
      <p:ext uri="{BB962C8B-B14F-4D97-AF65-F5344CB8AC3E}">
        <p14:creationId xmlns:p14="http://schemas.microsoft.com/office/powerpoint/2010/main" val="22168166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13)</a:t>
            </a:r>
            <a:endParaRPr lang="en-US" dirty="0"/>
          </a:p>
        </p:txBody>
      </p:sp>
      <p:pic>
        <p:nvPicPr>
          <p:cNvPr id="25" name="Content Placeholder 24" descr="Cleanup of stack frame before returning from func1. EAX holds the value 0x00 (unchanged)." title="Cleanup of stack frame before returning from func1. EAX holds the value 0x00 (unchanged)."/>
          <p:cNvPicPr>
            <a:picLocks noGrp="1" noChangeAspect="1"/>
          </p:cNvPicPr>
          <p:nvPr>
            <p:ph idx="1"/>
          </p:nvPr>
        </p:nvPicPr>
        <p:blipFill>
          <a:blip r:embed="rId3"/>
          <a:stretch>
            <a:fillRect/>
          </a:stretch>
        </p:blipFill>
        <p:spPr>
          <a:xfrm>
            <a:off x="0" y="-1"/>
            <a:ext cx="9144000" cy="6260757"/>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48</a:t>
            </a:fld>
            <a:endParaRPr lang="en-US" altLang="en-US" dirty="0"/>
          </a:p>
        </p:txBody>
      </p:sp>
    </p:spTree>
    <p:extLst>
      <p:ext uri="{BB962C8B-B14F-4D97-AF65-F5344CB8AC3E}">
        <p14:creationId xmlns:p14="http://schemas.microsoft.com/office/powerpoint/2010/main" val="4127605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14)</a:t>
            </a:r>
            <a:endParaRPr lang="en-US" dirty="0"/>
          </a:p>
        </p:txBody>
      </p:sp>
      <p:pic>
        <p:nvPicPr>
          <p:cNvPr id="24" name="Content Placeholder 23" descr="Cleanup of stack frame before returning from func1. EAX still holds the value 0x00" title="Cleanup of stack frame before returning from func1. EAX still holds the value 0x00"/>
          <p:cNvPicPr>
            <a:picLocks noGrp="1" noChangeAspect="1"/>
          </p:cNvPicPr>
          <p:nvPr>
            <p:ph idx="1"/>
          </p:nvPr>
        </p:nvPicPr>
        <p:blipFill>
          <a:blip r:embed="rId3"/>
          <a:stretch>
            <a:fillRect/>
          </a:stretch>
        </p:blipFill>
        <p:spPr>
          <a:xfrm>
            <a:off x="0" y="0"/>
            <a:ext cx="9144000" cy="6249940"/>
          </a:xfrm>
          <a:prstGeom prst="rect">
            <a:avLst/>
          </a:prstGeom>
        </p:spPr>
      </p:pic>
      <p:sp>
        <p:nvSpPr>
          <p:cNvPr id="22"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49</a:t>
            </a:fld>
            <a:endParaRPr lang="en-US" altLang="en-US" dirty="0"/>
          </a:p>
        </p:txBody>
      </p:sp>
    </p:spTree>
    <p:extLst>
      <p:ext uri="{BB962C8B-B14F-4D97-AF65-F5344CB8AC3E}">
        <p14:creationId xmlns:p14="http://schemas.microsoft.com/office/powerpoint/2010/main" val="2387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smtClean="0"/>
              <a:t>Preprocessor (cont. 1)</a:t>
            </a:r>
            <a:endParaRPr lang="en-US" dirty="0"/>
          </a:p>
        </p:txBody>
      </p:sp>
      <p:pic>
        <p:nvPicPr>
          <p:cNvPr id="8" name="Content Placeholder 7" descr="Code listing of 0205_preprocess/helloWorld.c" title="Code listing of 0205_preprocess/helloWorld.c"/>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229581" y="802640"/>
            <a:ext cx="8644365" cy="3901439"/>
          </a:xfrm>
          <a:prstGeom prst="rect">
            <a:avLst/>
          </a:prstGeom>
        </p:spPr>
      </p:pic>
      <p:sp>
        <p:nvSpPr>
          <p:cNvPr id="5"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a:t>
            </a:fld>
            <a:endParaRPr lang="en-US" altLang="en-US" dirty="0"/>
          </a:p>
        </p:txBody>
      </p:sp>
    </p:spTree>
    <p:extLst>
      <p:ext uri="{BB962C8B-B14F-4D97-AF65-F5344CB8AC3E}">
        <p14:creationId xmlns:p14="http://schemas.microsoft.com/office/powerpoint/2010/main" val="3883392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15)</a:t>
            </a:r>
            <a:endParaRPr lang="en-US" dirty="0"/>
          </a:p>
        </p:txBody>
      </p:sp>
      <p:pic>
        <p:nvPicPr>
          <p:cNvPr id="25" name="Content Placeholder 24" descr="Stack back in original state before we return to caller. EAX still holds the value 0x00." title="Stack back in original state before we return to caller. EAX still holds the value 0x00."/>
          <p:cNvPicPr>
            <a:picLocks noGrp="1" noChangeAspect="1"/>
          </p:cNvPicPr>
          <p:nvPr>
            <p:ph idx="1"/>
          </p:nvPr>
        </p:nvPicPr>
        <p:blipFill>
          <a:blip r:embed="rId3"/>
          <a:stretch>
            <a:fillRect/>
          </a:stretch>
        </p:blipFill>
        <p:spPr>
          <a:xfrm>
            <a:off x="0" y="0"/>
            <a:ext cx="9144000" cy="6274286"/>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50</a:t>
            </a:fld>
            <a:endParaRPr lang="en-US" altLang="en-US" dirty="0"/>
          </a:p>
        </p:txBody>
      </p:sp>
    </p:spTree>
    <p:extLst>
      <p:ext uri="{BB962C8B-B14F-4D97-AF65-F5344CB8AC3E}">
        <p14:creationId xmlns:p14="http://schemas.microsoft.com/office/powerpoint/2010/main" val="2058802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Forward Engineering 17</a:t>
            </a:r>
          </a:p>
        </p:txBody>
      </p:sp>
      <p:pic>
        <p:nvPicPr>
          <p:cNvPr id="10" name="Content Placeholder 9" descr="An example to show the assembly produced when we declare and initialize two int variables"/>
          <p:cNvPicPr>
            <a:picLocks noGrp="1" noChangeAspect="1"/>
          </p:cNvPicPr>
          <p:nvPr>
            <p:ph sz="quarter" idx="10"/>
          </p:nvPr>
        </p:nvPicPr>
        <p:blipFill>
          <a:blip r:embed="rId3">
            <a:extLst>
              <a:ext uri="{28A0092B-C50C-407E-A947-70E740481C1C}">
                <a14:useLocalDpi xmlns:a14="http://schemas.microsoft.com/office/drawing/2010/main"/>
              </a:ext>
            </a:extLst>
          </a:blip>
          <a:stretch>
            <a:fillRect/>
          </a:stretch>
        </p:blipFill>
        <p:spPr>
          <a:xfrm>
            <a:off x="144176" y="17580"/>
            <a:ext cx="6713824" cy="6230820"/>
          </a:xfrm>
          <a:prstGeom prst="rect">
            <a:avLst/>
          </a:prstGeom>
        </p:spPr>
      </p:pic>
      <p:sp>
        <p:nvSpPr>
          <p:cNvPr id="11" name="Content Placeholder 10">
            <a:extLst>
              <a:ext uri="{FF2B5EF4-FFF2-40B4-BE49-F238E27FC236}">
                <a16:creationId xmlns:a16="http://schemas.microsoft.com/office/drawing/2014/main" id="{5025D843-F413-344D-8EE9-38B79EA26274}"/>
              </a:ext>
            </a:extLst>
          </p:cNvPr>
          <p:cNvSpPr txBox="1">
            <a:spLocks noGrp="1"/>
          </p:cNvSpPr>
          <p:nvPr>
            <p:ph sz="quarter" idx="11"/>
          </p:nvPr>
        </p:nvSpPr>
        <p:spPr>
          <a:xfrm>
            <a:off x="1235043" y="5859503"/>
            <a:ext cx="7886700" cy="383182"/>
          </a:xfrm>
          <a:prstGeom prst="rect">
            <a:avLst/>
          </a:prstGeom>
          <a:noFill/>
        </p:spPr>
        <p:txBody>
          <a:bodyPr wrap="square" rtlCol="0">
            <a:spAutoFit/>
          </a:bodyPr>
          <a:lstStyle/>
          <a:p>
            <a:pPr marL="0" indent="0" algn="r">
              <a:buNone/>
            </a:pPr>
            <a:r>
              <a:rPr lang="en-US" dirty="0"/>
              <a:t>/code/</a:t>
            </a:r>
            <a:r>
              <a:rPr lang="en-US" dirty="0"/>
              <a:t>sre</a:t>
            </a:r>
            <a:r>
              <a:rPr lang="en-US" dirty="0"/>
              <a:t>/ 0240_forward/ int_var_x_2.c</a:t>
            </a:r>
          </a:p>
        </p:txBody>
      </p:sp>
      <p:sp>
        <p:nvSpPr>
          <p:cNvPr id="7"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51</a:t>
            </a:fld>
            <a:endParaRPr lang="en-US" altLang="en-US" dirty="0"/>
          </a:p>
        </p:txBody>
      </p:sp>
    </p:spTree>
    <p:extLst>
      <p:ext uri="{BB962C8B-B14F-4D97-AF65-F5344CB8AC3E}">
        <p14:creationId xmlns:p14="http://schemas.microsoft.com/office/powerpoint/2010/main" val="1648439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17)</a:t>
            </a:r>
            <a:endParaRPr lang="en-US" dirty="0"/>
          </a:p>
        </p:txBody>
      </p:sp>
      <p:pic>
        <p:nvPicPr>
          <p:cNvPr id="24" name="Content Placeholder 23" descr="State of the stack at start of func1 and the state of EAX" title="State of the stack at start of func1 and the state of EAX"/>
          <p:cNvPicPr>
            <a:picLocks noGrp="1" noChangeAspect="1"/>
          </p:cNvPicPr>
          <p:nvPr>
            <p:ph idx="1"/>
          </p:nvPr>
        </p:nvPicPr>
        <p:blipFill>
          <a:blip r:embed="rId3"/>
          <a:stretch>
            <a:fillRect/>
          </a:stretch>
        </p:blipFill>
        <p:spPr>
          <a:xfrm>
            <a:off x="0" y="-1"/>
            <a:ext cx="9144000" cy="6003637"/>
          </a:xfrm>
          <a:prstGeom prst="rect">
            <a:avLst/>
          </a:prstGeom>
        </p:spPr>
      </p:pic>
      <p:sp>
        <p:nvSpPr>
          <p:cNvPr id="22"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52</a:t>
            </a:fld>
            <a:endParaRPr lang="en-US" altLang="en-US" dirty="0"/>
          </a:p>
        </p:txBody>
      </p:sp>
    </p:spTree>
    <p:extLst>
      <p:ext uri="{BB962C8B-B14F-4D97-AF65-F5344CB8AC3E}">
        <p14:creationId xmlns:p14="http://schemas.microsoft.com/office/powerpoint/2010/main" val="3599791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19)</a:t>
            </a:r>
            <a:endParaRPr lang="en-US" dirty="0"/>
          </a:p>
        </p:txBody>
      </p:sp>
      <p:pic>
        <p:nvPicPr>
          <p:cNvPr id="26" name="Content Placeholder 25" descr="EBP pushed onto stack, EBP and ESP updated. EAX value is unknown." title="EBP pushed onto stack, EBP and ESP updated. EAX value is unknown."/>
          <p:cNvPicPr>
            <a:picLocks noGrp="1" noChangeAspect="1"/>
          </p:cNvPicPr>
          <p:nvPr>
            <p:ph idx="1"/>
          </p:nvPr>
        </p:nvPicPr>
        <p:blipFill>
          <a:blip r:embed="rId3"/>
          <a:stretch>
            <a:fillRect/>
          </a:stretch>
        </p:blipFill>
        <p:spPr>
          <a:xfrm>
            <a:off x="0" y="0"/>
            <a:ext cx="9144000" cy="6089166"/>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53</a:t>
            </a:fld>
            <a:endParaRPr lang="en-US" altLang="en-US" dirty="0"/>
          </a:p>
        </p:txBody>
      </p:sp>
    </p:spTree>
    <p:extLst>
      <p:ext uri="{BB962C8B-B14F-4D97-AF65-F5344CB8AC3E}">
        <p14:creationId xmlns:p14="http://schemas.microsoft.com/office/powerpoint/2010/main" val="2155760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20)</a:t>
            </a:r>
            <a:endParaRPr lang="en-US" dirty="0"/>
          </a:p>
        </p:txBody>
      </p:sp>
      <p:pic>
        <p:nvPicPr>
          <p:cNvPr id="26" name="Content Placeholder 25" descr="State of the stack.Local variable a initialized on the stackState of EAX, value of EAX is unknown." title="State of the stack.Local variable a initialized on the stackState of EAX, value of EAX is unknown."/>
          <p:cNvPicPr>
            <a:picLocks noGrp="1" noChangeAspect="1"/>
          </p:cNvPicPr>
          <p:nvPr>
            <p:ph idx="1"/>
          </p:nvPr>
        </p:nvPicPr>
        <p:blipFill>
          <a:blip r:embed="rId3"/>
          <a:stretch>
            <a:fillRect/>
          </a:stretch>
        </p:blipFill>
        <p:spPr>
          <a:xfrm>
            <a:off x="0" y="0"/>
            <a:ext cx="9144000" cy="6020910"/>
          </a:xfrm>
          <a:prstGeom prst="rect">
            <a:avLst/>
          </a:prstGeom>
        </p:spPr>
      </p:pic>
      <p:sp>
        <p:nvSpPr>
          <p:cNvPr id="25"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54</a:t>
            </a:fld>
            <a:endParaRPr lang="en-US" altLang="en-US" dirty="0"/>
          </a:p>
        </p:txBody>
      </p:sp>
    </p:spTree>
    <p:extLst>
      <p:ext uri="{BB962C8B-B14F-4D97-AF65-F5344CB8AC3E}">
        <p14:creationId xmlns:p14="http://schemas.microsoft.com/office/powerpoint/2010/main" val="123878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21)</a:t>
            </a:r>
            <a:endParaRPr lang="en-US" dirty="0"/>
          </a:p>
        </p:txBody>
      </p:sp>
      <p:pic>
        <p:nvPicPr>
          <p:cNvPr id="26" name="Content Placeholder 25" descr="State of the stack.Local variable b initialized on the stack. State of EAX. Value of EAX is unknown." title="State of the stack.Local variable b initialized on the stack. State of EAX. Value of EAX is unknown."/>
          <p:cNvPicPr>
            <a:picLocks noGrp="1" noChangeAspect="1"/>
          </p:cNvPicPr>
          <p:nvPr>
            <p:ph idx="1"/>
          </p:nvPr>
        </p:nvPicPr>
        <p:blipFill>
          <a:blip r:embed="rId3"/>
          <a:stretch>
            <a:fillRect/>
          </a:stretch>
        </p:blipFill>
        <p:spPr>
          <a:xfrm>
            <a:off x="0" y="0"/>
            <a:ext cx="9144000" cy="5815174"/>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55</a:t>
            </a:fld>
            <a:endParaRPr lang="en-US" altLang="en-US" dirty="0"/>
          </a:p>
        </p:txBody>
      </p:sp>
    </p:spTree>
    <p:extLst>
      <p:ext uri="{BB962C8B-B14F-4D97-AF65-F5344CB8AC3E}">
        <p14:creationId xmlns:p14="http://schemas.microsoft.com/office/powerpoint/2010/main" val="2840824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a:t>
            </a:r>
            <a:r>
              <a:rPr lang="en-US" dirty="0" smtClean="0"/>
              <a:t>Engineering (cont. 22)</a:t>
            </a:r>
            <a:endParaRPr lang="en-US" dirty="0"/>
          </a:p>
        </p:txBody>
      </p:sp>
      <p:pic>
        <p:nvPicPr>
          <p:cNvPr id="26" name="Content Placeholder 25" descr="State of the stack. Unchanged from previous slide. State of EAX. Now holds the value 10. " title="State of the stack. Unchanged from previous slide. State of EAX. Now holds the value 10. "/>
          <p:cNvPicPr>
            <a:picLocks noGrp="1" noChangeAspect="1"/>
          </p:cNvPicPr>
          <p:nvPr>
            <p:ph idx="1"/>
          </p:nvPr>
        </p:nvPicPr>
        <p:blipFill>
          <a:blip r:embed="rId3"/>
          <a:stretch>
            <a:fillRect/>
          </a:stretch>
        </p:blipFill>
        <p:spPr>
          <a:xfrm>
            <a:off x="0" y="0"/>
            <a:ext cx="9031414" cy="5862320"/>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56</a:t>
            </a:fld>
            <a:endParaRPr lang="en-US" altLang="en-US" dirty="0"/>
          </a:p>
        </p:txBody>
      </p:sp>
    </p:spTree>
    <p:extLst>
      <p:ext uri="{BB962C8B-B14F-4D97-AF65-F5344CB8AC3E}">
        <p14:creationId xmlns:p14="http://schemas.microsoft.com/office/powerpoint/2010/main" val="2763236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23)</a:t>
            </a:r>
            <a:endParaRPr lang="en-US" dirty="0"/>
          </a:p>
        </p:txBody>
      </p:sp>
      <p:pic>
        <p:nvPicPr>
          <p:cNvPr id="26" name="Content Placeholder 25" descr="State of the state. Addition operation increases value in local variable a to 15State of EAX. Unchanged from previous slide." title="State of the state. Addition operation increases value in local variable a to 15State of EAX. Unchanged from previous slide."/>
          <p:cNvPicPr>
            <a:picLocks noGrp="1" noChangeAspect="1"/>
          </p:cNvPicPr>
          <p:nvPr>
            <p:ph idx="1"/>
          </p:nvPr>
        </p:nvPicPr>
        <p:blipFill>
          <a:blip r:embed="rId3"/>
          <a:stretch>
            <a:fillRect/>
          </a:stretch>
        </p:blipFill>
        <p:spPr>
          <a:xfrm>
            <a:off x="0" y="-1"/>
            <a:ext cx="8991600" cy="5873301"/>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57</a:t>
            </a:fld>
            <a:endParaRPr lang="en-US" altLang="en-US" dirty="0"/>
          </a:p>
        </p:txBody>
      </p:sp>
    </p:spTree>
    <p:extLst>
      <p:ext uri="{BB962C8B-B14F-4D97-AF65-F5344CB8AC3E}">
        <p14:creationId xmlns:p14="http://schemas.microsoft.com/office/powerpoint/2010/main" val="3935566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24)</a:t>
            </a:r>
            <a:endParaRPr lang="en-US" dirty="0"/>
          </a:p>
        </p:txBody>
      </p:sp>
      <p:pic>
        <p:nvPicPr>
          <p:cNvPr id="25" name="Content Placeholder 24" descr="State of the stack. ESP changed prior to printf() call. State of EAX. Unchanged from previous slide." title="State of the stack. ESP changed prior to printf() call. State of EAX. Unchanged from previous slide."/>
          <p:cNvPicPr>
            <a:picLocks noGrp="1" noChangeAspect="1"/>
          </p:cNvPicPr>
          <p:nvPr>
            <p:ph idx="1"/>
          </p:nvPr>
        </p:nvPicPr>
        <p:blipFill>
          <a:blip r:embed="rId3"/>
          <a:stretch>
            <a:fillRect/>
          </a:stretch>
        </p:blipFill>
        <p:spPr>
          <a:xfrm>
            <a:off x="-1" y="0"/>
            <a:ext cx="9125005" cy="5953760"/>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58</a:t>
            </a:fld>
            <a:endParaRPr lang="en-US" altLang="en-US" dirty="0"/>
          </a:p>
        </p:txBody>
      </p:sp>
    </p:spTree>
    <p:extLst>
      <p:ext uri="{BB962C8B-B14F-4D97-AF65-F5344CB8AC3E}">
        <p14:creationId xmlns:p14="http://schemas.microsoft.com/office/powerpoint/2010/main" val="20477828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25)</a:t>
            </a:r>
            <a:endParaRPr lang="en-US" dirty="0"/>
          </a:p>
        </p:txBody>
      </p:sp>
      <p:pic>
        <p:nvPicPr>
          <p:cNvPr id="26" name="Content Placeholder 25" descr="State of the stack. Printf() arguments pushed onto the stack. State of EAX. Unchanged from previous slide." title="State of the stack. Printf() arguments pushed onto the stack. State of EAX. Unchanged from previous slide."/>
          <p:cNvPicPr>
            <a:picLocks noGrp="1" noChangeAspect="1"/>
          </p:cNvPicPr>
          <p:nvPr>
            <p:ph idx="1"/>
          </p:nvPr>
        </p:nvPicPr>
        <p:blipFill>
          <a:blip r:embed="rId3"/>
          <a:stretch>
            <a:fillRect/>
          </a:stretch>
        </p:blipFill>
        <p:spPr>
          <a:xfrm>
            <a:off x="0" y="-1"/>
            <a:ext cx="9144000" cy="6027429"/>
          </a:xfrm>
          <a:prstGeom prst="rect">
            <a:avLst/>
          </a:prstGeom>
        </p:spPr>
      </p:pic>
      <p:sp>
        <p:nvSpPr>
          <p:cNvPr id="25"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59</a:t>
            </a:fld>
            <a:endParaRPr lang="en-US" altLang="en-US" dirty="0"/>
          </a:p>
        </p:txBody>
      </p:sp>
    </p:spTree>
    <p:extLst>
      <p:ext uri="{BB962C8B-B14F-4D97-AF65-F5344CB8AC3E}">
        <p14:creationId xmlns:p14="http://schemas.microsoft.com/office/powerpoint/2010/main" val="412878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smtClean="0"/>
              <a:t>Preprocessor (cont. 2)</a:t>
            </a:r>
            <a:endParaRPr lang="en-US" dirty="0"/>
          </a:p>
        </p:txBody>
      </p:sp>
      <p:sp>
        <p:nvSpPr>
          <p:cNvPr id="11" name="Content Placeholder 10">
            <a:extLst>
              <a:ext uri="{FF2B5EF4-FFF2-40B4-BE49-F238E27FC236}">
                <a16:creationId xmlns:a16="http://schemas.microsoft.com/office/drawing/2014/main" id="{9B164875-AB5C-5749-B8AF-7A28FF259ED5}"/>
              </a:ext>
            </a:extLst>
          </p:cNvPr>
          <p:cNvSpPr txBox="1">
            <a:spLocks noGrp="1"/>
          </p:cNvSpPr>
          <p:nvPr>
            <p:ph sz="quarter" idx="10"/>
          </p:nvPr>
        </p:nvSpPr>
        <p:spPr>
          <a:xfrm>
            <a:off x="4297680" y="240190"/>
            <a:ext cx="4745990" cy="383182"/>
          </a:xfrm>
          <a:prstGeom prst="rect">
            <a:avLst/>
          </a:prstGeom>
          <a:noFill/>
        </p:spPr>
        <p:txBody>
          <a:bodyPr wrap="square" rtlCol="0">
            <a:spAutoFit/>
          </a:bodyPr>
          <a:lstStyle/>
          <a:p>
            <a:pPr marL="0" indent="0" algn="r">
              <a:buNone/>
            </a:pPr>
            <a:r>
              <a:rPr lang="en-US" dirty="0">
                <a:solidFill>
                  <a:schemeClr val="bg1">
                    <a:lumMod val="50000"/>
                  </a:schemeClr>
                </a:solidFill>
              </a:rPr>
              <a:t>/code/</a:t>
            </a:r>
            <a:r>
              <a:rPr lang="en-US" dirty="0">
                <a:solidFill>
                  <a:schemeClr val="bg1">
                    <a:lumMod val="50000"/>
                  </a:schemeClr>
                </a:solidFill>
              </a:rPr>
              <a:t>sre</a:t>
            </a:r>
            <a:r>
              <a:rPr lang="en-US" dirty="0">
                <a:solidFill>
                  <a:schemeClr val="bg1">
                    <a:lumMod val="50000"/>
                  </a:schemeClr>
                </a:solidFill>
              </a:rPr>
              <a:t>/0205_preprocess/</a:t>
            </a:r>
            <a:r>
              <a:rPr lang="en-US" dirty="0">
                <a:solidFill>
                  <a:schemeClr val="bg1">
                    <a:lumMod val="50000"/>
                  </a:schemeClr>
                </a:solidFill>
              </a:rPr>
              <a:t>helloWorld.c</a:t>
            </a:r>
            <a:endParaRPr lang="en-US" dirty="0">
              <a:solidFill>
                <a:schemeClr val="bg1">
                  <a:lumMod val="50000"/>
                </a:schemeClr>
              </a:solidFill>
            </a:endParaRPr>
          </a:p>
        </p:txBody>
      </p:sp>
      <p:pic>
        <p:nvPicPr>
          <p:cNvPr id="10" name="Content Placeholder 9" descr="Code listing of 0205_preprocess/helloWorld.c" title="Code listing of 0205_preprocess/helloWorld.c">
            <a:extLst>
              <a:ext uri="{FF2B5EF4-FFF2-40B4-BE49-F238E27FC236}">
                <a16:creationId xmlns:a16="http://schemas.microsoft.com/office/drawing/2014/main" id="{2B649C57-A152-E640-9411-DA8B71FEF9E7}"/>
              </a:ext>
            </a:extLst>
          </p:cNvPr>
          <p:cNvPicPr>
            <a:picLocks noGrp="1" noChangeAspect="1"/>
          </p:cNvPicPr>
          <p:nvPr>
            <p:ph sz="quarter" idx="11"/>
          </p:nvPr>
        </p:nvPicPr>
        <p:blipFill rotWithShape="1">
          <a:blip r:embed="rId3" cstate="screen">
            <a:extLst>
              <a:ext uri="{28A0092B-C50C-407E-A947-70E740481C1C}">
                <a14:useLocalDpi xmlns:a14="http://schemas.microsoft.com/office/drawing/2010/main"/>
              </a:ext>
            </a:extLst>
          </a:blip>
          <a:srcRect/>
          <a:stretch/>
        </p:blipFill>
        <p:spPr>
          <a:xfrm>
            <a:off x="388946" y="882947"/>
            <a:ext cx="8329603" cy="3759378"/>
          </a:xfrm>
          <a:prstGeom prst="rect">
            <a:avLst/>
          </a:prstGeom>
        </p:spPr>
      </p:pic>
      <p:sp>
        <p:nvSpPr>
          <p:cNvPr id="12" name="Content Placeholder 11"/>
          <p:cNvSpPr txBox="1">
            <a:spLocks noGrp="1"/>
          </p:cNvSpPr>
          <p:nvPr>
            <p:ph sz="quarter" idx="12"/>
          </p:nvPr>
        </p:nvSpPr>
        <p:spPr>
          <a:xfrm>
            <a:off x="628649" y="5346067"/>
            <a:ext cx="7886700" cy="978729"/>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gcc -E </a:t>
            </a:r>
            <a:r>
              <a:rPr lang="en-US" sz="3200" b="1" dirty="0">
                <a:solidFill>
                  <a:schemeClr val="bg1"/>
                </a:solidFill>
                <a:latin typeface="Consolas"/>
                <a:cs typeface="Consolas"/>
              </a:rPr>
              <a:t>helloWorld.c</a:t>
            </a:r>
            <a:r>
              <a:rPr lang="en-US" sz="3200" b="1" dirty="0">
                <a:solidFill>
                  <a:schemeClr val="bg1"/>
                </a:solidFill>
                <a:latin typeface="Consolas"/>
                <a:cs typeface="Consolas"/>
              </a:rPr>
              <a:t> -o </a:t>
            </a:r>
            <a:r>
              <a:rPr lang="en-US" sz="3200" b="1" dirty="0">
                <a:solidFill>
                  <a:schemeClr val="bg1"/>
                </a:solidFill>
                <a:latin typeface="Consolas"/>
                <a:cs typeface="Consolas"/>
              </a:rPr>
              <a:t>helloWorld.pp</a:t>
            </a:r>
            <a:endParaRPr lang="en-US" sz="3200" b="1" dirty="0">
              <a:solidFill>
                <a:schemeClr val="bg1"/>
              </a:solidFill>
              <a:latin typeface="Consolas"/>
              <a:cs typeface="Consolas"/>
            </a:endParaRPr>
          </a:p>
        </p:txBody>
      </p:sp>
      <p:sp>
        <p:nvSpPr>
          <p:cNvPr id="6" name="Slide Number Placeholder 3"/>
          <p:cNvSpPr>
            <a:spLocks noGrp="1"/>
          </p:cNvSpPr>
          <p:nvPr>
            <p:ph type="sldNum" sz="quarter" idx="4294967295"/>
          </p:nvPr>
        </p:nvSpPr>
        <p:spPr>
          <a:xfrm>
            <a:off x="7010400" y="6248400"/>
            <a:ext cx="1950720" cy="457200"/>
          </a:xfrm>
          <a:prstGeom prst="rect">
            <a:avLst/>
          </a:prstGeom>
        </p:spPr>
        <p:txBody>
          <a:bodyPr/>
          <a:lstStyle/>
          <a:p>
            <a:fld id="{C6AEF549-90E1-47C7-BE25-4BF87E87A1D3}" type="slidenum">
              <a:rPr lang="en-US" altLang="en-US" smtClean="0"/>
              <a:pPr/>
              <a:t>6</a:t>
            </a:fld>
            <a:endParaRPr lang="en-US" altLang="en-US" dirty="0"/>
          </a:p>
        </p:txBody>
      </p:sp>
    </p:spTree>
    <p:extLst>
      <p:ext uri="{BB962C8B-B14F-4D97-AF65-F5344CB8AC3E}">
        <p14:creationId xmlns:p14="http://schemas.microsoft.com/office/powerpoint/2010/main" val="2406996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26)</a:t>
            </a:r>
            <a:endParaRPr lang="en-US" dirty="0"/>
          </a:p>
        </p:txBody>
      </p:sp>
      <p:pic>
        <p:nvPicPr>
          <p:cNvPr id="26" name="Content Placeholder 25" descr="State of the stack. Unchanged from previous slide. State of EAX, nchanged from previous slide." title="State of the stack. Unchanged from previous slide. State of EAX, nchanged from previous slide."/>
          <p:cNvPicPr>
            <a:picLocks noGrp="1" noChangeAspect="1"/>
          </p:cNvPicPr>
          <p:nvPr>
            <p:ph idx="1"/>
          </p:nvPr>
        </p:nvPicPr>
        <p:blipFill>
          <a:blip r:embed="rId3"/>
          <a:stretch>
            <a:fillRect/>
          </a:stretch>
        </p:blipFill>
        <p:spPr>
          <a:xfrm>
            <a:off x="0" y="-1"/>
            <a:ext cx="9144000" cy="6072027"/>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60</a:t>
            </a:fld>
            <a:endParaRPr lang="en-US" altLang="en-US" dirty="0"/>
          </a:p>
        </p:txBody>
      </p:sp>
    </p:spTree>
    <p:extLst>
      <p:ext uri="{BB962C8B-B14F-4D97-AF65-F5344CB8AC3E}">
        <p14:creationId xmlns:p14="http://schemas.microsoft.com/office/powerpoint/2010/main" val="1280576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smtClean="0"/>
              <a:t>Forward Engineering (cont. 27)</a:t>
            </a:r>
            <a:endParaRPr lang="en-US" dirty="0"/>
          </a:p>
        </p:txBody>
      </p:sp>
      <p:pic>
        <p:nvPicPr>
          <p:cNvPr id="27" name="Content Placeholder 26" descr="State of the stack. ESP unwound to location prior to call to printf().  Arguments to printf() are probably still on the stack though. State of EAX, now holds the return value from printf().  This is probably 3 (i.e., the number of bytes written by printf()." title="State of the stack. ESP unwound to location prior to call to printf().  Arguments to printf() are probably still on the stack though. State of EAX, now holds the return value from printf().  This is probably 3 (i.e., the number of bytes written by printf()."/>
          <p:cNvPicPr>
            <a:picLocks noGrp="1" noChangeAspect="1"/>
          </p:cNvPicPr>
          <p:nvPr>
            <p:ph idx="1"/>
          </p:nvPr>
        </p:nvPicPr>
        <p:blipFill>
          <a:blip r:embed="rId3"/>
          <a:stretch>
            <a:fillRect/>
          </a:stretch>
        </p:blipFill>
        <p:spPr>
          <a:xfrm>
            <a:off x="0" y="0"/>
            <a:ext cx="9144000" cy="5976404"/>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61</a:t>
            </a:fld>
            <a:endParaRPr lang="en-US" altLang="en-US" dirty="0"/>
          </a:p>
        </p:txBody>
      </p:sp>
    </p:spTree>
    <p:extLst>
      <p:ext uri="{BB962C8B-B14F-4D97-AF65-F5344CB8AC3E}">
        <p14:creationId xmlns:p14="http://schemas.microsoft.com/office/powerpoint/2010/main" val="743524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p:cNvSpPr>
            <a:spLocks noGrp="1"/>
          </p:cNvSpPr>
          <p:nvPr>
            <p:ph type="title"/>
          </p:nvPr>
        </p:nvSpPr>
        <p:spPr/>
        <p:txBody>
          <a:bodyPr/>
          <a:lstStyle/>
          <a:p>
            <a:r>
              <a:rPr lang="en-US" dirty="0" smtClean="0"/>
              <a:t>Forward Engineering (cont. 28)</a:t>
            </a:r>
            <a:endParaRPr lang="en-US" dirty="0"/>
          </a:p>
        </p:txBody>
      </p:sp>
      <p:pic>
        <p:nvPicPr>
          <p:cNvPr id="27" name="Content Placeholder 26" descr="State of the stack. Unchanged from previous slide. State of EAX, now holds the value 0 (return value from this function)" title="State of the stack. Unchanged from previous slide. State of EAX, now holds the value 0 (return value from this function)"/>
          <p:cNvPicPr>
            <a:picLocks noGrp="1" noChangeAspect="1"/>
          </p:cNvPicPr>
          <p:nvPr>
            <p:ph idx="1"/>
          </p:nvPr>
        </p:nvPicPr>
        <p:blipFill rotWithShape="1">
          <a:blip r:embed="rId3"/>
          <a:srcRect r="1210"/>
          <a:stretch/>
        </p:blipFill>
        <p:spPr>
          <a:xfrm>
            <a:off x="0" y="0"/>
            <a:ext cx="9084160" cy="6004560"/>
          </a:xfrm>
          <a:prstGeom prst="rect">
            <a:avLst/>
          </a:prstGeom>
        </p:spPr>
      </p:pic>
      <p:sp>
        <p:nvSpPr>
          <p:cNvPr id="24"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62</a:t>
            </a:fld>
            <a:endParaRPr lang="en-US" altLang="en-US" dirty="0"/>
          </a:p>
        </p:txBody>
      </p:sp>
    </p:spTree>
    <p:extLst>
      <p:ext uri="{BB962C8B-B14F-4D97-AF65-F5344CB8AC3E}">
        <p14:creationId xmlns:p14="http://schemas.microsoft.com/office/powerpoint/2010/main" val="2252869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Forward Engineering </a:t>
            </a:r>
            <a:r>
              <a:rPr lang="en-US" dirty="0" smtClean="0"/>
              <a:t>(cont. 29)</a:t>
            </a:r>
            <a:endParaRPr lang="en-US" dirty="0"/>
          </a:p>
        </p:txBody>
      </p:sp>
      <p:pic>
        <p:nvPicPr>
          <p:cNvPr id="24" name="Content Placeholder 23" descr="State of the stack, unwound to state prior to call to func1(). State of the EAX, unchanged from previous slide." title="State of the stack, unwound to state prior to call to func1(). State of the EAX, unchanged from previous slide."/>
          <p:cNvPicPr>
            <a:picLocks noGrp="1" noChangeAspect="1"/>
          </p:cNvPicPr>
          <p:nvPr>
            <p:ph idx="1"/>
          </p:nvPr>
        </p:nvPicPr>
        <p:blipFill>
          <a:blip r:embed="rId3"/>
          <a:stretch>
            <a:fillRect/>
          </a:stretch>
        </p:blipFill>
        <p:spPr>
          <a:xfrm>
            <a:off x="0" y="0"/>
            <a:ext cx="9068060" cy="5943600"/>
          </a:xfrm>
          <a:prstGeom prst="rect">
            <a:avLst/>
          </a:prstGeom>
        </p:spPr>
      </p:pic>
      <p:sp>
        <p:nvSpPr>
          <p:cNvPr id="22" name="Slide Number Placeholder 3"/>
          <p:cNvSpPr>
            <a:spLocks noGrp="1"/>
          </p:cNvSpPr>
          <p:nvPr>
            <p:ph type="sldNum" sz="quarter" idx="10"/>
          </p:nvPr>
        </p:nvSpPr>
        <p:spPr>
          <a:prstGeom prst="rect">
            <a:avLst/>
          </a:prstGeom>
        </p:spPr>
        <p:txBody>
          <a:bodyPr/>
          <a:lstStyle/>
          <a:p>
            <a:fld id="{C6AEF549-90E1-47C7-BE25-4BF87E87A1D3}" type="slidenum">
              <a:rPr lang="en-US" altLang="en-US" smtClean="0"/>
              <a:pPr/>
              <a:t>63</a:t>
            </a:fld>
            <a:endParaRPr lang="en-US" altLang="en-US" dirty="0"/>
          </a:p>
        </p:txBody>
      </p:sp>
    </p:spTree>
    <p:extLst>
      <p:ext uri="{BB962C8B-B14F-4D97-AF65-F5344CB8AC3E}">
        <p14:creationId xmlns:p14="http://schemas.microsoft.com/office/powerpoint/2010/main" val="32854338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10600" cy="1371600"/>
          </a:xfrm>
        </p:spPr>
        <p:txBody>
          <a:bodyPr/>
          <a:lstStyle/>
          <a:p>
            <a:pPr algn="ctr"/>
            <a:r>
              <a:rPr lang="en-US" dirty="0"/>
              <a:t>Summary</a:t>
            </a:r>
          </a:p>
        </p:txBody>
      </p:sp>
      <p:sp>
        <p:nvSpPr>
          <p:cNvPr id="3" name="Content Placeholder 2"/>
          <p:cNvSpPr>
            <a:spLocks noGrp="1"/>
          </p:cNvSpPr>
          <p:nvPr>
            <p:ph idx="1"/>
          </p:nvPr>
        </p:nvSpPr>
        <p:spPr>
          <a:xfrm>
            <a:off x="457200" y="1981200"/>
            <a:ext cx="8229600" cy="4724400"/>
          </a:xfrm>
        </p:spPr>
        <p:txBody>
          <a:bodyPr/>
          <a:lstStyle/>
          <a:p>
            <a:pPr marL="0" indent="0">
              <a:buNone/>
            </a:pPr>
            <a:r>
              <a:rPr lang="en-US" sz="2400" dirty="0"/>
              <a:t>We have covered the main concepts associated with the build process including:</a:t>
            </a:r>
          </a:p>
          <a:p>
            <a:pPr marL="0" indent="0">
              <a:buNone/>
            </a:pPr>
            <a:endParaRPr lang="en-US" dirty="0"/>
          </a:p>
          <a:p>
            <a:pPr marL="800100" lvl="2" indent="0">
              <a:buNone/>
            </a:pPr>
            <a:r>
              <a:rPr lang="en-US" sz="2200" dirty="0"/>
              <a:t>Preprocessors</a:t>
            </a:r>
          </a:p>
          <a:p>
            <a:pPr marL="800100" lvl="2" indent="0">
              <a:buNone/>
            </a:pPr>
            <a:r>
              <a:rPr lang="en-US" sz="2200" dirty="0"/>
              <a:t>Compilers</a:t>
            </a:r>
          </a:p>
          <a:p>
            <a:pPr marL="800100" lvl="2" indent="0">
              <a:buNone/>
            </a:pPr>
            <a:r>
              <a:rPr lang="en-US" sz="2200" dirty="0"/>
              <a:t>Assemblers</a:t>
            </a:r>
          </a:p>
          <a:p>
            <a:pPr marL="800100" lvl="2" indent="0">
              <a:buNone/>
            </a:pPr>
            <a:r>
              <a:rPr lang="en-US" sz="2200" dirty="0"/>
              <a:t>Linkers</a:t>
            </a:r>
          </a:p>
          <a:p>
            <a:pPr marL="0" indent="0">
              <a:buNone/>
            </a:pPr>
            <a:endParaRPr lang="en-US" sz="1600" dirty="0"/>
          </a:p>
          <a:p>
            <a:pPr marL="0" indent="0">
              <a:buNone/>
            </a:pPr>
            <a:r>
              <a:rPr lang="en-US" sz="2400" dirty="0"/>
              <a:t>RE is much easier if you are comfortable identifying the language structures in assembly language.</a:t>
            </a:r>
          </a:p>
        </p:txBody>
      </p:sp>
      <p:sp>
        <p:nvSpPr>
          <p:cNvPr id="4" name="Slide Number Placeholder 3"/>
          <p:cNvSpPr>
            <a:spLocks noGrp="1"/>
          </p:cNvSpPr>
          <p:nvPr>
            <p:ph type="sldNum" sz="quarter" idx="4294967295"/>
          </p:nvPr>
        </p:nvSpPr>
        <p:spPr>
          <a:xfrm>
            <a:off x="6553200" y="6248400"/>
            <a:ext cx="2133600" cy="457200"/>
          </a:xfrm>
          <a:prstGeom prst="rect">
            <a:avLst/>
          </a:prstGeom>
        </p:spPr>
        <p:txBody>
          <a:bodyPr/>
          <a:lstStyle/>
          <a:p>
            <a:fld id="{C6AEF549-90E1-47C7-BE25-4BF87E87A1D3}" type="slidenum">
              <a:rPr lang="en-US" altLang="en-US" smtClean="0"/>
              <a:pPr/>
              <a:t>64</a:t>
            </a:fld>
            <a:endParaRPr lang="en-US" altLang="en-US" dirty="0"/>
          </a:p>
        </p:txBody>
      </p:sp>
    </p:spTree>
    <p:extLst>
      <p:ext uri="{BB962C8B-B14F-4D97-AF65-F5344CB8AC3E}">
        <p14:creationId xmlns:p14="http://schemas.microsoft.com/office/powerpoint/2010/main" val="238330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smtClean="0"/>
              <a:t>Preprocessor (cont. 3)</a:t>
            </a:r>
            <a:endParaRPr lang="en-US" dirty="0"/>
          </a:p>
        </p:txBody>
      </p:sp>
      <p:pic>
        <p:nvPicPr>
          <p:cNvPr id="11" name="Content Placeholder 10" descr="Output after preprocessing 0205_preprocess/helloWorld.c" title="Output after preprocessing 0205_preprocess/helloWorld.c">
            <a:extLst>
              <a:ext uri="{FF2B5EF4-FFF2-40B4-BE49-F238E27FC236}">
                <a16:creationId xmlns:a16="http://schemas.microsoft.com/office/drawing/2014/main" id="{2A7D8C16-AFAC-3542-87E7-6BE055D2161E}"/>
              </a:ext>
            </a:extLst>
          </p:cNvPr>
          <p:cNvPicPr>
            <a:picLocks noGrp="1" noChangeAspect="1"/>
          </p:cNvPicPr>
          <p:nvPr>
            <p:ph sz="quarter" idx="10"/>
          </p:nvPr>
        </p:nvPicPr>
        <p:blipFill>
          <a:blip r:embed="rId3">
            <a:extLst>
              <a:ext uri="{28A0092B-C50C-407E-A947-70E740481C1C}">
                <a14:useLocalDpi xmlns:a14="http://schemas.microsoft.com/office/drawing/2010/main"/>
              </a:ext>
            </a:extLst>
          </a:blip>
          <a:stretch>
            <a:fillRect/>
          </a:stretch>
        </p:blipFill>
        <p:spPr>
          <a:xfrm>
            <a:off x="393210" y="290513"/>
            <a:ext cx="7257270" cy="1954711"/>
          </a:xfrm>
          <a:prstGeom prst="rect">
            <a:avLst/>
          </a:prstGeom>
        </p:spPr>
      </p:pic>
      <p:pic>
        <p:nvPicPr>
          <p:cNvPr id="13" name="Content Placeholder 12" descr="Output after preprocessing 0205_preprocess/helloWorld.c" title="Output after preprocessing 0205_preprocess/helloWorld.c">
            <a:extLst>
              <a:ext uri="{FF2B5EF4-FFF2-40B4-BE49-F238E27FC236}">
                <a16:creationId xmlns:a16="http://schemas.microsoft.com/office/drawing/2014/main" id="{871798AB-A74F-0746-8394-571491CB1DA3}"/>
              </a:ext>
            </a:extLst>
          </p:cNvPr>
          <p:cNvPicPr>
            <a:picLocks noGrp="1" noChangeAspect="1"/>
          </p:cNvPicPr>
          <p:nvPr>
            <p:ph sz="quarter" idx="11"/>
          </p:nvPr>
        </p:nvPicPr>
        <p:blipFill>
          <a:blip r:embed="rId4">
            <a:extLst>
              <a:ext uri="{28A0092B-C50C-407E-A947-70E740481C1C}">
                <a14:useLocalDpi xmlns:a14="http://schemas.microsoft.com/office/drawing/2010/main"/>
              </a:ext>
            </a:extLst>
          </a:blip>
          <a:stretch>
            <a:fillRect/>
          </a:stretch>
        </p:blipFill>
        <p:spPr>
          <a:xfrm>
            <a:off x="393210" y="2347277"/>
            <a:ext cx="8405350" cy="2552189"/>
          </a:xfrm>
          <a:prstGeom prst="rect">
            <a:avLst/>
          </a:prstGeom>
        </p:spPr>
      </p:pic>
      <p:pic>
        <p:nvPicPr>
          <p:cNvPr id="14" name="Content Placeholder 13" descr="Output after preprocessing 0205_preprocess/helloWorld.c" title="Output after preprocessing 0205_preprocess/helloWorld.c">
            <a:extLst>
              <a:ext uri="{FF2B5EF4-FFF2-40B4-BE49-F238E27FC236}">
                <a16:creationId xmlns:a16="http://schemas.microsoft.com/office/drawing/2014/main" id="{D7A496AD-CCFA-7C4D-A062-EB0B59891AEA}"/>
              </a:ext>
            </a:extLst>
          </p:cNvPr>
          <p:cNvPicPr>
            <a:picLocks noGrp="1" noChangeAspect="1"/>
          </p:cNvPicPr>
          <p:nvPr>
            <p:ph sz="quarter" idx="12"/>
          </p:nvPr>
        </p:nvPicPr>
        <p:blipFill>
          <a:blip r:embed="rId5">
            <a:extLst>
              <a:ext uri="{28A0092B-C50C-407E-A947-70E740481C1C}">
                <a14:useLocalDpi xmlns:a14="http://schemas.microsoft.com/office/drawing/2010/main"/>
              </a:ext>
            </a:extLst>
          </a:blip>
          <a:stretch>
            <a:fillRect/>
          </a:stretch>
        </p:blipFill>
        <p:spPr>
          <a:xfrm>
            <a:off x="393210" y="5011164"/>
            <a:ext cx="7358870" cy="1291214"/>
          </a:xfrm>
          <a:prstGeom prst="rect">
            <a:avLst/>
          </a:prstGeom>
        </p:spPr>
      </p:pic>
      <p:sp>
        <p:nvSpPr>
          <p:cNvPr id="6"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7</a:t>
            </a:fld>
            <a:endParaRPr lang="en-US" altLang="en-US" dirty="0"/>
          </a:p>
        </p:txBody>
      </p:sp>
    </p:spTree>
    <p:extLst>
      <p:ext uri="{BB962C8B-B14F-4D97-AF65-F5344CB8AC3E}">
        <p14:creationId xmlns:p14="http://schemas.microsoft.com/office/powerpoint/2010/main" val="258705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a:t>
            </a:r>
            <a:br>
              <a:rPr lang="en-US" dirty="0" smtClean="0"/>
            </a:br>
            <a:r>
              <a:rPr lang="en-US" dirty="0" smtClean="0"/>
              <a:t>General </a:t>
            </a:r>
            <a:r>
              <a:rPr lang="en-US" dirty="0"/>
              <a:t>Approach</a:t>
            </a:r>
          </a:p>
        </p:txBody>
      </p:sp>
      <p:sp>
        <p:nvSpPr>
          <p:cNvPr id="3" name="Content Placeholder 2"/>
          <p:cNvSpPr>
            <a:spLocks noGrp="1"/>
          </p:cNvSpPr>
          <p:nvPr>
            <p:ph idx="1"/>
          </p:nvPr>
        </p:nvSpPr>
        <p:spPr/>
        <p:txBody>
          <a:bodyPr/>
          <a:lstStyle/>
          <a:p>
            <a:pPr marL="0" indent="0" algn="ctr">
              <a:buNone/>
            </a:pPr>
            <a:r>
              <a:rPr lang="en-US" dirty="0">
                <a:hlinkClick r:id="rId2" action="ppaction://hlinksldjump"/>
              </a:rPr>
              <a:t>(return to table of contents</a:t>
            </a:r>
            <a:r>
              <a:rPr lang="en-US" dirty="0" smtClean="0">
                <a:hlinkClick r:id="rId2" action="ppaction://hlinksldjump"/>
              </a:rPr>
              <a:t>)</a:t>
            </a:r>
            <a:endParaRPr lang="en-US" dirty="0"/>
          </a:p>
        </p:txBody>
      </p:sp>
      <p:sp>
        <p:nvSpPr>
          <p:cNvPr id="4" name="Slide Number Placeholder 3"/>
          <p:cNvSpPr>
            <a:spLocks noGrp="1"/>
          </p:cNvSpPr>
          <p:nvPr>
            <p:ph type="sldNum" sz="quarter" idx="4294967295"/>
          </p:nvPr>
        </p:nvSpPr>
        <p:spPr>
          <a:xfrm>
            <a:off x="6553200" y="6248400"/>
            <a:ext cx="2133600" cy="457200"/>
          </a:xfrm>
          <a:prstGeom prst="rect">
            <a:avLst/>
          </a:prstGeom>
        </p:spPr>
        <p:txBody>
          <a:bodyPr/>
          <a:lstStyle/>
          <a:p>
            <a:fld id="{C6AEF549-90E1-47C7-BE25-4BF87E87A1D3}" type="slidenum">
              <a:rPr lang="en-US" altLang="en-US" smtClean="0"/>
              <a:pPr/>
              <a:t>8</a:t>
            </a:fld>
            <a:endParaRPr lang="en-US" altLang="en-US" dirty="0"/>
          </a:p>
        </p:txBody>
      </p:sp>
    </p:spTree>
    <p:extLst>
      <p:ext uri="{BB962C8B-B14F-4D97-AF65-F5344CB8AC3E}">
        <p14:creationId xmlns:p14="http://schemas.microsoft.com/office/powerpoint/2010/main" val="134607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Compiler </a:t>
            </a:r>
            <a:r>
              <a:rPr lang="en-US" dirty="0" smtClean="0"/>
              <a:t>(cont. 1)</a:t>
            </a:r>
            <a:endParaRPr lang="en-US" dirty="0"/>
          </a:p>
        </p:txBody>
      </p:sp>
      <p:sp>
        <p:nvSpPr>
          <p:cNvPr id="11" name="Content Placeholder 10">
            <a:extLst>
              <a:ext uri="{FF2B5EF4-FFF2-40B4-BE49-F238E27FC236}">
                <a16:creationId xmlns:a16="http://schemas.microsoft.com/office/drawing/2014/main" id="{9B164875-AB5C-5749-B8AF-7A28FF259ED5}"/>
              </a:ext>
            </a:extLst>
          </p:cNvPr>
          <p:cNvSpPr txBox="1">
            <a:spLocks noGrp="1"/>
          </p:cNvSpPr>
          <p:nvPr>
            <p:ph sz="quarter" idx="10"/>
          </p:nvPr>
        </p:nvSpPr>
        <p:spPr>
          <a:xfrm>
            <a:off x="4571999" y="173535"/>
            <a:ext cx="4420870" cy="383182"/>
          </a:xfrm>
          <a:prstGeom prst="rect">
            <a:avLst/>
          </a:prstGeom>
          <a:noFill/>
        </p:spPr>
        <p:txBody>
          <a:bodyPr wrap="square" rtlCol="0">
            <a:spAutoFit/>
          </a:bodyPr>
          <a:lstStyle/>
          <a:p>
            <a:pPr marL="0" indent="0" algn="r">
              <a:buNone/>
            </a:pPr>
            <a:r>
              <a:rPr lang="en-US" dirty="0">
                <a:solidFill>
                  <a:schemeClr val="bg1">
                    <a:lumMod val="50000"/>
                  </a:schemeClr>
                </a:solidFill>
              </a:rPr>
              <a:t>/code/</a:t>
            </a:r>
            <a:r>
              <a:rPr lang="en-US" dirty="0">
                <a:solidFill>
                  <a:schemeClr val="bg1">
                    <a:lumMod val="50000"/>
                  </a:schemeClr>
                </a:solidFill>
              </a:rPr>
              <a:t>sre</a:t>
            </a:r>
            <a:r>
              <a:rPr lang="en-US" dirty="0">
                <a:solidFill>
                  <a:schemeClr val="bg1">
                    <a:lumMod val="50000"/>
                  </a:schemeClr>
                </a:solidFill>
              </a:rPr>
              <a:t>/0210_compile/</a:t>
            </a:r>
            <a:r>
              <a:rPr lang="en-US" dirty="0">
                <a:solidFill>
                  <a:schemeClr val="bg1">
                    <a:lumMod val="50000"/>
                  </a:schemeClr>
                </a:solidFill>
              </a:rPr>
              <a:t>helloWorld.c</a:t>
            </a:r>
            <a:endParaRPr lang="en-US" dirty="0">
              <a:solidFill>
                <a:schemeClr val="bg1">
                  <a:lumMod val="50000"/>
                </a:schemeClr>
              </a:solidFill>
            </a:endParaRPr>
          </a:p>
        </p:txBody>
      </p:sp>
      <p:pic>
        <p:nvPicPr>
          <p:cNvPr id="12" name="Content Placeholder 11" descr="Code listing of 0210_compile/helloWorld.c" title="Code listing of 0210_compile/helloWorld.c">
            <a:extLst>
              <a:ext uri="{FF2B5EF4-FFF2-40B4-BE49-F238E27FC236}">
                <a16:creationId xmlns:a16="http://schemas.microsoft.com/office/drawing/2014/main" id="{746B8282-7F26-C349-9867-B35B0C34DAA3}"/>
              </a:ext>
            </a:extLst>
          </p:cNvPr>
          <p:cNvPicPr>
            <a:picLocks noGrp="1" noChangeAspect="1"/>
          </p:cNvPicPr>
          <p:nvPr>
            <p:ph sz="quarter" idx="11"/>
          </p:nvPr>
        </p:nvPicPr>
        <p:blipFill rotWithShape="1">
          <a:blip r:embed="rId3" cstate="screen">
            <a:extLst>
              <a:ext uri="{28A0092B-C50C-407E-A947-70E740481C1C}">
                <a14:useLocalDpi xmlns:a14="http://schemas.microsoft.com/office/drawing/2010/main"/>
              </a:ext>
            </a:extLst>
          </a:blip>
          <a:srcRect/>
          <a:stretch/>
        </p:blipFill>
        <p:spPr>
          <a:xfrm>
            <a:off x="151681" y="924560"/>
            <a:ext cx="8531808" cy="3850639"/>
          </a:xfrm>
          <a:prstGeom prst="rect">
            <a:avLst/>
          </a:prstGeom>
        </p:spPr>
      </p:pic>
      <p:sp>
        <p:nvSpPr>
          <p:cNvPr id="13" name="Content Placeholder 12"/>
          <p:cNvSpPr txBox="1">
            <a:spLocks noGrp="1"/>
          </p:cNvSpPr>
          <p:nvPr>
            <p:ph sz="quarter" idx="12"/>
          </p:nvPr>
        </p:nvSpPr>
        <p:spPr>
          <a:xfrm>
            <a:off x="628650" y="5637758"/>
            <a:ext cx="7886700" cy="535531"/>
          </a:xfrm>
          <a:prstGeom prst="rect">
            <a:avLst/>
          </a:prstGeom>
          <a:solidFill>
            <a:schemeClr val="tx1"/>
          </a:solidFill>
        </p:spPr>
        <p:txBody>
          <a:bodyPr wrap="square" rtlCol="0">
            <a:spAutoFit/>
          </a:bodyPr>
          <a:lstStyle/>
          <a:p>
            <a:pPr marL="0" indent="0" algn="ctr">
              <a:buNone/>
            </a:pPr>
            <a:r>
              <a:rPr lang="en-US" sz="3200" b="1" dirty="0">
                <a:solidFill>
                  <a:schemeClr val="bg1"/>
                </a:solidFill>
                <a:latin typeface="Consolas"/>
                <a:cs typeface="Consolas"/>
              </a:rPr>
              <a:t>gcc </a:t>
            </a:r>
            <a:r>
              <a:rPr lang="mr-IN" sz="3200" b="1" dirty="0">
                <a:solidFill>
                  <a:schemeClr val="bg1"/>
                </a:solidFill>
                <a:latin typeface="Consolas"/>
                <a:cs typeface="Consolas"/>
              </a:rPr>
              <a:t>–</a:t>
            </a:r>
            <a:r>
              <a:rPr lang="en-US" sz="3200" b="1" dirty="0">
                <a:solidFill>
                  <a:schemeClr val="bg1"/>
                </a:solidFill>
                <a:latin typeface="Consolas"/>
                <a:cs typeface="Consolas"/>
              </a:rPr>
              <a:t>S </a:t>
            </a:r>
            <a:r>
              <a:rPr lang="en-US" sz="3200" b="1" dirty="0">
                <a:solidFill>
                  <a:schemeClr val="bg1"/>
                </a:solidFill>
                <a:latin typeface="Consolas"/>
                <a:cs typeface="Consolas"/>
              </a:rPr>
              <a:t>helloWorld.c</a:t>
            </a:r>
            <a:endParaRPr lang="en-US" sz="3200" b="1" dirty="0">
              <a:solidFill>
                <a:schemeClr val="bg1"/>
              </a:solidFill>
              <a:latin typeface="Consolas"/>
              <a:cs typeface="Consolas"/>
            </a:endParaRPr>
          </a:p>
        </p:txBody>
      </p:sp>
      <p:sp>
        <p:nvSpPr>
          <p:cNvPr id="7" name="Slide Number Placeholder 3"/>
          <p:cNvSpPr>
            <a:spLocks noGrp="1"/>
          </p:cNvSpPr>
          <p:nvPr>
            <p:ph type="sldNum" sz="quarter" idx="4294967295"/>
          </p:nvPr>
        </p:nvSpPr>
        <p:spPr>
          <a:xfrm>
            <a:off x="7010400" y="6248400"/>
            <a:ext cx="2133600" cy="457200"/>
          </a:xfrm>
          <a:prstGeom prst="rect">
            <a:avLst/>
          </a:prstGeom>
        </p:spPr>
        <p:txBody>
          <a:bodyPr/>
          <a:lstStyle/>
          <a:p>
            <a:fld id="{C6AEF549-90E1-47C7-BE25-4BF87E87A1D3}" type="slidenum">
              <a:rPr lang="en-US" altLang="en-US" smtClean="0"/>
              <a:pPr/>
              <a:t>9</a:t>
            </a:fld>
            <a:endParaRPr lang="en-US" altLang="en-US" dirty="0"/>
          </a:p>
        </p:txBody>
      </p:sp>
    </p:spTree>
    <p:extLst>
      <p:ext uri="{BB962C8B-B14F-4D97-AF65-F5344CB8AC3E}">
        <p14:creationId xmlns:p14="http://schemas.microsoft.com/office/powerpoint/2010/main" val="2763089565"/>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2896</TotalTime>
  <Words>2191</Words>
  <Application>Microsoft Office PowerPoint</Application>
  <PresentationFormat>On-screen Show (4:3)</PresentationFormat>
  <Paragraphs>397</Paragraphs>
  <Slides>64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Consolas</vt:lpstr>
      <vt:lpstr>Mangal</vt:lpstr>
      <vt:lpstr>PP_C5Modules_CC_License_standard</vt:lpstr>
      <vt:lpstr>  Software Reverse Engineering</vt:lpstr>
      <vt:lpstr>Table of Contents</vt:lpstr>
      <vt:lpstr>Introduction: Module A3 – Learning Objectives</vt:lpstr>
      <vt:lpstr>Preprocessor: Getting from Source Code to A Binary</vt:lpstr>
      <vt:lpstr>Preprocessor (cont. 1)</vt:lpstr>
      <vt:lpstr>Preprocessor (cont. 2)</vt:lpstr>
      <vt:lpstr>Preprocessor (cont. 3)</vt:lpstr>
      <vt:lpstr>Compiler: General Approach</vt:lpstr>
      <vt:lpstr>Compiler (cont. 1)</vt:lpstr>
      <vt:lpstr>Compiler (cont. 2)</vt:lpstr>
      <vt:lpstr>Compiler (cont. 3)</vt:lpstr>
      <vt:lpstr>Compiler (cont. 4) </vt:lpstr>
      <vt:lpstr>Compiler 5</vt:lpstr>
      <vt:lpstr>Assembler: General Approach</vt:lpstr>
      <vt:lpstr>Assembler (cont. 1)</vt:lpstr>
      <vt:lpstr>Assembler (cont. 2)</vt:lpstr>
      <vt:lpstr>Assembler (cont. 3)</vt:lpstr>
      <vt:lpstr>Assembler (cont. 4)</vt:lpstr>
      <vt:lpstr>Assembler (cont. 5)</vt:lpstr>
      <vt:lpstr>Assembler (cont. 6)</vt:lpstr>
      <vt:lpstr>Assembler (cont. 7)</vt:lpstr>
      <vt:lpstr>Assembler (cont. 8)</vt:lpstr>
      <vt:lpstr>Assembler (cont. 9)</vt:lpstr>
      <vt:lpstr>Assembler (cont. 10)</vt:lpstr>
      <vt:lpstr>Linker</vt:lpstr>
      <vt:lpstr>Linker (cont. 1)</vt:lpstr>
      <vt:lpstr>Linker (cont. 2)</vt:lpstr>
      <vt:lpstr>Building Multiple Files</vt:lpstr>
      <vt:lpstr>Building Multiple Files (cont. 1)</vt:lpstr>
      <vt:lpstr>Building Multiple Files (cont. 2)</vt:lpstr>
      <vt:lpstr>Building Multiple Files (cont. 3)</vt:lpstr>
      <vt:lpstr>Building Multiple Files (cont. 4)</vt:lpstr>
      <vt:lpstr>Building Multiple Files (cont. 5)</vt:lpstr>
      <vt:lpstr>Forward Engineering</vt:lpstr>
      <vt:lpstr>Forward Engineering (cont. 1)</vt:lpstr>
      <vt:lpstr>Forward Engineering (cont. 2)</vt:lpstr>
      <vt:lpstr>Forward Engineering (cont. 3)</vt:lpstr>
      <vt:lpstr>Forward Engineering (cont. 4)</vt:lpstr>
      <vt:lpstr>Forward Engineering (cont. 5)</vt:lpstr>
      <vt:lpstr>Forward Engineering (cont. 6)</vt:lpstr>
      <vt:lpstr>Forward Engineering (cont. 7)</vt:lpstr>
      <vt:lpstr>Forward Engineering 8</vt:lpstr>
      <vt:lpstr>Forward Engineering (cont. 8)</vt:lpstr>
      <vt:lpstr>Forward Engineering (cont. 9)</vt:lpstr>
      <vt:lpstr>Forward Engineering (cont. 10)</vt:lpstr>
      <vt:lpstr>Forward Engineering (cont. 11)</vt:lpstr>
      <vt:lpstr>Forward Engineering (cont. 12)</vt:lpstr>
      <vt:lpstr>Forward Engineering (cont. 13)</vt:lpstr>
      <vt:lpstr>Forward Engineering (cont. 14)</vt:lpstr>
      <vt:lpstr>Forward Engineering (cont. 15)</vt:lpstr>
      <vt:lpstr>Forward Engineering 17</vt:lpstr>
      <vt:lpstr>Forward Engineering (cont. 17)</vt:lpstr>
      <vt:lpstr>Forward Engineering (cont. 19)</vt:lpstr>
      <vt:lpstr>Forward Engineering (cont. 20)</vt:lpstr>
      <vt:lpstr>Forward Engineering (cont. 21)</vt:lpstr>
      <vt:lpstr>Forward Engineering (cont. 22)</vt:lpstr>
      <vt:lpstr>Forward Engineering (cont. 23)</vt:lpstr>
      <vt:lpstr>Forward Engineering (cont. 24)</vt:lpstr>
      <vt:lpstr>Forward Engineering (cont. 25)</vt:lpstr>
      <vt:lpstr>Forward Engineering (cont. 26)</vt:lpstr>
      <vt:lpstr>Forward Engineering (cont. 27)</vt:lpstr>
      <vt:lpstr>Forward Engineering (cont. 28)</vt:lpstr>
      <vt:lpstr>Forward Engineering (cont. 29)</vt:lpstr>
      <vt:lpstr>Summary</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Johnston, Peter</cp:lastModifiedBy>
  <cp:revision>322</cp:revision>
  <cp:lastPrinted>2016-07-18T16:40:10Z</cp:lastPrinted>
  <dcterms:created xsi:type="dcterms:W3CDTF">2016-07-03T20:12:42Z</dcterms:created>
  <dcterms:modified xsi:type="dcterms:W3CDTF">2019-12-20T19:13:14Z</dcterms:modified>
</cp:coreProperties>
</file>