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21"/>
  </p:notesMasterIdLst>
  <p:sldIdLst>
    <p:sldId id="304" r:id="rId2"/>
    <p:sldId id="305" r:id="rId3"/>
    <p:sldId id="264" r:id="rId4"/>
    <p:sldId id="258" r:id="rId5"/>
    <p:sldId id="291" r:id="rId6"/>
    <p:sldId id="306" r:id="rId7"/>
    <p:sldId id="292" r:id="rId8"/>
    <p:sldId id="293" r:id="rId9"/>
    <p:sldId id="294" r:id="rId10"/>
    <p:sldId id="295" r:id="rId11"/>
    <p:sldId id="296" r:id="rId12"/>
    <p:sldId id="297" r:id="rId13"/>
    <p:sldId id="298" r:id="rId14"/>
    <p:sldId id="299" r:id="rId15"/>
    <p:sldId id="300" r:id="rId16"/>
    <p:sldId id="301" r:id="rId17"/>
    <p:sldId id="302" r:id="rId18"/>
    <p:sldId id="308" r:id="rId19"/>
    <p:sldId id="287" r:id="rId20"/>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3" autoAdjust="0"/>
    <p:restoredTop sz="81881" autoAdjust="0"/>
  </p:normalViewPr>
  <p:slideViewPr>
    <p:cSldViewPr snapToGrid="0" snapToObjects="1">
      <p:cViewPr varScale="1">
        <p:scale>
          <a:sx n="94" d="100"/>
          <a:sy n="94" d="100"/>
        </p:scale>
        <p:origin x="93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1/13/2020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extLst>
      <p:ext uri="{BB962C8B-B14F-4D97-AF65-F5344CB8AC3E}">
        <p14:creationId xmlns:p14="http://schemas.microsoft.com/office/powerpoint/2010/main" val="31467481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This slide deck is part of Software Reverse Engineering</a:t>
            </a:r>
            <a:r>
              <a:rPr lang="en-US" baseline="0" dirty="0">
                <a:solidFill>
                  <a:schemeClr val="tx1"/>
                </a:solidFill>
              </a:rPr>
              <a:t>.</a:t>
            </a:r>
          </a:p>
          <a:p>
            <a:r>
              <a:rPr lang="en-US" baseline="0" dirty="0">
                <a:solidFill>
                  <a:schemeClr val="tx1"/>
                </a:solidFill>
              </a:rPr>
              <a:t>The context of this slide deck in shown below.</a:t>
            </a:r>
          </a:p>
          <a:p>
            <a:endParaRPr lang="en-US" dirty="0">
              <a:solidFill>
                <a:schemeClr val="tx1"/>
              </a:solidFill>
            </a:endParaRPr>
          </a:p>
          <a:p>
            <a:r>
              <a:rPr lang="en-US" dirty="0">
                <a:solidFill>
                  <a:schemeClr val="tx1"/>
                </a:solidFill>
              </a:rPr>
              <a:t>Part 0 – SRE in Context</a:t>
            </a:r>
          </a:p>
          <a:p>
            <a:r>
              <a:rPr lang="en-US" b="0" dirty="0">
                <a:solidFill>
                  <a:schemeClr val="tx1"/>
                </a:solidFill>
              </a:rPr>
              <a:t>Part A – SRE Prerequisites</a:t>
            </a:r>
          </a:p>
          <a:p>
            <a:r>
              <a:rPr lang="en-US" b="0" baseline="0" dirty="0">
                <a:solidFill>
                  <a:schemeClr val="tx1"/>
                </a:solidFill>
              </a:rPr>
              <a:t>       </a:t>
            </a:r>
            <a:r>
              <a:rPr lang="en-US" b="0" dirty="0">
                <a:solidFill>
                  <a:schemeClr val="tx1"/>
                </a:solidFill>
              </a:rPr>
              <a:t>Module A1: x86 and</a:t>
            </a:r>
            <a:r>
              <a:rPr lang="en-US" b="0" baseline="0" dirty="0">
                <a:solidFill>
                  <a:schemeClr val="tx1"/>
                </a:solidFill>
              </a:rPr>
              <a:t> x64 Architectures and Assembly Languages</a:t>
            </a:r>
          </a:p>
          <a:p>
            <a:r>
              <a:rPr lang="en-US" b="1" baseline="0" dirty="0">
                <a:solidFill>
                  <a:schemeClr val="tx1"/>
                </a:solidFill>
              </a:rPr>
              <a:t>       </a:t>
            </a:r>
            <a:r>
              <a:rPr lang="en-US" b="0" dirty="0">
                <a:solidFill>
                  <a:schemeClr val="tx1"/>
                </a:solidFill>
              </a:rPr>
              <a:t>Module A2:  ARM Architectures and Assembly Languages</a:t>
            </a:r>
          </a:p>
          <a:p>
            <a:r>
              <a:rPr lang="en-US" b="1" baseline="0" dirty="0">
                <a:solidFill>
                  <a:schemeClr val="tx1"/>
                </a:solidFill>
              </a:rPr>
              <a:t>       </a:t>
            </a:r>
            <a:r>
              <a:rPr lang="en-US" b="0" dirty="0">
                <a:solidFill>
                  <a:schemeClr val="tx1"/>
                </a:solidFill>
              </a:rPr>
              <a:t>Module A3:  Forward Engineering</a:t>
            </a:r>
          </a:p>
          <a:p>
            <a:r>
              <a:rPr lang="en-US" dirty="0">
                <a:solidFill>
                  <a:schemeClr val="tx1"/>
                </a:solidFill>
              </a:rPr>
              <a:t>Part B – Philosophical Approaches to SRE</a:t>
            </a:r>
          </a:p>
          <a:p>
            <a:r>
              <a:rPr lang="en-US" b="1" baseline="0" dirty="0">
                <a:solidFill>
                  <a:schemeClr val="tx1"/>
                </a:solidFill>
              </a:rPr>
              <a:t>       </a:t>
            </a:r>
            <a:r>
              <a:rPr lang="en-US" b="0" dirty="0">
                <a:solidFill>
                  <a:schemeClr val="tx1"/>
                </a:solidFill>
              </a:rPr>
              <a:t>Module B1: Approaches to SRE</a:t>
            </a:r>
          </a:p>
          <a:p>
            <a:r>
              <a:rPr lang="en-US" dirty="0">
                <a:solidFill>
                  <a:schemeClr val="tx1"/>
                </a:solidFill>
              </a:rPr>
              <a:t>Part C – Static Analysis for Binary SRE</a:t>
            </a:r>
          </a:p>
          <a:p>
            <a:r>
              <a:rPr lang="en-US" b="1" baseline="0" dirty="0">
                <a:solidFill>
                  <a:schemeClr val="tx1"/>
                </a:solidFill>
              </a:rPr>
              <a:t>       </a:t>
            </a:r>
            <a:r>
              <a:rPr lang="en-US" b="0" dirty="0">
                <a:solidFill>
                  <a:schemeClr val="tx1"/>
                </a:solidFill>
              </a:rPr>
              <a:t>Module C1:  File Handling Techniques</a:t>
            </a:r>
            <a:endParaRPr lang="en-US" b="0" baseline="0" dirty="0">
              <a:solidFill>
                <a:schemeClr val="tx1"/>
              </a:solidFill>
            </a:endParaRPr>
          </a:p>
          <a:p>
            <a:r>
              <a:rPr lang="en-US" b="1" baseline="0" dirty="0">
                <a:solidFill>
                  <a:schemeClr val="tx1"/>
                </a:solidFill>
              </a:rPr>
              <a:t>       </a:t>
            </a:r>
            <a:r>
              <a:rPr lang="en-US" b="0" dirty="0">
                <a:solidFill>
                  <a:schemeClr val="tx1"/>
                </a:solidFill>
              </a:rPr>
              <a:t>Module C2:  Basic Static Analysis Tools</a:t>
            </a:r>
          </a:p>
          <a:p>
            <a:r>
              <a:rPr lang="en-US" b="1" baseline="0" dirty="0">
                <a:solidFill>
                  <a:schemeClr val="tx1"/>
                </a:solidFill>
              </a:rPr>
              <a:t>       </a:t>
            </a:r>
            <a:r>
              <a:rPr lang="en-US" b="0" dirty="0">
                <a:solidFill>
                  <a:schemeClr val="tx1"/>
                </a:solidFill>
              </a:rPr>
              <a:t>Module C3:  Disassemblers and </a:t>
            </a:r>
            <a:r>
              <a:rPr lang="en-US" b="0" dirty="0" err="1">
                <a:solidFill>
                  <a:schemeClr val="tx1"/>
                </a:solidFill>
              </a:rPr>
              <a:t>Decompilers</a:t>
            </a:r>
            <a:endParaRPr lang="en-US" dirty="0">
              <a:solidFill>
                <a:schemeClr val="tx1"/>
              </a:solidFill>
            </a:endParaRPr>
          </a:p>
          <a:p>
            <a:r>
              <a:rPr lang="en-US" dirty="0">
                <a:solidFill>
                  <a:schemeClr val="tx1"/>
                </a:solidFill>
              </a:rPr>
              <a:t>Part D – Dynamic Analysis for Binary SRE</a:t>
            </a:r>
          </a:p>
          <a:p>
            <a:r>
              <a:rPr lang="en-US" b="1" baseline="0" dirty="0">
                <a:solidFill>
                  <a:schemeClr val="tx1"/>
                </a:solidFill>
              </a:rPr>
              <a:t>       </a:t>
            </a:r>
            <a:r>
              <a:rPr lang="en-US" b="0" dirty="0">
                <a:solidFill>
                  <a:schemeClr val="tx1"/>
                </a:solidFill>
              </a:rPr>
              <a:t>Module D1:  Sandboxing and Other Techniques</a:t>
            </a:r>
            <a:endParaRPr lang="en-US" b="0" baseline="0" dirty="0">
              <a:solidFill>
                <a:schemeClr val="tx1"/>
              </a:solidFill>
            </a:endParaRPr>
          </a:p>
          <a:p>
            <a:r>
              <a:rPr lang="en-US" b="1" baseline="0" dirty="0">
                <a:solidFill>
                  <a:schemeClr val="tx1"/>
                </a:solidFill>
              </a:rPr>
              <a:t>       </a:t>
            </a:r>
            <a:r>
              <a:rPr lang="en-US" b="0" dirty="0">
                <a:solidFill>
                  <a:schemeClr val="tx1"/>
                </a:solidFill>
              </a:rPr>
              <a:t>Module D2:  Basic Dynamic Analysis Tools</a:t>
            </a:r>
          </a:p>
          <a:p>
            <a:r>
              <a:rPr lang="en-US" b="1" baseline="0" dirty="0">
                <a:solidFill>
                  <a:schemeClr val="tx1"/>
                </a:solidFill>
              </a:rPr>
              <a:t>       </a:t>
            </a:r>
            <a:r>
              <a:rPr lang="en-US" b="0" dirty="0">
                <a:solidFill>
                  <a:schemeClr val="tx1"/>
                </a:solidFill>
              </a:rPr>
              <a:t>Module D3:  Debuggers</a:t>
            </a:r>
          </a:p>
          <a:p>
            <a:r>
              <a:rPr lang="en-US" b="1" baseline="0" dirty="0">
                <a:solidFill>
                  <a:schemeClr val="tx1"/>
                </a:solidFill>
              </a:rPr>
              <a:t>       ** </a:t>
            </a:r>
            <a:r>
              <a:rPr lang="en-US" b="1" dirty="0">
                <a:solidFill>
                  <a:schemeClr val="tx1"/>
                </a:solidFill>
              </a:rPr>
              <a:t>Module D4:  Network Traffic Analysis</a:t>
            </a:r>
          </a:p>
          <a:p>
            <a:r>
              <a:rPr lang="en-US" b="1" baseline="0" dirty="0">
                <a:solidFill>
                  <a:schemeClr val="tx1"/>
                </a:solidFill>
              </a:rPr>
              <a:t>       </a:t>
            </a:r>
            <a:r>
              <a:rPr lang="en-US" b="0" dirty="0">
                <a:solidFill>
                  <a:schemeClr val="tx1"/>
                </a:solidFill>
              </a:rPr>
              <a:t>Module D5:  Patched Binaries</a:t>
            </a:r>
            <a:endParaRPr lang="en-US" dirty="0">
              <a:solidFill>
                <a:schemeClr val="tx1"/>
              </a:solidFill>
            </a:endParaRPr>
          </a:p>
          <a:p>
            <a:r>
              <a:rPr lang="en-US" dirty="0">
                <a:solidFill>
                  <a:schemeClr val="tx1"/>
                </a:solidFill>
              </a:rPr>
              <a:t>Part E – Obfuscation and Anti-SRE</a:t>
            </a:r>
          </a:p>
          <a:p>
            <a:r>
              <a:rPr lang="en-US" b="1" baseline="0" dirty="0">
                <a:solidFill>
                  <a:schemeClr val="tx1"/>
                </a:solidFill>
              </a:rPr>
              <a:t>       </a:t>
            </a:r>
            <a:r>
              <a:rPr lang="en-US" b="0" dirty="0">
                <a:solidFill>
                  <a:schemeClr val="tx1"/>
                </a:solidFill>
              </a:rPr>
              <a:t>Module E1:  Obfuscation</a:t>
            </a:r>
            <a:r>
              <a:rPr lang="en-US" b="0" baseline="0" dirty="0">
                <a:solidFill>
                  <a:schemeClr val="tx1"/>
                </a:solidFill>
              </a:rPr>
              <a:t> and Anti-SRE</a:t>
            </a:r>
          </a:p>
          <a:p>
            <a:pPr defTabSz="966612" eaLnBrk="1" fontAlgn="auto" hangingPunct="1">
              <a:spcBef>
                <a:spcPts val="0"/>
              </a:spcBef>
              <a:spcAft>
                <a:spcPts val="0"/>
              </a:spcAft>
              <a:defRPr/>
            </a:pPr>
            <a:r>
              <a:rPr lang="en-US" dirty="0">
                <a:solidFill>
                  <a:schemeClr val="tx1"/>
                </a:solidFill>
              </a:rPr>
              <a:t>Part F – Non-Binary SRE</a:t>
            </a:r>
          </a:p>
          <a:p>
            <a:r>
              <a:rPr lang="en-US" b="1" baseline="0" dirty="0">
                <a:solidFill>
                  <a:schemeClr val="tx1"/>
                </a:solidFill>
              </a:rPr>
              <a:t>       </a:t>
            </a:r>
            <a:r>
              <a:rPr lang="en-US" b="0" dirty="0">
                <a:solidFill>
                  <a:schemeClr val="tx1"/>
                </a:solidFill>
              </a:rPr>
              <a:t>Module F1:  Non-Binary SRE</a:t>
            </a:r>
            <a:endParaRPr lang="en-US" dirty="0">
              <a:solidFill>
                <a:schemeClr val="tx1"/>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1</a:t>
            </a:fld>
            <a:endParaRPr lang="en-US"/>
          </a:p>
        </p:txBody>
      </p:sp>
    </p:spTree>
    <p:extLst>
      <p:ext uri="{BB962C8B-B14F-4D97-AF65-F5344CB8AC3E}">
        <p14:creationId xmlns:p14="http://schemas.microsoft.com/office/powerpoint/2010/main" val="293785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slightly more complex example, we first load jQuery (which is just a JavaScript library that gives easier access to perform common JS operations across various browsers), then on line 12 we modify the linked address for the link on line 8 so that it links to Bing instead of Google.</a:t>
            </a:r>
          </a:p>
        </p:txBody>
      </p:sp>
      <p:sp>
        <p:nvSpPr>
          <p:cNvPr id="4" name="Slide Number Placeholder 3"/>
          <p:cNvSpPr>
            <a:spLocks noGrp="1"/>
          </p:cNvSpPr>
          <p:nvPr>
            <p:ph type="sldNum" sz="quarter" idx="5"/>
          </p:nvPr>
        </p:nvSpPr>
        <p:spPr/>
        <p:txBody>
          <a:bodyPr/>
          <a:lstStyle/>
          <a:p>
            <a:fld id="{5BC6AA49-D7A7-46FD-A1C9-6E9423A31560}" type="slidenum">
              <a:rPr lang="en-US" smtClean="0"/>
              <a:t>10</a:t>
            </a:fld>
            <a:endParaRPr lang="en-US"/>
          </a:p>
        </p:txBody>
      </p:sp>
    </p:spTree>
    <p:extLst>
      <p:ext uri="{BB962C8B-B14F-4D97-AF65-F5344CB8AC3E}">
        <p14:creationId xmlns:p14="http://schemas.microsoft.com/office/powerpoint/2010/main" val="73641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load this new page (example2.html) and mouseover the link, the status bar shows that it is now linked to https://</a:t>
            </a:r>
            <a:r>
              <a:rPr lang="en-US" dirty="0" err="1"/>
              <a:t>www.bing.com</a:t>
            </a:r>
            <a:r>
              <a:rPr lang="en-US" dirty="0"/>
              <a:t>, despite the HTML specifically pointing it to Google.</a:t>
            </a:r>
          </a:p>
        </p:txBody>
      </p:sp>
      <p:sp>
        <p:nvSpPr>
          <p:cNvPr id="4" name="Slide Number Placeholder 3"/>
          <p:cNvSpPr>
            <a:spLocks noGrp="1"/>
          </p:cNvSpPr>
          <p:nvPr>
            <p:ph type="sldNum" sz="quarter" idx="5"/>
          </p:nvPr>
        </p:nvSpPr>
        <p:spPr/>
        <p:txBody>
          <a:bodyPr/>
          <a:lstStyle/>
          <a:p>
            <a:fld id="{5BC6AA49-D7A7-46FD-A1C9-6E9423A31560}" type="slidenum">
              <a:rPr lang="en-US" smtClean="0"/>
              <a:t>11</a:t>
            </a:fld>
            <a:endParaRPr lang="en-US"/>
          </a:p>
        </p:txBody>
      </p:sp>
    </p:spTree>
    <p:extLst>
      <p:ext uri="{BB962C8B-B14F-4D97-AF65-F5344CB8AC3E}">
        <p14:creationId xmlns:p14="http://schemas.microsoft.com/office/powerpoint/2010/main" val="1886325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take a look at example 3, and see if you can determine a) what will be rendered in the browser, and b) what will happen when the link </a:t>
            </a:r>
            <a:r>
              <a:rPr lang="en-US"/>
              <a:t>is clicked</a:t>
            </a:r>
            <a:endParaRPr lang="en-US" dirty="0"/>
          </a:p>
        </p:txBody>
      </p:sp>
      <p:sp>
        <p:nvSpPr>
          <p:cNvPr id="4" name="Slide Number Placeholder 3"/>
          <p:cNvSpPr>
            <a:spLocks noGrp="1"/>
          </p:cNvSpPr>
          <p:nvPr>
            <p:ph type="sldNum" sz="quarter" idx="5"/>
          </p:nvPr>
        </p:nvSpPr>
        <p:spPr/>
        <p:txBody>
          <a:bodyPr/>
          <a:lstStyle/>
          <a:p>
            <a:fld id="{5BC6AA49-D7A7-46FD-A1C9-6E9423A31560}" type="slidenum">
              <a:rPr lang="en-US" smtClean="0"/>
              <a:t>12</a:t>
            </a:fld>
            <a:endParaRPr lang="en-US"/>
          </a:p>
        </p:txBody>
      </p:sp>
    </p:spTree>
    <p:extLst>
      <p:ext uri="{BB962C8B-B14F-4D97-AF65-F5344CB8AC3E}">
        <p14:creationId xmlns:p14="http://schemas.microsoft.com/office/powerpoint/2010/main" val="2120479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third simple example, the mouseover shows that the link is pointed at https://</a:t>
            </a:r>
            <a:r>
              <a:rPr lang="en-US" dirty="0" err="1"/>
              <a:t>www.google.com</a:t>
            </a:r>
            <a:r>
              <a:rPr lang="en-US" dirty="0"/>
              <a:t>.  Is that what actually happens when we click the link?</a:t>
            </a:r>
          </a:p>
        </p:txBody>
      </p:sp>
      <p:sp>
        <p:nvSpPr>
          <p:cNvPr id="4" name="Slide Number Placeholder 3"/>
          <p:cNvSpPr>
            <a:spLocks noGrp="1"/>
          </p:cNvSpPr>
          <p:nvPr>
            <p:ph type="sldNum" sz="quarter" idx="5"/>
          </p:nvPr>
        </p:nvSpPr>
        <p:spPr/>
        <p:txBody>
          <a:bodyPr/>
          <a:lstStyle/>
          <a:p>
            <a:fld id="{5BC6AA49-D7A7-46FD-A1C9-6E9423A31560}" type="slidenum">
              <a:rPr lang="en-US" smtClean="0"/>
              <a:t>13</a:t>
            </a:fld>
            <a:endParaRPr lang="en-US"/>
          </a:p>
        </p:txBody>
      </p:sp>
    </p:spTree>
    <p:extLst>
      <p:ext uri="{BB962C8B-B14F-4D97-AF65-F5344CB8AC3E}">
        <p14:creationId xmlns:p14="http://schemas.microsoft.com/office/powerpoint/2010/main" val="297022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start of the jQuery (version 3.3.1 in this case, downloaded from https://</a:t>
            </a:r>
            <a:r>
              <a:rPr lang="en-US" dirty="0" err="1"/>
              <a:t>cdnjs.cloudflare.com</a:t>
            </a:r>
            <a:r>
              <a:rPr lang="en-US" dirty="0"/>
              <a:t>/ajax/libs/</a:t>
            </a:r>
            <a:r>
              <a:rPr lang="en-US" dirty="0" err="1"/>
              <a:t>jquery</a:t>
            </a:r>
            <a:r>
              <a:rPr lang="en-US" dirty="0"/>
              <a:t>/3.3.1/</a:t>
            </a:r>
            <a:r>
              <a:rPr lang="en-US" dirty="0" err="1"/>
              <a:t>jquery.js</a:t>
            </a:r>
            <a:r>
              <a:rPr lang="en-US" dirty="0"/>
              <a:t>) JavaScript file.  Although it is a large file, it is certainly readable code and includes comments.</a:t>
            </a:r>
          </a:p>
        </p:txBody>
      </p:sp>
      <p:sp>
        <p:nvSpPr>
          <p:cNvPr id="4" name="Slide Number Placeholder 3"/>
          <p:cNvSpPr>
            <a:spLocks noGrp="1"/>
          </p:cNvSpPr>
          <p:nvPr>
            <p:ph type="sldNum" sz="quarter" idx="5"/>
          </p:nvPr>
        </p:nvSpPr>
        <p:spPr/>
        <p:txBody>
          <a:bodyPr/>
          <a:lstStyle/>
          <a:p>
            <a:fld id="{5BC6AA49-D7A7-46FD-A1C9-6E9423A31560}" type="slidenum">
              <a:rPr lang="en-US" smtClean="0"/>
              <a:t>14</a:t>
            </a:fld>
            <a:endParaRPr lang="en-US"/>
          </a:p>
        </p:txBody>
      </p:sp>
    </p:spTree>
    <p:extLst>
      <p:ext uri="{BB962C8B-B14F-4D97-AF65-F5344CB8AC3E}">
        <p14:creationId xmlns:p14="http://schemas.microsoft.com/office/powerpoint/2010/main" val="3977990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production environments, JavaScript in minimized in order to reduce the download size.  Almost all comments are stripped, function and variable names are simplified, and the code is generally written without newlines or the typical formatting that a human programmer would expect to see in source code.  This slide shows the same jQuery version as the previous slide (v.3.3.1 from https://</a:t>
            </a:r>
            <a:r>
              <a:rPr lang="en-US" dirty="0" err="1"/>
              <a:t>cdnjs.cloudflare.com</a:t>
            </a:r>
            <a:r>
              <a:rPr lang="en-US" dirty="0"/>
              <a:t>/ajax/libs/</a:t>
            </a:r>
            <a:r>
              <a:rPr lang="en-US" dirty="0" err="1"/>
              <a:t>jquery</a:t>
            </a:r>
            <a:r>
              <a:rPr lang="en-US" dirty="0"/>
              <a:t>/3.3.1/</a:t>
            </a:r>
            <a:r>
              <a:rPr lang="en-US" dirty="0" err="1"/>
              <a:t>jquery.min.js</a:t>
            </a:r>
            <a:r>
              <a:rPr lang="en-US" dirty="0"/>
              <a:t>) in minified form.</a:t>
            </a:r>
          </a:p>
          <a:p>
            <a:endParaRPr lang="en-US" dirty="0"/>
          </a:p>
          <a:p>
            <a:r>
              <a:rPr lang="en-US" dirty="0"/>
              <a:t>While development tools allow web developers to minimize JavaScript for deployment in production, many CDNs also automatically minify </a:t>
            </a:r>
            <a:r>
              <a:rPr lang="en-US" dirty="0" err="1"/>
              <a:t>javascript</a:t>
            </a:r>
            <a:r>
              <a:rPr lang="en-US" dirty="0"/>
              <a:t> prior to delivery to the end client (the browser), so even JavaScript that the developer has not minified can arrive at the browser in </a:t>
            </a:r>
            <a:r>
              <a:rPr lang="en-US" dirty="0" err="1"/>
              <a:t>minifed</a:t>
            </a:r>
            <a:r>
              <a:rPr lang="en-US" dirty="0"/>
              <a:t> format.</a:t>
            </a:r>
          </a:p>
        </p:txBody>
      </p:sp>
      <p:sp>
        <p:nvSpPr>
          <p:cNvPr id="4" name="Slide Number Placeholder 3"/>
          <p:cNvSpPr>
            <a:spLocks noGrp="1"/>
          </p:cNvSpPr>
          <p:nvPr>
            <p:ph type="sldNum" sz="quarter" idx="5"/>
          </p:nvPr>
        </p:nvSpPr>
        <p:spPr/>
        <p:txBody>
          <a:bodyPr/>
          <a:lstStyle/>
          <a:p>
            <a:fld id="{5BC6AA49-D7A7-46FD-A1C9-6E9423A31560}" type="slidenum">
              <a:rPr lang="en-US" smtClean="0"/>
              <a:t>15</a:t>
            </a:fld>
            <a:endParaRPr lang="en-US"/>
          </a:p>
        </p:txBody>
      </p:sp>
    </p:spTree>
    <p:extLst>
      <p:ext uri="{BB962C8B-B14F-4D97-AF65-F5344CB8AC3E}">
        <p14:creationId xmlns:p14="http://schemas.microsoft.com/office/powerpoint/2010/main" val="3944703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tools to recover some of the structure of the original un-minified file, but much of the information that can be useful to humans (comments and meaningful variable and function names) are of course not recovered.  As a result, un-minified JS is somewhat similar to de-compiled C code – you can recover some of the structure, but much of the information that human programmers use to discern intent is irretrievably lost in the process.  For example, a function called </a:t>
            </a:r>
            <a:r>
              <a:rPr lang="en-US" dirty="0" err="1"/>
              <a:t>toLowerCase</a:t>
            </a:r>
            <a:r>
              <a:rPr lang="en-US" dirty="0"/>
              <a:t>() could reasonably be expected to convert a string to lower case.  The un-minified (or decompiled) code would be unlikely to give the function such a meaningful name.</a:t>
            </a:r>
          </a:p>
        </p:txBody>
      </p:sp>
      <p:sp>
        <p:nvSpPr>
          <p:cNvPr id="4" name="Slide Number Placeholder 3"/>
          <p:cNvSpPr>
            <a:spLocks noGrp="1"/>
          </p:cNvSpPr>
          <p:nvPr>
            <p:ph type="sldNum" sz="quarter" idx="5"/>
          </p:nvPr>
        </p:nvSpPr>
        <p:spPr/>
        <p:txBody>
          <a:bodyPr/>
          <a:lstStyle/>
          <a:p>
            <a:fld id="{5BC6AA49-D7A7-46FD-A1C9-6E9423A31560}" type="slidenum">
              <a:rPr lang="en-US" smtClean="0"/>
              <a:t>16</a:t>
            </a:fld>
            <a:endParaRPr lang="en-US"/>
          </a:p>
        </p:txBody>
      </p:sp>
    </p:spTree>
    <p:extLst>
      <p:ext uri="{BB962C8B-B14F-4D97-AF65-F5344CB8AC3E}">
        <p14:creationId xmlns:p14="http://schemas.microsoft.com/office/powerpoint/2010/main" val="836354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obfuscators (like this web GUI found at https://</a:t>
            </a:r>
            <a:r>
              <a:rPr lang="en-US" dirty="0" err="1"/>
              <a:t>obfuscator.io</a:t>
            </a:r>
            <a:r>
              <a:rPr lang="en-US" dirty="0"/>
              <a:t>/, or the underlying utility found at https://</a:t>
            </a:r>
            <a:r>
              <a:rPr lang="en-US" dirty="0" err="1"/>
              <a:t>github.com</a:t>
            </a:r>
            <a:r>
              <a:rPr lang="en-US" dirty="0"/>
              <a:t>/</a:t>
            </a:r>
            <a:r>
              <a:rPr lang="en-US" dirty="0" err="1"/>
              <a:t>javascript</a:t>
            </a:r>
            <a:r>
              <a:rPr lang="en-US" dirty="0"/>
              <a:t>-obfuscator/</a:t>
            </a:r>
            <a:r>
              <a:rPr lang="en-US" dirty="0" err="1"/>
              <a:t>javascript</a:t>
            </a:r>
            <a:r>
              <a:rPr lang="en-US" dirty="0"/>
              <a:t>-obfuscator) go well beyond </a:t>
            </a:r>
            <a:r>
              <a:rPr lang="en-US" dirty="0" err="1"/>
              <a:t>minifiying</a:t>
            </a:r>
            <a:r>
              <a:rPr lang="en-US" dirty="0"/>
              <a:t> JavaScript, and make the resulting JS code challenging to reverse engineer.</a:t>
            </a:r>
          </a:p>
          <a:p>
            <a:endParaRPr lang="en-US" dirty="0"/>
          </a:p>
          <a:p>
            <a:r>
              <a:rPr lang="en-US" dirty="0"/>
              <a:t>Have a look through and discuss some of the obfuscations that this tool is capable of performing</a:t>
            </a:r>
          </a:p>
          <a:p>
            <a:endParaRPr lang="en-US" dirty="0"/>
          </a:p>
          <a:p>
            <a:r>
              <a:rPr lang="en-US" dirty="0"/>
              <a:t>Open example 4 (in which the JavaScript has been obfuscated using this tool) and see if you can determine what will happen when the link is clicked.</a:t>
            </a:r>
          </a:p>
        </p:txBody>
      </p:sp>
      <p:sp>
        <p:nvSpPr>
          <p:cNvPr id="4" name="Slide Number Placeholder 3"/>
          <p:cNvSpPr>
            <a:spLocks noGrp="1"/>
          </p:cNvSpPr>
          <p:nvPr>
            <p:ph type="sldNum" sz="quarter" idx="5"/>
          </p:nvPr>
        </p:nvSpPr>
        <p:spPr/>
        <p:txBody>
          <a:bodyPr/>
          <a:lstStyle/>
          <a:p>
            <a:fld id="{5BC6AA49-D7A7-46FD-A1C9-6E9423A31560}" type="slidenum">
              <a:rPr lang="en-US" smtClean="0"/>
              <a:t>17</a:t>
            </a:fld>
            <a:endParaRPr lang="en-US"/>
          </a:p>
        </p:txBody>
      </p:sp>
    </p:spTree>
    <p:extLst>
      <p:ext uri="{BB962C8B-B14F-4D97-AF65-F5344CB8AC3E}">
        <p14:creationId xmlns:p14="http://schemas.microsoft.com/office/powerpoint/2010/main" val="2997456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Office documents – macros in VBA are the best known, but external functions in DLL can be accessed, as can data sources (e.g., local or remote databases) and external hosts (e.g., network resources).  Programming embedded in office documents can be heavily obfuscated, quickly reach into truly compiled external code, and has the ability to communicate with local and remote services and hosts.  Essentially this is a fully functional programming environment, and once “macros” are allowed to execute, the “document” has wide-reaching abilities to perform operations that few would consider to be reasonable or expected for a “document” to perform.</a:t>
            </a:r>
          </a:p>
          <a:p>
            <a:endParaRPr lang="en-US" dirty="0"/>
          </a:p>
          <a:p>
            <a:r>
              <a:rPr lang="en-US" dirty="0"/>
              <a:t>PDF documents allow a wide variety of media types to be embedded (each of which may included it’s own embedded functionality).  </a:t>
            </a:r>
            <a:r>
              <a:rPr lang="en-US" dirty="0" err="1"/>
              <a:t>Javascript</a:t>
            </a:r>
            <a:r>
              <a:rPr lang="en-US" dirty="0"/>
              <a:t> code can also be embedded in a PDF document also.</a:t>
            </a:r>
          </a:p>
          <a:p>
            <a:endParaRPr lang="en-US" dirty="0"/>
          </a:p>
          <a:p>
            <a:r>
              <a:rPr lang="en-US" dirty="0"/>
              <a:t>Firmware images are often the mechanism by which embedded systems or IoT devices are updated.  Often the updates are entire filesystem contents compressed and potentially encrypted into a single image, which the device can then decompress and re-flash a storage device with.  Understanding the intent of a firmware update, or even getting to the point that the image has been decompressed can be challenging.  Tools like </a:t>
            </a:r>
            <a:r>
              <a:rPr lang="en-US" dirty="0" err="1"/>
              <a:t>binwalk</a:t>
            </a:r>
            <a:r>
              <a:rPr lang="en-US" dirty="0"/>
              <a:t> can provide help in this type of work.</a:t>
            </a:r>
          </a:p>
          <a:p>
            <a:endParaRPr lang="en-US" dirty="0"/>
          </a:p>
          <a:p>
            <a:r>
              <a:rPr lang="en-US" dirty="0"/>
              <a:t> </a:t>
            </a:r>
          </a:p>
        </p:txBody>
      </p:sp>
      <p:sp>
        <p:nvSpPr>
          <p:cNvPr id="4" name="Slide Number Placeholder 3"/>
          <p:cNvSpPr>
            <a:spLocks noGrp="1"/>
          </p:cNvSpPr>
          <p:nvPr>
            <p:ph type="sldNum" sz="quarter" idx="5"/>
          </p:nvPr>
        </p:nvSpPr>
        <p:spPr/>
        <p:txBody>
          <a:bodyPr/>
          <a:lstStyle/>
          <a:p>
            <a:fld id="{5BC6AA49-D7A7-46FD-A1C9-6E9423A31560}" type="slidenum">
              <a:rPr lang="en-US" smtClean="0"/>
              <a:t>18</a:t>
            </a:fld>
            <a:endParaRPr lang="en-US"/>
          </a:p>
        </p:txBody>
      </p:sp>
    </p:spTree>
    <p:extLst>
      <p:ext uri="{BB962C8B-B14F-4D97-AF65-F5344CB8AC3E}">
        <p14:creationId xmlns:p14="http://schemas.microsoft.com/office/powerpoint/2010/main" val="236724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19</a:t>
            </a:fld>
            <a:endParaRPr lang="en-US"/>
          </a:p>
        </p:txBody>
      </p:sp>
    </p:spTree>
    <p:extLst>
      <p:ext uri="{BB962C8B-B14F-4D97-AF65-F5344CB8AC3E}">
        <p14:creationId xmlns:p14="http://schemas.microsoft.com/office/powerpoint/2010/main" val="230989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are covered in this lesson.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2</a:t>
            </a:fld>
            <a:endParaRPr lang="en-US"/>
          </a:p>
        </p:txBody>
      </p:sp>
    </p:spTree>
    <p:extLst>
      <p:ext uri="{BB962C8B-B14F-4D97-AF65-F5344CB8AC3E}">
        <p14:creationId xmlns:p14="http://schemas.microsoft.com/office/powerpoint/2010/main" val="2246351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These are the learning objectives</a:t>
            </a:r>
            <a:r>
              <a:rPr lang="en-US" baseline="0" dirty="0">
                <a:solidFill>
                  <a:schemeClr val="tx1"/>
                </a:solidFill>
              </a:rPr>
              <a:t> for </a:t>
            </a:r>
            <a:r>
              <a:rPr lang="en-US" dirty="0"/>
              <a:t>Module A1 – x86 and x64 Architectures and Assembly Languages</a:t>
            </a:r>
          </a:p>
          <a:p>
            <a:endParaRPr lang="en-US" baseline="0" dirty="0">
              <a:solidFill>
                <a:schemeClr val="tx1"/>
              </a:solidFill>
            </a:endParaRPr>
          </a:p>
          <a:p>
            <a:r>
              <a:rPr lang="en-US" baseline="0" dirty="0">
                <a:solidFill>
                  <a:schemeClr val="tx1"/>
                </a:solidFill>
              </a:rPr>
              <a:t>These learning objectives are assessed through the following methods:</a:t>
            </a:r>
          </a:p>
          <a:p>
            <a:endParaRPr lang="en-US" baseline="0" dirty="0">
              <a:solidFill>
                <a:schemeClr val="tx1"/>
              </a:solidFill>
            </a:endParaRPr>
          </a:p>
          <a:p>
            <a:pPr marL="171450" indent="-171450">
              <a:buFont typeface="Arial" panose="020B0604020202020204" pitchFamily="34" charset="0"/>
              <a:buChar char="•"/>
            </a:pPr>
            <a:r>
              <a:rPr lang="en-US" baseline="0" dirty="0">
                <a:solidFill>
                  <a:schemeClr val="tx1"/>
                </a:solidFill>
              </a:rPr>
              <a:t>ASKs:  There are questions in the note sections for the instructor to involve the students in the lesson and assess their grasp of the concepts.  </a:t>
            </a:r>
          </a:p>
          <a:p>
            <a:pPr marL="171450" indent="-171450">
              <a:buFont typeface="Arial" panose="020B0604020202020204" pitchFamily="34" charset="0"/>
              <a:buChar char="•"/>
            </a:pPr>
            <a:r>
              <a:rPr lang="en-US" baseline="0" dirty="0">
                <a:solidFill>
                  <a:schemeClr val="tx1"/>
                </a:solidFill>
              </a:rPr>
              <a:t>LABs:  There are lab exercises associated with this lesson </a:t>
            </a:r>
          </a:p>
          <a:p>
            <a:endParaRPr lang="en-US" baseline="0" dirty="0">
              <a:solidFill>
                <a:schemeClr val="tx1"/>
              </a:solidFill>
            </a:endParaRPr>
          </a:p>
          <a:p>
            <a:endParaRPr lang="en-US" baseline="0"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5BC6AA49-D7A7-46FD-A1C9-6E9423A31560}" type="slidenum">
              <a:rPr lang="en-US" smtClean="0"/>
              <a:t>3</a:t>
            </a:fld>
            <a:endParaRPr lang="en-US"/>
          </a:p>
        </p:txBody>
      </p:sp>
    </p:spTree>
    <p:extLst>
      <p:ext uri="{BB962C8B-B14F-4D97-AF65-F5344CB8AC3E}">
        <p14:creationId xmlns:p14="http://schemas.microsoft.com/office/powerpoint/2010/main" val="166149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are covered in this lesson.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4</a:t>
            </a:fld>
            <a:endParaRPr lang="en-US"/>
          </a:p>
        </p:txBody>
      </p:sp>
    </p:spTree>
    <p:extLst>
      <p:ext uri="{BB962C8B-B14F-4D97-AF65-F5344CB8AC3E}">
        <p14:creationId xmlns:p14="http://schemas.microsoft.com/office/powerpoint/2010/main" val="3028612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RE is to gain insight into the functionality of something</a:t>
            </a:r>
          </a:p>
          <a:p>
            <a:endParaRPr lang="en-US" dirty="0"/>
          </a:p>
          <a:p>
            <a:r>
              <a:rPr lang="en-US" dirty="0"/>
              <a:t>Software binaries are probably the most obvious example, particularly for security related tasks like SRE for malware samples.</a:t>
            </a:r>
          </a:p>
          <a:p>
            <a:r>
              <a:rPr lang="en-US" dirty="0"/>
              <a:t>However, we often have other complex digital files that we may want to RE in order to discern their functionality or intent</a:t>
            </a:r>
          </a:p>
          <a:p>
            <a:pPr marL="171450" indent="-171450">
              <a:buFontTx/>
              <a:buChar char="-"/>
            </a:pPr>
            <a:r>
              <a:rPr lang="en-US" dirty="0"/>
              <a:t>Web page are often built from a set of components (HTML, </a:t>
            </a:r>
            <a:r>
              <a:rPr lang="en-US" dirty="0" err="1"/>
              <a:t>Javascript</a:t>
            </a:r>
            <a:r>
              <a:rPr lang="en-US" dirty="0"/>
              <a:t>, CSS, ...) that together define the intended content, layout, and functionality of a page.  All of this is typically provided in text format (i.e., it is not a complied binary) but often (intentionally or unintentionally) the functionality or intent cannot be easily discerned</a:t>
            </a:r>
          </a:p>
          <a:p>
            <a:pPr marL="171450" indent="-171450">
              <a:buFontTx/>
              <a:buChar char="-"/>
            </a:pPr>
            <a:r>
              <a:rPr lang="en-US" dirty="0"/>
              <a:t>Document formats (e.g., MS Office formats, or PDF documents).  Documents can have embedded script (macros or </a:t>
            </a:r>
            <a:r>
              <a:rPr lang="en-US" dirty="0" err="1"/>
              <a:t>Javascript</a:t>
            </a:r>
            <a:r>
              <a:rPr lang="en-US" dirty="0"/>
              <a:t>, for example) that can perform activities that we may want to understand</a:t>
            </a:r>
          </a:p>
          <a:p>
            <a:pPr marL="171450" indent="-171450">
              <a:buFontTx/>
              <a:buChar char="-"/>
            </a:pPr>
            <a:r>
              <a:rPr lang="en-US" dirty="0"/>
              <a:t>Media files (e.g., Adobe Flash).  Again, while it is easy to think of these are visual media, they files can contain complex instruction sequences (scripts) whose functionality and intent we may want to discern.</a:t>
            </a:r>
          </a:p>
          <a:p>
            <a:pPr marL="171450" indent="-171450">
              <a:buFontTx/>
              <a:buChar char="-"/>
            </a:pPr>
            <a:r>
              <a:rPr lang="en-US" dirty="0"/>
              <a:t>Firmware images (can be binaries, but often compressed file system contents that contain a wide variety of files)</a:t>
            </a:r>
          </a:p>
          <a:p>
            <a:pPr marL="171450" indent="-171450">
              <a:buFontTx/>
              <a:buChar char="-"/>
            </a:pPr>
            <a:r>
              <a:rPr lang="en-US" dirty="0"/>
              <a:t>…</a:t>
            </a:r>
          </a:p>
        </p:txBody>
      </p:sp>
      <p:sp>
        <p:nvSpPr>
          <p:cNvPr id="4" name="Slide Number Placeholder 3"/>
          <p:cNvSpPr>
            <a:spLocks noGrp="1"/>
          </p:cNvSpPr>
          <p:nvPr>
            <p:ph type="sldNum" sz="quarter" idx="5"/>
          </p:nvPr>
        </p:nvSpPr>
        <p:spPr/>
        <p:txBody>
          <a:bodyPr/>
          <a:lstStyle/>
          <a:p>
            <a:fld id="{5BC6AA49-D7A7-46FD-A1C9-6E9423A31560}" type="slidenum">
              <a:rPr lang="en-US" smtClean="0"/>
              <a:t>5</a:t>
            </a:fld>
            <a:endParaRPr lang="en-US"/>
          </a:p>
        </p:txBody>
      </p:sp>
    </p:spTree>
    <p:extLst>
      <p:ext uri="{BB962C8B-B14F-4D97-AF65-F5344CB8AC3E}">
        <p14:creationId xmlns:p14="http://schemas.microsoft.com/office/powerpoint/2010/main" val="395498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are covered in this lesson.</a:t>
            </a:r>
            <a:r>
              <a:rPr lang="en-US" baseline="0" dirty="0"/>
              <a:t>  </a:t>
            </a:r>
          </a:p>
          <a:p>
            <a:endParaRPr lang="en-US" dirty="0"/>
          </a:p>
        </p:txBody>
      </p:sp>
      <p:sp>
        <p:nvSpPr>
          <p:cNvPr id="4" name="Slide Number Placeholder 3"/>
          <p:cNvSpPr>
            <a:spLocks noGrp="1"/>
          </p:cNvSpPr>
          <p:nvPr>
            <p:ph type="sldNum" sz="quarter" idx="10"/>
          </p:nvPr>
        </p:nvSpPr>
        <p:spPr/>
        <p:txBody>
          <a:bodyPr/>
          <a:lstStyle/>
          <a:p>
            <a:fld id="{5BC6AA49-D7A7-46FD-A1C9-6E9423A31560}" type="slidenum">
              <a:rPr lang="en-US" smtClean="0"/>
              <a:t>6</a:t>
            </a:fld>
            <a:endParaRPr lang="en-US"/>
          </a:p>
        </p:txBody>
      </p:sp>
    </p:spTree>
    <p:extLst>
      <p:ext uri="{BB962C8B-B14F-4D97-AF65-F5344CB8AC3E}">
        <p14:creationId xmlns:p14="http://schemas.microsoft.com/office/powerpoint/2010/main" val="386699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Historically a single file (*.html) loaded from the filesystem of the webserver with some included references to images</a:t>
            </a:r>
          </a:p>
          <a:p>
            <a:r>
              <a:rPr lang="en-US" dirty="0"/>
              <a:t>Now each “page” is usually built in the browser from multiple files (typically at least html, </a:t>
            </a:r>
            <a:r>
              <a:rPr lang="en-US" dirty="0" err="1"/>
              <a:t>css</a:t>
            </a:r>
            <a:r>
              <a:rPr lang="en-US" dirty="0"/>
              <a:t>, and </a:t>
            </a:r>
            <a:r>
              <a:rPr lang="en-US" dirty="0" err="1"/>
              <a:t>javascript</a:t>
            </a:r>
            <a:r>
              <a:rPr lang="en-US" dirty="0"/>
              <a:t> files).  It’s common for these pieces to come from a variety of sources for a single page</a:t>
            </a:r>
          </a:p>
          <a:p>
            <a:endParaRPr lang="en-US" dirty="0"/>
          </a:p>
          <a:p>
            <a:r>
              <a:rPr lang="en-US" dirty="0"/>
              <a:t>Using the inspect capability in each modern browser we can see the components loaded for a given page.  In this example, https://</a:t>
            </a:r>
            <a:r>
              <a:rPr lang="en-US" dirty="0" err="1"/>
              <a:t>www.vt.edu</a:t>
            </a:r>
            <a:r>
              <a:rPr lang="en-US" dirty="0"/>
              <a:t> resulted in 97 requests, and loaded 6.3MB of data.</a:t>
            </a:r>
          </a:p>
          <a:p>
            <a:endParaRPr lang="en-US" dirty="0"/>
          </a:p>
          <a:p>
            <a:r>
              <a:rPr lang="en-US" dirty="0"/>
              <a:t>Exercise – try this for at least a couple of sites on your own (try your school’s website, for example).  Most browsers will allow you to create a second profile in which you can clear the history before making the request, ensuring that all requests are served from the server instead of the browser’s local cache.</a:t>
            </a:r>
          </a:p>
          <a:p>
            <a:endParaRPr lang="en-US" dirty="0"/>
          </a:p>
          <a:p>
            <a:r>
              <a:rPr lang="en-US" dirty="0"/>
              <a:t>Were all of the requests made to the server you initially contacted?  If not, what other servers were requests made to?  What types of content was loaded?</a:t>
            </a:r>
          </a:p>
          <a:p>
            <a:endParaRPr lang="en-US" dirty="0"/>
          </a:p>
          <a:p>
            <a:r>
              <a:rPr lang="en-US" dirty="0"/>
              <a:t>In the case of the VT page, 21 of the 97 requests were for JavaScript (*.</a:t>
            </a:r>
            <a:r>
              <a:rPr lang="en-US" dirty="0" err="1"/>
              <a:t>js</a:t>
            </a:r>
            <a:r>
              <a:rPr lang="en-US" dirty="0"/>
              <a:t>) files, from a variety of sources.  Some were from </a:t>
            </a:r>
            <a:r>
              <a:rPr lang="en-US" dirty="0" err="1"/>
              <a:t>vt.edu</a:t>
            </a:r>
            <a:r>
              <a:rPr lang="en-US" dirty="0"/>
              <a:t> (e.g., https://</a:t>
            </a:r>
            <a:r>
              <a:rPr lang="en-US" dirty="0" err="1"/>
              <a:t>vt.edu</a:t>
            </a:r>
            <a:r>
              <a:rPr lang="en-US" dirty="0"/>
              <a:t>/</a:t>
            </a:r>
            <a:r>
              <a:rPr lang="en-US" dirty="0" err="1"/>
              <a:t>local_assets</a:t>
            </a:r>
            <a:r>
              <a:rPr lang="en-US" dirty="0"/>
              <a:t>/</a:t>
            </a:r>
            <a:r>
              <a:rPr lang="en-US" dirty="0" err="1"/>
              <a:t>www.assets.cms.vt.edu</a:t>
            </a:r>
            <a:r>
              <a:rPr lang="en-US" dirty="0"/>
              <a:t>/</a:t>
            </a:r>
            <a:r>
              <a:rPr lang="en-US" dirty="0" err="1"/>
              <a:t>jquery</a:t>
            </a:r>
            <a:r>
              <a:rPr lang="en-US" dirty="0"/>
              <a:t>/archives/jquery-3.3.1.min.js)), but some were from other sources (e.g., https://</a:t>
            </a:r>
            <a:r>
              <a:rPr lang="en-US" dirty="0" err="1"/>
              <a:t>www.google-analytics.com</a:t>
            </a:r>
            <a:r>
              <a:rPr lang="en-US" dirty="0"/>
              <a:t>/</a:t>
            </a:r>
            <a:r>
              <a:rPr lang="en-US" dirty="0" err="1"/>
              <a:t>analytics.js</a:t>
            </a:r>
            <a:r>
              <a:rPr lang="en-US" dirty="0"/>
              <a:t>).  The page also made 4 asynchronous request for data (XHR), in this case at the end of the page load process</a:t>
            </a:r>
          </a:p>
          <a:p>
            <a:endParaRPr lang="en-US" dirty="0"/>
          </a:p>
          <a:p>
            <a:r>
              <a:rPr lang="en-US" dirty="0"/>
              <a:t>Content for sites is also often served from a content distribution network (CDN) like Cloudflare or Akamai (so even though the request appears to be made to </a:t>
            </a:r>
            <a:r>
              <a:rPr lang="en-US" dirty="0" err="1"/>
              <a:t>vt.edu</a:t>
            </a:r>
            <a:r>
              <a:rPr lang="en-US" dirty="0"/>
              <a:t>, the actual content is served by a CDN host closer to the client, resulting in faster page loads and reduced load on the </a:t>
            </a:r>
            <a:r>
              <a:rPr lang="en-US" dirty="0" err="1"/>
              <a:t>vt.edu</a:t>
            </a:r>
            <a:r>
              <a:rPr lang="en-US" dirty="0"/>
              <a:t> server).</a:t>
            </a:r>
          </a:p>
          <a:p>
            <a:endParaRPr lang="en-US" dirty="0"/>
          </a:p>
          <a:p>
            <a:r>
              <a:rPr lang="en-US" dirty="0"/>
              <a:t>The point here is while a webpage was originally a fairly simple thing where HTML was served by the server to the client, the reality of the web today is that almost any page is a complex combination of a large amount of data, media, and scripting served by a wide variety of entities.</a:t>
            </a:r>
          </a:p>
          <a:p>
            <a:endParaRPr lang="en-US" dirty="0"/>
          </a:p>
          <a:p>
            <a:r>
              <a:rPr lang="en-US" dirty="0"/>
              <a:t>So how do we answer questions like ”What happens when I go to page X”, or “what information does page X send to what entities?”</a:t>
            </a:r>
          </a:p>
        </p:txBody>
      </p:sp>
      <p:sp>
        <p:nvSpPr>
          <p:cNvPr id="4" name="Slide Number Placeholder 3"/>
          <p:cNvSpPr>
            <a:spLocks noGrp="1"/>
          </p:cNvSpPr>
          <p:nvPr>
            <p:ph type="sldNum" sz="quarter" idx="5"/>
          </p:nvPr>
        </p:nvSpPr>
        <p:spPr/>
        <p:txBody>
          <a:bodyPr/>
          <a:lstStyle/>
          <a:p>
            <a:fld id="{5BC6AA49-D7A7-46FD-A1C9-6E9423A31560}" type="slidenum">
              <a:rPr lang="en-US" smtClean="0"/>
              <a:t>7</a:t>
            </a:fld>
            <a:endParaRPr lang="en-US"/>
          </a:p>
        </p:txBody>
      </p:sp>
    </p:spTree>
    <p:extLst>
      <p:ext uri="{BB962C8B-B14F-4D97-AF65-F5344CB8AC3E}">
        <p14:creationId xmlns:p14="http://schemas.microsoft.com/office/powerpoint/2010/main" val="3626180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very simple HTML page (example1.html) which you can load into your browser</a:t>
            </a:r>
          </a:p>
        </p:txBody>
      </p:sp>
      <p:sp>
        <p:nvSpPr>
          <p:cNvPr id="4" name="Slide Number Placeholder 3"/>
          <p:cNvSpPr>
            <a:spLocks noGrp="1"/>
          </p:cNvSpPr>
          <p:nvPr>
            <p:ph type="sldNum" sz="quarter" idx="5"/>
          </p:nvPr>
        </p:nvSpPr>
        <p:spPr/>
        <p:txBody>
          <a:bodyPr/>
          <a:lstStyle/>
          <a:p>
            <a:fld id="{5BC6AA49-D7A7-46FD-A1C9-6E9423A31560}" type="slidenum">
              <a:rPr lang="en-US" smtClean="0"/>
              <a:t>8</a:t>
            </a:fld>
            <a:endParaRPr lang="en-US"/>
          </a:p>
        </p:txBody>
      </p:sp>
    </p:spTree>
    <p:extLst>
      <p:ext uri="{BB962C8B-B14F-4D97-AF65-F5344CB8AC3E}">
        <p14:creationId xmlns:p14="http://schemas.microsoft.com/office/powerpoint/2010/main" val="527224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HTML is rendered into a page like this, and if we mouseover the link the browser reports the target page at the bottom (https://</a:t>
            </a:r>
            <a:r>
              <a:rPr lang="en-US" dirty="0" err="1"/>
              <a:t>www.google.com</a:t>
            </a:r>
            <a:r>
              <a:rPr lang="en-US" dirty="0"/>
              <a:t>).  If we click the link, we actually browse (as expected) to the google homepage.</a:t>
            </a:r>
          </a:p>
        </p:txBody>
      </p:sp>
      <p:sp>
        <p:nvSpPr>
          <p:cNvPr id="4" name="Slide Number Placeholder 3"/>
          <p:cNvSpPr>
            <a:spLocks noGrp="1"/>
          </p:cNvSpPr>
          <p:nvPr>
            <p:ph type="sldNum" sz="quarter" idx="5"/>
          </p:nvPr>
        </p:nvSpPr>
        <p:spPr/>
        <p:txBody>
          <a:bodyPr/>
          <a:lstStyle/>
          <a:p>
            <a:fld id="{5BC6AA49-D7A7-46FD-A1C9-6E9423A31560}" type="slidenum">
              <a:rPr lang="en-US" smtClean="0"/>
              <a:t>9</a:t>
            </a:fld>
            <a:endParaRPr lang="en-US"/>
          </a:p>
        </p:txBody>
      </p:sp>
    </p:spTree>
    <p:extLst>
      <p:ext uri="{BB962C8B-B14F-4D97-AF65-F5344CB8AC3E}">
        <p14:creationId xmlns:p14="http://schemas.microsoft.com/office/powerpoint/2010/main" val="118505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a:t>Click to edit Master title style</a:t>
            </a:r>
            <a:endParaRPr lang="en-US" dirty="0"/>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3" name="Picture 2" descr="reative Commons License"/>
          <p:cNvPicPr>
            <a:picLocks noChangeAspect="1" noChangeArrowheads="1"/>
          </p:cNvPicPr>
          <p:nvPr/>
        </p:nvPicPr>
        <p:blipFill>
          <a:blip r:embed="rId2"/>
          <a:srcRect/>
          <a:stretch>
            <a:fillRect/>
          </a:stretch>
        </p:blipFill>
        <p:spPr bwMode="auto">
          <a:xfrm>
            <a:off x="138113" y="6402388"/>
            <a:ext cx="838200" cy="292100"/>
          </a:xfrm>
          <a:prstGeom prst="rect">
            <a:avLst/>
          </a:prstGeom>
          <a:noFill/>
          <a:ln w="9525">
            <a:noFill/>
            <a:miter lim="800000"/>
            <a:headEnd/>
            <a:tailEnd/>
          </a:ln>
        </p:spPr>
      </p:pic>
      <p:sp>
        <p:nvSpPr>
          <p:cNvPr id="4" name="Rectangle 3"/>
          <p:cNvSpPr>
            <a:spLocks noChangeArrowheads="1"/>
          </p:cNvSpPr>
          <p:nvPr/>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3"/>
              </a:rPr>
              <a:t>Creative Commons Attribution 4.0 International License</a:t>
            </a:r>
            <a:r>
              <a:rPr lang="x-none" altLang="x-none" sz="1000" dirty="0">
                <a:cs typeface="+mn-cs"/>
              </a:rPr>
              <a:t> ©2017 </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smtClean="0"/>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pic>
        <p:nvPicPr>
          <p:cNvPr id="8" name="Picture 2" descr="reative Commons License"/>
          <p:cNvPicPr>
            <a:picLocks noChangeAspect="1" noChangeArrowheads="1"/>
          </p:cNvPicPr>
          <p:nvPr userDrawn="1"/>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9"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Lst>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pitchFamily="34" charset="0"/>
        </a:defRPr>
      </a:lvl2pPr>
      <a:lvl3pPr algn="l" defTabSz="685800" rtl="0" eaLnBrk="1" fontAlgn="base" hangingPunct="1">
        <a:lnSpc>
          <a:spcPct val="90000"/>
        </a:lnSpc>
        <a:spcBef>
          <a:spcPct val="0"/>
        </a:spcBef>
        <a:spcAft>
          <a:spcPct val="0"/>
        </a:spcAft>
        <a:defRPr sz="3300">
          <a:solidFill>
            <a:schemeClr val="tx1"/>
          </a:solidFill>
          <a:latin typeface="Calibri Light" pitchFamily="34" charset="0"/>
        </a:defRPr>
      </a:lvl3pPr>
      <a:lvl4pPr algn="l" defTabSz="685800" rtl="0" eaLnBrk="1" fontAlgn="base" hangingPunct="1">
        <a:lnSpc>
          <a:spcPct val="90000"/>
        </a:lnSpc>
        <a:spcBef>
          <a:spcPct val="0"/>
        </a:spcBef>
        <a:spcAft>
          <a:spcPct val="0"/>
        </a:spcAft>
        <a:defRPr sz="3300">
          <a:solidFill>
            <a:schemeClr val="tx1"/>
          </a:solidFill>
          <a:latin typeface="Calibri Light" pitchFamily="34" charset="0"/>
        </a:defRPr>
      </a:lvl4pPr>
      <a:lvl5pPr algn="l" defTabSz="685800" rtl="0" eaLnBrk="1" fontAlgn="base" hangingPunct="1">
        <a:lnSpc>
          <a:spcPct val="90000"/>
        </a:lnSpc>
        <a:spcBef>
          <a:spcPct val="0"/>
        </a:spcBef>
        <a:spcAft>
          <a:spcPct val="0"/>
        </a:spcAft>
        <a:defRPr sz="3300">
          <a:solidFill>
            <a:schemeClr val="tx1"/>
          </a:solidFill>
          <a:latin typeface="Calibri Light" pitchFamily="34" charset="0"/>
        </a:defRPr>
      </a:lvl5pPr>
      <a:lvl6pPr marL="457200" algn="l" defTabSz="685800" rtl="0" eaLnBrk="1" fontAlgn="base" hangingPunct="1">
        <a:lnSpc>
          <a:spcPct val="90000"/>
        </a:lnSpc>
        <a:spcBef>
          <a:spcPct val="0"/>
        </a:spcBef>
        <a:spcAft>
          <a:spcPct val="0"/>
        </a:spcAft>
        <a:defRPr sz="3300">
          <a:solidFill>
            <a:schemeClr val="tx1"/>
          </a:solidFill>
          <a:latin typeface="Calibri Light" pitchFamily="34" charset="0"/>
        </a:defRPr>
      </a:lvl6pPr>
      <a:lvl7pPr marL="914400" algn="l" defTabSz="685800" rtl="0" eaLnBrk="1" fontAlgn="base" hangingPunct="1">
        <a:lnSpc>
          <a:spcPct val="90000"/>
        </a:lnSpc>
        <a:spcBef>
          <a:spcPct val="0"/>
        </a:spcBef>
        <a:spcAft>
          <a:spcPct val="0"/>
        </a:spcAft>
        <a:defRPr sz="3300">
          <a:solidFill>
            <a:schemeClr val="tx1"/>
          </a:solidFill>
          <a:latin typeface="Calibri Light" pitchFamily="34" charset="0"/>
        </a:defRPr>
      </a:lvl7pPr>
      <a:lvl8pPr marL="1371600" algn="l" defTabSz="685800" rtl="0" eaLnBrk="1" fontAlgn="base" hangingPunct="1">
        <a:lnSpc>
          <a:spcPct val="90000"/>
        </a:lnSpc>
        <a:spcBef>
          <a:spcPct val="0"/>
        </a:spcBef>
        <a:spcAft>
          <a:spcPct val="0"/>
        </a:spcAft>
        <a:defRPr sz="3300">
          <a:solidFill>
            <a:schemeClr val="tx1"/>
          </a:solidFill>
          <a:latin typeface="Calibri Light" pitchFamily="34" charset="0"/>
        </a:defRPr>
      </a:lvl8pPr>
      <a:lvl9pPr marL="1828800" algn="l" defTabSz="685800" rtl="0" eaLnBrk="1" fontAlgn="base" hangingPunct="1">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Reverse Engineering</a:t>
            </a:r>
          </a:p>
        </p:txBody>
      </p:sp>
      <p:sp>
        <p:nvSpPr>
          <p:cNvPr id="3" name="Subtitle 2"/>
          <p:cNvSpPr>
            <a:spLocks noGrp="1"/>
          </p:cNvSpPr>
          <p:nvPr>
            <p:ph type="body" sz="quarter" idx="13"/>
          </p:nvPr>
        </p:nvSpPr>
        <p:spPr>
          <a:xfrm>
            <a:off x="2493856" y="4936277"/>
            <a:ext cx="6019800" cy="419494"/>
          </a:xfrm>
          <a:prstGeom prst="rect">
            <a:avLst/>
          </a:prstGeom>
        </p:spPr>
        <p:txBody>
          <a:bodyPr/>
          <a:lstStyle/>
          <a:p>
            <a:r>
              <a:rPr lang="en-US" sz="2000" b="1" dirty="0">
                <a:solidFill>
                  <a:srgbClr val="2F5597"/>
                </a:solidFill>
              </a:rPr>
              <a:t>Module F1 – Non-Binary SRE</a:t>
            </a:r>
          </a:p>
        </p:txBody>
      </p:sp>
    </p:spTree>
    <p:extLst>
      <p:ext uri="{BB962C8B-B14F-4D97-AF65-F5344CB8AC3E}">
        <p14:creationId xmlns:p14="http://schemas.microsoft.com/office/powerpoint/2010/main" val="203506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Example 2</a:t>
            </a:r>
          </a:p>
        </p:txBody>
      </p:sp>
      <p:pic>
        <p:nvPicPr>
          <p:cNvPr id="8" name="Content Placeholder 7" descr="HTML source for example2.html">
            <a:extLst>
              <a:ext uri="{FF2B5EF4-FFF2-40B4-BE49-F238E27FC236}">
                <a16:creationId xmlns:a16="http://schemas.microsoft.com/office/drawing/2014/main" id="{2A800C5B-B7D1-8D42-A93D-76E4EB53FF78}"/>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26670" y="1482526"/>
            <a:ext cx="9041130" cy="2808130"/>
          </a:xfrm>
        </p:spPr>
      </p:pic>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10</a:t>
            </a:fld>
            <a:endParaRPr lang="en-US" altLang="en-US" dirty="0"/>
          </a:p>
        </p:txBody>
      </p:sp>
    </p:spTree>
    <p:extLst>
      <p:ext uri="{BB962C8B-B14F-4D97-AF65-F5344CB8AC3E}">
        <p14:creationId xmlns:p14="http://schemas.microsoft.com/office/powerpoint/2010/main" val="123168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Example </a:t>
            </a:r>
            <a:r>
              <a:rPr lang="en-US" dirty="0" smtClean="0"/>
              <a:t>2 (cont.)</a:t>
            </a:r>
            <a:endParaRPr lang="en-US" dirty="0"/>
          </a:p>
        </p:txBody>
      </p:sp>
      <p:pic>
        <p:nvPicPr>
          <p:cNvPr id="7" name="Content Placeholder 6" descr="example2.html rendered in a browser, showing the https://www.bing.com address associated with the link on the page">
            <a:extLst>
              <a:ext uri="{FF2B5EF4-FFF2-40B4-BE49-F238E27FC236}">
                <a16:creationId xmlns:a16="http://schemas.microsoft.com/office/drawing/2014/main" id="{0467D232-3A44-8446-AD57-13D949DC209C}"/>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52400" y="1524000"/>
            <a:ext cx="8991600" cy="4954168"/>
          </a:xfrm>
        </p:spPr>
      </p:pic>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11</a:t>
            </a:fld>
            <a:endParaRPr lang="en-US" altLang="en-US" dirty="0"/>
          </a:p>
        </p:txBody>
      </p:sp>
    </p:spTree>
    <p:extLst>
      <p:ext uri="{BB962C8B-B14F-4D97-AF65-F5344CB8AC3E}">
        <p14:creationId xmlns:p14="http://schemas.microsoft.com/office/powerpoint/2010/main" val="131074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Example 3</a:t>
            </a:r>
          </a:p>
        </p:txBody>
      </p:sp>
      <p:pic>
        <p:nvPicPr>
          <p:cNvPr id="8" name="Content Placeholder 7" descr="HTML source for example3.html">
            <a:extLst>
              <a:ext uri="{FF2B5EF4-FFF2-40B4-BE49-F238E27FC236}">
                <a16:creationId xmlns:a16="http://schemas.microsoft.com/office/drawing/2014/main" id="{316ACE22-3B92-0046-BE47-46FC523F1121}"/>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 y="1524000"/>
            <a:ext cx="9027775" cy="3352800"/>
          </a:xfrm>
        </p:spPr>
      </p:pic>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12</a:t>
            </a:fld>
            <a:endParaRPr lang="en-US" altLang="en-US" dirty="0"/>
          </a:p>
        </p:txBody>
      </p:sp>
    </p:spTree>
    <p:extLst>
      <p:ext uri="{BB962C8B-B14F-4D97-AF65-F5344CB8AC3E}">
        <p14:creationId xmlns:p14="http://schemas.microsoft.com/office/powerpoint/2010/main" val="335703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Example </a:t>
            </a:r>
            <a:r>
              <a:rPr lang="en-US" dirty="0" smtClean="0"/>
              <a:t>3 (cont.)</a:t>
            </a:r>
            <a:endParaRPr lang="en-US" dirty="0"/>
          </a:p>
        </p:txBody>
      </p:sp>
      <p:pic>
        <p:nvPicPr>
          <p:cNvPr id="9" name="Content Placeholder 8" descr="example3.html rendered in a browser, showing the https://www.google.com address associated with the link on the page">
            <a:extLst>
              <a:ext uri="{FF2B5EF4-FFF2-40B4-BE49-F238E27FC236}">
                <a16:creationId xmlns:a16="http://schemas.microsoft.com/office/drawing/2014/main" id="{A75DC449-B359-1540-8CD2-0F1E0E533AC1}"/>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34290" y="1524000"/>
            <a:ext cx="9038312" cy="5029200"/>
          </a:xfrm>
        </p:spPr>
      </p:pic>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13</a:t>
            </a:fld>
            <a:endParaRPr lang="en-US" altLang="en-US" dirty="0"/>
          </a:p>
        </p:txBody>
      </p:sp>
    </p:spTree>
    <p:extLst>
      <p:ext uri="{BB962C8B-B14F-4D97-AF65-F5344CB8AC3E}">
        <p14:creationId xmlns:p14="http://schemas.microsoft.com/office/powerpoint/2010/main" val="320073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Minimized </a:t>
            </a:r>
            <a:r>
              <a:rPr lang="en-US" dirty="0" smtClean="0"/>
              <a:t>JS 1</a:t>
            </a:r>
            <a:endParaRPr lang="en-US" dirty="0"/>
          </a:p>
        </p:txBody>
      </p:sp>
      <p:pic>
        <p:nvPicPr>
          <p:cNvPr id="6" name="Content Placeholder 5" descr="Start of the source for jQuery v3.3.1">
            <a:extLst>
              <a:ext uri="{FF2B5EF4-FFF2-40B4-BE49-F238E27FC236}">
                <a16:creationId xmlns:a16="http://schemas.microsoft.com/office/drawing/2014/main" id="{9AE89884-E8A9-EB40-8527-6C917AE3ACEF}"/>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731520" y="0"/>
            <a:ext cx="7949901" cy="6266578"/>
          </a:xfrm>
          <a:prstGeom prst="rect">
            <a:avLst/>
          </a:prstGeom>
        </p:spPr>
      </p:pic>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14</a:t>
            </a:fld>
            <a:endParaRPr lang="en-US" altLang="en-US" dirty="0"/>
          </a:p>
        </p:txBody>
      </p:sp>
    </p:spTree>
    <p:extLst>
      <p:ext uri="{BB962C8B-B14F-4D97-AF65-F5344CB8AC3E}">
        <p14:creationId xmlns:p14="http://schemas.microsoft.com/office/powerpoint/2010/main" val="392221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Minimized </a:t>
            </a:r>
            <a:r>
              <a:rPr lang="en-US" dirty="0" smtClean="0"/>
              <a:t>JS 2</a:t>
            </a:r>
            <a:endParaRPr lang="en-US" dirty="0"/>
          </a:p>
        </p:txBody>
      </p:sp>
      <p:pic>
        <p:nvPicPr>
          <p:cNvPr id="6" name="Content Placeholder 5" descr="Minified view of the source for jQuery v3.3.1">
            <a:extLst>
              <a:ext uri="{FF2B5EF4-FFF2-40B4-BE49-F238E27FC236}">
                <a16:creationId xmlns:a16="http://schemas.microsoft.com/office/drawing/2014/main" id="{DDF2443E-DE9D-EE42-8DC0-0A767EE41FC5}"/>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537882" y="0"/>
            <a:ext cx="7863840" cy="6294181"/>
          </a:xfrm>
          <a:prstGeom prst="rect">
            <a:avLst/>
          </a:prstGeom>
        </p:spPr>
      </p:pic>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15</a:t>
            </a:fld>
            <a:endParaRPr lang="en-US" altLang="en-US" dirty="0"/>
          </a:p>
        </p:txBody>
      </p:sp>
    </p:spTree>
    <p:extLst>
      <p:ext uri="{BB962C8B-B14F-4D97-AF65-F5344CB8AC3E}">
        <p14:creationId xmlns:p14="http://schemas.microsoft.com/office/powerpoint/2010/main" val="3801040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Minimized </a:t>
            </a:r>
            <a:r>
              <a:rPr lang="en-US" dirty="0" smtClean="0"/>
              <a:t>JS 3</a:t>
            </a:r>
            <a:endParaRPr lang="en-US" dirty="0"/>
          </a:p>
        </p:txBody>
      </p:sp>
      <p:pic>
        <p:nvPicPr>
          <p:cNvPr id="7" name="Content Placeholder 6" descr="Unminified view of the minified version of jQuery v.3.3.1">
            <a:extLst>
              <a:ext uri="{FF2B5EF4-FFF2-40B4-BE49-F238E27FC236}">
                <a16:creationId xmlns:a16="http://schemas.microsoft.com/office/drawing/2014/main" id="{B46CBC5E-06DC-4C4F-A8A4-6CB120F9C1A2}"/>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0" y="-1"/>
            <a:ext cx="9144000" cy="6279357"/>
          </a:xfrm>
          <a:prstGeom prst="rect">
            <a:avLst/>
          </a:prstGeom>
        </p:spPr>
      </p:pic>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16</a:t>
            </a:fld>
            <a:endParaRPr lang="en-US" altLang="en-US" dirty="0"/>
          </a:p>
        </p:txBody>
      </p:sp>
    </p:spTree>
    <p:extLst>
      <p:ext uri="{BB962C8B-B14F-4D97-AF65-F5344CB8AC3E}">
        <p14:creationId xmlns:p14="http://schemas.microsoft.com/office/powerpoint/2010/main" val="1781902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JS Obfuscation</a:t>
            </a:r>
          </a:p>
        </p:txBody>
      </p:sp>
      <p:pic>
        <p:nvPicPr>
          <p:cNvPr id="6" name="Content Placeholder 5" descr="Overview of the Javascript obfuscator at https://obfuscator.io/">
            <a:extLst>
              <a:ext uri="{FF2B5EF4-FFF2-40B4-BE49-F238E27FC236}">
                <a16:creationId xmlns:a16="http://schemas.microsoft.com/office/drawing/2014/main" id="{CAE5DCAF-6E3B-394E-9BB1-5F918B35EF7C}"/>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0" y="1335486"/>
            <a:ext cx="9113860" cy="4893192"/>
          </a:xfrm>
          <a:prstGeom prst="rect">
            <a:avLst/>
          </a:prstGeom>
        </p:spPr>
      </p:pic>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17</a:t>
            </a:fld>
            <a:endParaRPr lang="en-US" altLang="en-US" dirty="0"/>
          </a:p>
        </p:txBody>
      </p:sp>
    </p:spTree>
    <p:extLst>
      <p:ext uri="{BB962C8B-B14F-4D97-AF65-F5344CB8AC3E}">
        <p14:creationId xmlns:p14="http://schemas.microsoft.com/office/powerpoint/2010/main" val="1394141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9761-C550-7B4D-8CD4-68D24D4624B1}"/>
              </a:ext>
            </a:extLst>
          </p:cNvPr>
          <p:cNvSpPr>
            <a:spLocks noGrp="1"/>
          </p:cNvSpPr>
          <p:nvPr>
            <p:ph type="title"/>
          </p:nvPr>
        </p:nvSpPr>
        <p:spPr/>
        <p:txBody>
          <a:bodyPr/>
          <a:lstStyle/>
          <a:p>
            <a:r>
              <a:rPr lang="en-US" dirty="0"/>
              <a:t>Other Formats</a:t>
            </a:r>
          </a:p>
        </p:txBody>
      </p:sp>
      <p:sp>
        <p:nvSpPr>
          <p:cNvPr id="3" name="Content Placeholder 2">
            <a:extLst>
              <a:ext uri="{FF2B5EF4-FFF2-40B4-BE49-F238E27FC236}">
                <a16:creationId xmlns:a16="http://schemas.microsoft.com/office/drawing/2014/main" id="{75F9A578-F080-CA42-BBEB-A755C817A945}"/>
              </a:ext>
            </a:extLst>
          </p:cNvPr>
          <p:cNvSpPr>
            <a:spLocks noGrp="1"/>
          </p:cNvSpPr>
          <p:nvPr>
            <p:ph idx="1"/>
          </p:nvPr>
        </p:nvSpPr>
        <p:spPr/>
        <p:txBody>
          <a:bodyPr/>
          <a:lstStyle/>
          <a:p>
            <a:r>
              <a:rPr lang="en-US" dirty="0"/>
              <a:t>Office Documents</a:t>
            </a:r>
          </a:p>
          <a:p>
            <a:r>
              <a:rPr lang="en-US" dirty="0"/>
              <a:t>PDF Documents</a:t>
            </a:r>
          </a:p>
          <a:p>
            <a:r>
              <a:rPr lang="en-US" dirty="0"/>
              <a:t>Various media formats (e.g., Flash with ActionScript)</a:t>
            </a:r>
          </a:p>
          <a:p>
            <a:r>
              <a:rPr lang="en-US" dirty="0"/>
              <a:t>Firmware images</a:t>
            </a:r>
          </a:p>
          <a:p>
            <a:r>
              <a:rPr lang="en-US" dirty="0"/>
              <a:t>…</a:t>
            </a:r>
          </a:p>
        </p:txBody>
      </p:sp>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18</a:t>
            </a:fld>
            <a:endParaRPr lang="en-US" altLang="en-US" dirty="0"/>
          </a:p>
        </p:txBody>
      </p:sp>
    </p:spTree>
    <p:extLst>
      <p:ext uri="{BB962C8B-B14F-4D97-AF65-F5344CB8AC3E}">
        <p14:creationId xmlns:p14="http://schemas.microsoft.com/office/powerpoint/2010/main" val="153811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sz="2800" dirty="0"/>
              <a:t>RE is not just limited to reversing compiled binaries.</a:t>
            </a:r>
          </a:p>
          <a:p>
            <a:r>
              <a:rPr lang="en-US" sz="2800" dirty="0"/>
              <a:t>Many other file types/formats contain or reference code that can perform wide-ranging actions, the intent of which can be difficult to discern.</a:t>
            </a:r>
          </a:p>
          <a:p>
            <a:pPr marL="0" indent="0">
              <a:buNone/>
            </a:pPr>
            <a:endParaRPr lang="en-US" dirty="0"/>
          </a:p>
        </p:txBody>
      </p:sp>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19</a:t>
            </a:fld>
            <a:endParaRPr lang="en-US" altLang="en-US" dirty="0"/>
          </a:p>
        </p:txBody>
      </p:sp>
    </p:spTree>
    <p:extLst>
      <p:ext uri="{BB962C8B-B14F-4D97-AF65-F5344CB8AC3E}">
        <p14:creationId xmlns:p14="http://schemas.microsoft.com/office/powerpoint/2010/main" val="428635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dirty="0">
                <a:hlinkClick r:id="rId3" action="ppaction://hlinksldjump"/>
              </a:rPr>
              <a:t>Introduction</a:t>
            </a:r>
            <a:endParaRPr lang="en-US" dirty="0"/>
          </a:p>
          <a:p>
            <a:pPr marL="0" indent="0">
              <a:buNone/>
            </a:pPr>
            <a:r>
              <a:rPr lang="en-US" dirty="0">
                <a:hlinkClick r:id="rId4" action="ppaction://hlinksldjump"/>
              </a:rPr>
              <a:t>Web Pages</a:t>
            </a:r>
            <a:endParaRPr lang="en-US" dirty="0"/>
          </a:p>
          <a:p>
            <a:pPr marL="0" indent="0">
              <a:buNone/>
            </a:pPr>
            <a:r>
              <a:rPr lang="en-US" dirty="0">
                <a:hlinkClick r:id="rId5" action="ppaction://hlinksldjump"/>
              </a:rPr>
              <a:t>Other Formats</a:t>
            </a:r>
            <a:endParaRPr lang="en-US" dirty="0"/>
          </a:p>
          <a:p>
            <a:pPr marL="0" indent="0">
              <a:buNone/>
            </a:pPr>
            <a:r>
              <a:rPr lang="en-US" dirty="0" smtClean="0">
                <a:hlinkClick r:id="rId6" action="ppaction://hlinksldjump"/>
              </a:rPr>
              <a:t>Summary</a:t>
            </a:r>
            <a:endParaRPr lang="en-US" dirty="0"/>
          </a:p>
        </p:txBody>
      </p:sp>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2</a:t>
            </a:fld>
            <a:endParaRPr lang="en-US" altLang="en-US" dirty="0"/>
          </a:p>
        </p:txBody>
      </p:sp>
    </p:spTree>
    <p:extLst>
      <p:ext uri="{BB962C8B-B14F-4D97-AF65-F5344CB8AC3E}">
        <p14:creationId xmlns:p14="http://schemas.microsoft.com/office/powerpoint/2010/main" val="269184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10600" cy="1371600"/>
          </a:xfrm>
        </p:spPr>
        <p:txBody>
          <a:bodyPr/>
          <a:lstStyle/>
          <a:p>
            <a:r>
              <a:rPr lang="en-US"/>
              <a:t>Module F1 </a:t>
            </a:r>
            <a:r>
              <a:rPr lang="en-US" dirty="0"/>
              <a:t>– Learning Objectives</a:t>
            </a:r>
          </a:p>
        </p:txBody>
      </p:sp>
      <p:sp>
        <p:nvSpPr>
          <p:cNvPr id="3" name="Content Placeholder 2"/>
          <p:cNvSpPr>
            <a:spLocks noGrp="1"/>
          </p:cNvSpPr>
          <p:nvPr>
            <p:ph idx="1"/>
          </p:nvPr>
        </p:nvSpPr>
        <p:spPr/>
        <p:txBody>
          <a:bodyPr/>
          <a:lstStyle/>
          <a:p>
            <a:pPr marL="0" indent="0">
              <a:buNone/>
            </a:pPr>
            <a:r>
              <a:rPr lang="en-US" sz="2400" dirty="0"/>
              <a:t>Upon successful completion of this module, the student should be able to:</a:t>
            </a:r>
          </a:p>
          <a:p>
            <a:pPr marL="0" indent="0">
              <a:buNone/>
            </a:pPr>
            <a:endParaRPr lang="en-US" sz="2400" dirty="0"/>
          </a:p>
          <a:p>
            <a:pPr lvl="1"/>
            <a:r>
              <a:rPr lang="en-US" sz="2400" dirty="0"/>
              <a:t>Describe and discuss other types of reverse engineering beyond compiled binaries.</a:t>
            </a:r>
          </a:p>
          <a:p>
            <a:pPr lvl="1"/>
            <a:r>
              <a:rPr lang="en-US" sz="2400" dirty="0"/>
              <a:t>Explain how embedded functionality can be found in a variety of formats that may seem benign at a superficial level.</a:t>
            </a:r>
          </a:p>
        </p:txBody>
      </p:sp>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3</a:t>
            </a:fld>
            <a:endParaRPr lang="en-US" altLang="en-US" dirty="0"/>
          </a:p>
        </p:txBody>
      </p:sp>
    </p:spTree>
    <p:extLst>
      <p:ext uri="{BB962C8B-B14F-4D97-AF65-F5344CB8AC3E}">
        <p14:creationId xmlns:p14="http://schemas.microsoft.com/office/powerpoint/2010/main" val="189284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4</a:t>
            </a:fld>
            <a:endParaRPr lang="en-US" altLang="en-US" dirty="0"/>
          </a:p>
        </p:txBody>
      </p:sp>
    </p:spTree>
    <p:extLst>
      <p:ext uri="{BB962C8B-B14F-4D97-AF65-F5344CB8AC3E}">
        <p14:creationId xmlns:p14="http://schemas.microsoft.com/office/powerpoint/2010/main" val="311048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Non-Binary RE Examples</a:t>
            </a:r>
          </a:p>
        </p:txBody>
      </p:sp>
      <p:sp>
        <p:nvSpPr>
          <p:cNvPr id="3" name="Content Placeholder 2">
            <a:extLst>
              <a:ext uri="{FF2B5EF4-FFF2-40B4-BE49-F238E27FC236}">
                <a16:creationId xmlns:a16="http://schemas.microsoft.com/office/drawing/2014/main" id="{8154D2CA-5D04-944B-97D7-167431B48026}"/>
              </a:ext>
            </a:extLst>
          </p:cNvPr>
          <p:cNvSpPr>
            <a:spLocks noGrp="1"/>
          </p:cNvSpPr>
          <p:nvPr>
            <p:ph idx="1"/>
          </p:nvPr>
        </p:nvSpPr>
        <p:spPr/>
        <p:txBody>
          <a:bodyPr/>
          <a:lstStyle/>
          <a:p>
            <a:r>
              <a:rPr lang="en-US" dirty="0"/>
              <a:t>Binaries are not the only thing we may want or need to reverse engineer</a:t>
            </a:r>
          </a:p>
          <a:p>
            <a:pPr lvl="1"/>
            <a:r>
              <a:rPr lang="en-US" dirty="0"/>
              <a:t>Web pages</a:t>
            </a:r>
          </a:p>
          <a:p>
            <a:pPr lvl="1"/>
            <a:r>
              <a:rPr lang="en-US" dirty="0"/>
              <a:t>Documents</a:t>
            </a:r>
          </a:p>
          <a:p>
            <a:pPr lvl="1"/>
            <a:r>
              <a:rPr lang="en-US" dirty="0"/>
              <a:t>Media content (e.g., Flash)</a:t>
            </a:r>
          </a:p>
          <a:p>
            <a:pPr lvl="1"/>
            <a:r>
              <a:rPr lang="en-US" dirty="0"/>
              <a:t>Firmware Images</a:t>
            </a:r>
          </a:p>
          <a:p>
            <a:pPr lvl="1"/>
            <a:r>
              <a:rPr lang="en-US" dirty="0"/>
              <a:t>…</a:t>
            </a:r>
          </a:p>
        </p:txBody>
      </p:sp>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5</a:t>
            </a:fld>
            <a:endParaRPr lang="en-US" altLang="en-US" dirty="0"/>
          </a:p>
        </p:txBody>
      </p:sp>
    </p:spTree>
    <p:extLst>
      <p:ext uri="{BB962C8B-B14F-4D97-AF65-F5344CB8AC3E}">
        <p14:creationId xmlns:p14="http://schemas.microsoft.com/office/powerpoint/2010/main" val="330356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Pages</a:t>
            </a:r>
            <a:endParaRPr lang="en-US" dirty="0"/>
          </a:p>
        </p:txBody>
      </p:sp>
      <p:sp>
        <p:nvSpPr>
          <p:cNvPr id="3"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6</a:t>
            </a:fld>
            <a:endParaRPr lang="en-US" altLang="en-US" dirty="0"/>
          </a:p>
        </p:txBody>
      </p:sp>
    </p:spTree>
    <p:extLst>
      <p:ext uri="{BB962C8B-B14F-4D97-AF65-F5344CB8AC3E}">
        <p14:creationId xmlns:p14="http://schemas.microsoft.com/office/powerpoint/2010/main" val="33588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Web </a:t>
            </a:r>
            <a:r>
              <a:rPr lang="en-US" dirty="0" smtClean="0"/>
              <a:t>Pages 1</a:t>
            </a:r>
            <a:endParaRPr lang="en-US" dirty="0"/>
          </a:p>
        </p:txBody>
      </p:sp>
      <p:pic>
        <p:nvPicPr>
          <p:cNvPr id="6" name="Content Placeholder 5" descr="Image of the Virginia Tech homepage (http://vt/edu)">
            <a:extLst>
              <a:ext uri="{FF2B5EF4-FFF2-40B4-BE49-F238E27FC236}">
                <a16:creationId xmlns:a16="http://schemas.microsoft.com/office/drawing/2014/main" id="{48F603A1-2D2E-EA4E-B16B-1B4EE259AD56}"/>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268941" y="0"/>
            <a:ext cx="8515350" cy="6334335"/>
          </a:xfrm>
        </p:spPr>
      </p:pic>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7</a:t>
            </a:fld>
            <a:endParaRPr lang="en-US" altLang="en-US" dirty="0"/>
          </a:p>
        </p:txBody>
      </p:sp>
    </p:spTree>
    <p:extLst>
      <p:ext uri="{BB962C8B-B14F-4D97-AF65-F5344CB8AC3E}">
        <p14:creationId xmlns:p14="http://schemas.microsoft.com/office/powerpoint/2010/main" val="403680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Example 1</a:t>
            </a:r>
          </a:p>
        </p:txBody>
      </p:sp>
      <p:pic>
        <p:nvPicPr>
          <p:cNvPr id="12" name="Content Placeholder 11" descr="HTML source for example1.html">
            <a:extLst>
              <a:ext uri="{FF2B5EF4-FFF2-40B4-BE49-F238E27FC236}">
                <a16:creationId xmlns:a16="http://schemas.microsoft.com/office/drawing/2014/main" id="{A5D7D42F-0B00-1042-B51C-6A1CF0A37C41}"/>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52400" y="1600200"/>
            <a:ext cx="8763000" cy="2888032"/>
          </a:xfrm>
        </p:spPr>
      </p:pic>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8</a:t>
            </a:fld>
            <a:endParaRPr lang="en-US" altLang="en-US" dirty="0"/>
          </a:p>
        </p:txBody>
      </p:sp>
    </p:spTree>
    <p:extLst>
      <p:ext uri="{BB962C8B-B14F-4D97-AF65-F5344CB8AC3E}">
        <p14:creationId xmlns:p14="http://schemas.microsoft.com/office/powerpoint/2010/main" val="289155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2148-6060-8244-9F97-71D6B0AA3707}"/>
              </a:ext>
            </a:extLst>
          </p:cNvPr>
          <p:cNvSpPr>
            <a:spLocks noGrp="1"/>
          </p:cNvSpPr>
          <p:nvPr>
            <p:ph type="title"/>
          </p:nvPr>
        </p:nvSpPr>
        <p:spPr/>
        <p:txBody>
          <a:bodyPr/>
          <a:lstStyle/>
          <a:p>
            <a:r>
              <a:rPr lang="en-US" dirty="0"/>
              <a:t>Example </a:t>
            </a:r>
            <a:r>
              <a:rPr lang="en-US" dirty="0" smtClean="0"/>
              <a:t>1 (cont.)</a:t>
            </a:r>
            <a:endParaRPr lang="en-US" dirty="0"/>
          </a:p>
        </p:txBody>
      </p:sp>
      <p:pic>
        <p:nvPicPr>
          <p:cNvPr id="7" name="Content Placeholder 6" descr="example1.html rendered in a browser, showing the https://www.google.com address associated with the link on the page">
            <a:extLst>
              <a:ext uri="{FF2B5EF4-FFF2-40B4-BE49-F238E27FC236}">
                <a16:creationId xmlns:a16="http://schemas.microsoft.com/office/drawing/2014/main" id="{8883CBB2-A4C5-5648-B8A7-367F1FF653DA}"/>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228600" y="1524000"/>
            <a:ext cx="8748474" cy="4419600"/>
          </a:xfrm>
        </p:spPr>
      </p:pic>
      <p:sp>
        <p:nvSpPr>
          <p:cNvPr id="4" name="Slide Number Placeholder 3">
            <a:extLst>
              <a:ext uri="{FF2B5EF4-FFF2-40B4-BE49-F238E27FC236}">
                <a16:creationId xmlns:a16="http://schemas.microsoft.com/office/drawing/2014/main" id="{71481306-ABC0-A34C-935D-9EF11671B5A8}"/>
              </a:ext>
            </a:extLst>
          </p:cNvPr>
          <p:cNvSpPr>
            <a:spLocks noGrp="1"/>
          </p:cNvSpPr>
          <p:nvPr>
            <p:ph type="sldNum" sz="quarter" idx="4294967295"/>
          </p:nvPr>
        </p:nvSpPr>
        <p:spPr>
          <a:xfrm>
            <a:off x="8020050" y="6329363"/>
            <a:ext cx="495300" cy="365125"/>
          </a:xfrm>
        </p:spPr>
        <p:txBody>
          <a:bodyPr/>
          <a:lstStyle/>
          <a:p>
            <a:fld id="{C6AEF549-90E1-47C7-BE25-4BF87E87A1D3}" type="slidenum">
              <a:rPr lang="en-US" altLang="en-US" smtClean="0"/>
              <a:pPr/>
              <a:t>9</a:t>
            </a:fld>
            <a:endParaRPr lang="en-US" altLang="en-US" dirty="0"/>
          </a:p>
        </p:txBody>
      </p:sp>
    </p:spTree>
    <p:extLst>
      <p:ext uri="{BB962C8B-B14F-4D97-AF65-F5344CB8AC3E}">
        <p14:creationId xmlns:p14="http://schemas.microsoft.com/office/powerpoint/2010/main" val="2088682809"/>
      </p:ext>
    </p:extLst>
  </p:cSld>
  <p:clrMapOvr>
    <a:masterClrMapping/>
  </p:clrMapOvr>
</p:sld>
</file>

<file path=ppt/theme/theme1.xml><?xml version="1.0" encoding="utf-8"?>
<a:theme xmlns:a="http://schemas.openxmlformats.org/drawingml/2006/main" name="CWE-SR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CWE-SRE.thmx</Template>
  <TotalTime>2173</TotalTime>
  <Words>1956</Words>
  <Application>Microsoft Office PowerPoint</Application>
  <PresentationFormat>On-screen Show (4:3)</PresentationFormat>
  <Paragraphs>160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CWE-SRE</vt:lpstr>
      <vt:lpstr>Software Reverse Engineering</vt:lpstr>
      <vt:lpstr>Table of Contents</vt:lpstr>
      <vt:lpstr>Module F1 – Learning Objectives</vt:lpstr>
      <vt:lpstr>Introduction</vt:lpstr>
      <vt:lpstr>Non-Binary RE Examples</vt:lpstr>
      <vt:lpstr>Web Pages</vt:lpstr>
      <vt:lpstr>Web Pages 1</vt:lpstr>
      <vt:lpstr>Example 1</vt:lpstr>
      <vt:lpstr>Example 1 (cont.)</vt:lpstr>
      <vt:lpstr>Example 2</vt:lpstr>
      <vt:lpstr>Example 2 (cont.)</vt:lpstr>
      <vt:lpstr>Example 3</vt:lpstr>
      <vt:lpstr>Example 3 (cont.)</vt:lpstr>
      <vt:lpstr>Minimized JS 1</vt:lpstr>
      <vt:lpstr>Minimized JS 2</vt:lpstr>
      <vt:lpstr>Minimized JS 3</vt:lpstr>
      <vt:lpstr>JS Obfuscation</vt:lpstr>
      <vt:lpstr>Other Formats</vt:lpstr>
      <vt:lpstr>Summary</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Johnston, Peter</cp:lastModifiedBy>
  <cp:revision>200</cp:revision>
  <cp:lastPrinted>2016-07-18T16:40:10Z</cp:lastPrinted>
  <dcterms:created xsi:type="dcterms:W3CDTF">2016-07-03T20:12:42Z</dcterms:created>
  <dcterms:modified xsi:type="dcterms:W3CDTF">2020-01-13T17:49:30Z</dcterms:modified>
</cp:coreProperties>
</file>