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28"/>
  </p:notesMasterIdLst>
  <p:sldIdLst>
    <p:sldId id="256" r:id="rId2"/>
    <p:sldId id="324" r:id="rId3"/>
    <p:sldId id="325" r:id="rId4"/>
    <p:sldId id="303" r:id="rId5"/>
    <p:sldId id="346" r:id="rId6"/>
    <p:sldId id="330" r:id="rId7"/>
    <p:sldId id="331" r:id="rId8"/>
    <p:sldId id="332" r:id="rId9"/>
    <p:sldId id="333" r:id="rId10"/>
    <p:sldId id="305" r:id="rId11"/>
    <p:sldId id="322" r:id="rId12"/>
    <p:sldId id="323" r:id="rId13"/>
    <p:sldId id="306" r:id="rId14"/>
    <p:sldId id="334" r:id="rId15"/>
    <p:sldId id="335" r:id="rId16"/>
    <p:sldId id="336" r:id="rId17"/>
    <p:sldId id="337" r:id="rId18"/>
    <p:sldId id="338" r:id="rId19"/>
    <p:sldId id="339" r:id="rId20"/>
    <p:sldId id="342" r:id="rId21"/>
    <p:sldId id="340" r:id="rId22"/>
    <p:sldId id="343" r:id="rId23"/>
    <p:sldId id="344" r:id="rId24"/>
    <p:sldId id="320" r:id="rId25"/>
    <p:sldId id="345" r:id="rId26"/>
    <p:sldId id="347" r:id="rId27"/>
  </p:sldIdLst>
  <p:sldSz cx="9144000" cy="6858000" type="screen4x3"/>
  <p:notesSz cx="7315200" cy="9601200"/>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mith, Samuel" initials="SS" lastIdx="40" clrIdx="0">
    <p:extLst>
      <p:ext uri="{19B8F6BF-5375-455C-9EA6-DF929625EA0E}">
        <p15:presenceInfo xmlns:p15="http://schemas.microsoft.com/office/powerpoint/2012/main" userId="Smith, Samu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60" autoAdjust="0"/>
    <p:restoredTop sz="70432" autoAdjust="0"/>
  </p:normalViewPr>
  <p:slideViewPr>
    <p:cSldViewPr snapToGrid="0" snapToObjects="1">
      <p:cViewPr varScale="1">
        <p:scale>
          <a:sx n="72" d="100"/>
          <a:sy n="72" d="100"/>
        </p:scale>
        <p:origin x="1269" y="39"/>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CD208448-EA90-48C3-9EBA-9752339ACEF4}" type="datetimeFigureOut">
              <a:rPr lang="en-US"/>
              <a:pPr>
                <a:defRPr/>
              </a:pPr>
              <a:t>11/8/2021</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ABC2C3F8-920C-4239-9891-79F2271E803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These materials were made possible by a grant from the NSA National Cybersecurity Curriculum Program, Round 1.</a:t>
            </a:r>
          </a:p>
          <a:p>
            <a:pPr eaLnBrk="1" hangingPunct="1">
              <a:spcBef>
                <a:spcPct val="0"/>
              </a:spcBef>
            </a:pPr>
            <a:endParaRPr lang="en-US" dirty="0"/>
          </a:p>
          <a:p>
            <a:pPr eaLnBrk="1" hangingPunct="1">
              <a:spcBef>
                <a:spcPct val="0"/>
              </a:spcBef>
            </a:pPr>
            <a:r>
              <a:rPr lang="en-US" dirty="0"/>
              <a:t>All pictures and graphics used in these materials carry a Creative Commons license.</a:t>
            </a:r>
          </a:p>
          <a:p>
            <a:pPr eaLnBrk="1" hangingPunct="1">
              <a:spcBef>
                <a:spcPct val="0"/>
              </a:spcBef>
            </a:pPr>
            <a:endParaRPr lang="en-US" dirty="0"/>
          </a:p>
          <a:p>
            <a:pPr eaLnBrk="1" hangingPunct="1">
              <a:spcBef>
                <a:spcPct val="0"/>
              </a:spcBef>
            </a:pPr>
            <a:r>
              <a:rPr lang="en-US" dirty="0"/>
              <a:t>The slides are Section 508 compliant.</a:t>
            </a:r>
          </a:p>
          <a:p>
            <a:pPr eaLnBrk="1" hangingPunct="1">
              <a:spcBef>
                <a:spcPct val="0"/>
              </a:spcBef>
            </a:pPr>
            <a:endParaRPr lang="en-US" dirty="0"/>
          </a:p>
          <a:p>
            <a:pPr eaLnBrk="1" hangingPunct="1">
              <a:spcBef>
                <a:spcPct val="0"/>
              </a:spcBef>
            </a:pPr>
            <a:r>
              <a:rPr lang="en-US" dirty="0"/>
              <a:t>These materials were created by:</a:t>
            </a:r>
          </a:p>
          <a:p>
            <a:pPr eaLnBrk="1" hangingPunct="1">
              <a:spcBef>
                <a:spcPct val="0"/>
              </a:spcBef>
            </a:pPr>
            <a:r>
              <a:rPr lang="en-US" dirty="0"/>
              <a:t>Seth Hamman, Ph.D.</a:t>
            </a:r>
          </a:p>
          <a:p>
            <a:pPr eaLnBrk="1" hangingPunct="1">
              <a:spcBef>
                <a:spcPct val="0"/>
              </a:spcBef>
            </a:pPr>
            <a:r>
              <a:rPr lang="en-US" dirty="0"/>
              <a:t>Director, Center for the Advancement of Cybersecurity</a:t>
            </a:r>
          </a:p>
          <a:p>
            <a:pPr eaLnBrk="1" hangingPunct="1">
              <a:spcBef>
                <a:spcPct val="0"/>
              </a:spcBef>
            </a:pPr>
            <a:r>
              <a:rPr lang="en-US" dirty="0"/>
              <a:t>Associate Professor of Computer Science </a:t>
            </a:r>
          </a:p>
          <a:p>
            <a:pPr eaLnBrk="1" hangingPunct="1">
              <a:spcBef>
                <a:spcPct val="0"/>
              </a:spcBef>
            </a:pPr>
            <a:r>
              <a:rPr lang="en-US" dirty="0"/>
              <a:t>Cedarville University</a:t>
            </a:r>
          </a:p>
          <a:p>
            <a:pPr eaLnBrk="1" hangingPunct="1">
              <a:spcBef>
                <a:spcPct val="0"/>
              </a:spcBef>
            </a:pPr>
            <a:r>
              <a:rPr lang="en-US" dirty="0"/>
              <a:t>Email: shamman@cedarville.edu</a:t>
            </a:r>
          </a:p>
          <a:p>
            <a:pPr eaLnBrk="1" hangingPunct="1">
              <a:spcBef>
                <a:spcPct val="0"/>
              </a:spcBef>
            </a:pPr>
            <a:r>
              <a:rPr lang="en-US" dirty="0"/>
              <a:t>Phone: 937-766-7686</a:t>
            </a:r>
          </a:p>
          <a:p>
            <a:pPr eaLnBrk="1" hangingPunct="1">
              <a:spcBef>
                <a:spcPct val="0"/>
              </a:spcBef>
            </a:pPr>
            <a:endParaRPr lang="en-US" dirty="0"/>
          </a:p>
          <a:p>
            <a:pPr eaLnBrk="1" hangingPunct="1">
              <a:spcBef>
                <a:spcPct val="0"/>
              </a:spcBef>
            </a:pPr>
            <a:r>
              <a:rPr lang="en-US" dirty="0"/>
              <a:t>Please contact the author with any errata, suggestions for improvement, or to provide any other feedback.</a:t>
            </a:r>
          </a:p>
        </p:txBody>
      </p:sp>
      <p:sp>
        <p:nvSpPr>
          <p:cNvPr id="133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3F77F84-EBF5-4DC2-873D-49BD8B121CCF}" type="slidenum">
              <a:rPr lang="en-US">
                <a:cs typeface="Arial" charset="0"/>
              </a:rPr>
              <a:pPr fontAlgn="base">
                <a:spcBef>
                  <a:spcPct val="0"/>
                </a:spcBef>
                <a:spcAft>
                  <a:spcPct val="0"/>
                </a:spcAft>
                <a:defRPr/>
              </a:pPr>
              <a:t>1</a:t>
            </a:fld>
            <a:endParaRPr lang="en-US">
              <a:cs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Slide</a:t>
            </a:r>
            <a:r>
              <a:rPr lang="en-US" b="1" baseline="0" dirty="0"/>
              <a:t> objectives:</a:t>
            </a:r>
          </a:p>
          <a:p>
            <a:pPr marL="228600" indent="-228600">
              <a:buAutoNum type="arabicPeriod"/>
            </a:pPr>
            <a:r>
              <a:rPr lang="en-US" baseline="0" dirty="0"/>
              <a:t>Motivate interest in behavioral game theory.</a:t>
            </a:r>
          </a:p>
          <a:p>
            <a:pPr marL="228600" indent="-228600">
              <a:buAutoNum type="arabicPeriod"/>
            </a:pPr>
            <a:endParaRPr lang="en-US" dirty="0"/>
          </a:p>
          <a:p>
            <a:r>
              <a:rPr lang="en-US" b="1" dirty="0"/>
              <a:t>Slide Notes:</a:t>
            </a:r>
          </a:p>
          <a:p>
            <a:r>
              <a:rPr lang="en-US" b="0" dirty="0"/>
              <a:t>The point is not to trash analytical game theory, but to show that there is an alternative that may be more helpful in some contexts.</a:t>
            </a:r>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10</a:t>
            </a:fld>
            <a:endParaRPr lang="en-US"/>
          </a:p>
        </p:txBody>
      </p:sp>
    </p:spTree>
    <p:extLst>
      <p:ext uri="{BB962C8B-B14F-4D97-AF65-F5344CB8AC3E}">
        <p14:creationId xmlns:p14="http://schemas.microsoft.com/office/powerpoint/2010/main" val="25137996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Slide</a:t>
            </a:r>
            <a:r>
              <a:rPr lang="en-US" b="1" baseline="0" dirty="0"/>
              <a:t> objectives:</a:t>
            </a:r>
          </a:p>
          <a:p>
            <a:pPr marL="228600" indent="-228600">
              <a:buAutoNum type="arabicPeriod"/>
            </a:pPr>
            <a:r>
              <a:rPr lang="en-US" baseline="0" dirty="0"/>
              <a:t>Highlight the key differences between analytical game theory and behavioral game theory.</a:t>
            </a:r>
          </a:p>
          <a:p>
            <a:pPr marL="228600" indent="-228600">
              <a:buAutoNum type="arabicPeriod"/>
            </a:pPr>
            <a:endParaRPr lang="en-US" dirty="0"/>
          </a:p>
          <a:p>
            <a:r>
              <a:rPr lang="en-US" b="1" dirty="0"/>
              <a:t>Slide Notes:</a:t>
            </a:r>
          </a:p>
          <a:p>
            <a:r>
              <a:rPr lang="en-US" b="1" dirty="0"/>
              <a:t>Table Row 1:</a:t>
            </a:r>
          </a:p>
          <a:p>
            <a:r>
              <a:rPr lang="en-US" b="0" dirty="0"/>
              <a:t>Analytical game theory starts with axioms, like player perfect rationality, and deduces conclusion from the axioms – this is a deductive approach.</a:t>
            </a:r>
          </a:p>
          <a:p>
            <a:r>
              <a:rPr lang="en-US" b="0" dirty="0"/>
              <a:t>Behavioral game theory starts with no axiomatic presupposition, but just observes the behavioral of real people and then draws principles from the observations – this is an inductive approach.</a:t>
            </a:r>
          </a:p>
          <a:p>
            <a:endParaRPr lang="en-US" b="1" dirty="0"/>
          </a:p>
          <a:p>
            <a:r>
              <a:rPr lang="en-US" b="1" dirty="0"/>
              <a:t>Table Row 2:</a:t>
            </a:r>
          </a:p>
          <a:p>
            <a:r>
              <a:rPr lang="en-US" b="0" dirty="0"/>
              <a:t>Analytical game theory was born in the ivory tower – its basis is theoretical.</a:t>
            </a:r>
          </a:p>
          <a:p>
            <a:r>
              <a:rPr lang="en-US" b="0" dirty="0"/>
              <a:t>Behavioral game theory was born in the lab – its basis is empirical observations.</a:t>
            </a:r>
          </a:p>
          <a:p>
            <a:endParaRPr lang="en-US" b="0" dirty="0"/>
          </a:p>
          <a:p>
            <a:r>
              <a:rPr lang="en-US" b="1" dirty="0"/>
              <a:t>Table Row 3:</a:t>
            </a:r>
          </a:p>
          <a:p>
            <a:pPr marL="0" marR="0" lvl="0" indent="0" algn="l" defTabSz="457200" rtl="0" eaLnBrk="0" fontAlgn="base" latinLnBrk="0" hangingPunct="0">
              <a:lnSpc>
                <a:spcPct val="100000"/>
              </a:lnSpc>
              <a:spcBef>
                <a:spcPct val="30000"/>
              </a:spcBef>
              <a:spcAft>
                <a:spcPct val="0"/>
              </a:spcAft>
              <a:buClrTx/>
              <a:buSzTx/>
              <a:buFontTx/>
              <a:buNone/>
              <a:tabLst/>
              <a:defRPr/>
            </a:pPr>
            <a:r>
              <a:rPr lang="en-US" b="0" dirty="0"/>
              <a:t>Analytical game theory as an academic discipline can be traced back to the </a:t>
            </a:r>
            <a:r>
              <a:rPr lang="en-US" dirty="0"/>
              <a:t>1944 publication of </a:t>
            </a:r>
            <a:r>
              <a:rPr lang="en-US" i="1" dirty="0"/>
              <a:t>Theory of Games and Economic Behavior</a:t>
            </a:r>
            <a:r>
              <a:rPr lang="en-US" dirty="0"/>
              <a:t> by </a:t>
            </a:r>
            <a:r>
              <a:rPr lang="en-US" b="0" dirty="0"/>
              <a:t>John von Neumann</a:t>
            </a:r>
            <a:r>
              <a:rPr lang="en-US" dirty="0"/>
              <a:t> and Oskar Morgenstern.</a:t>
            </a:r>
          </a:p>
          <a:p>
            <a:pPr marL="0" marR="0" lvl="0" indent="0" algn="l" defTabSz="457200" rtl="0" eaLnBrk="0" fontAlgn="base" latinLnBrk="0" hangingPunct="0">
              <a:lnSpc>
                <a:spcPct val="100000"/>
              </a:lnSpc>
              <a:spcBef>
                <a:spcPct val="30000"/>
              </a:spcBef>
              <a:spcAft>
                <a:spcPct val="0"/>
              </a:spcAft>
              <a:buClrTx/>
              <a:buSzTx/>
              <a:buFontTx/>
              <a:buNone/>
              <a:tabLst/>
              <a:defRPr/>
            </a:pPr>
            <a:r>
              <a:rPr lang="en-US" dirty="0"/>
              <a:t>Behavioral game theory, while budding as a discipline for a long time as part of what was known as experimental game theory, wasn’t coined until around 2000 by Colin Camerer, author of the seminal text on behavioral game theory, Behavioral Game Theory (2003).</a:t>
            </a:r>
          </a:p>
          <a:p>
            <a:endParaRPr lang="en-US" b="0" dirty="0"/>
          </a:p>
          <a:p>
            <a:r>
              <a:rPr lang="en-US" b="1" dirty="0"/>
              <a:t>Table Row 4:</a:t>
            </a:r>
          </a:p>
          <a:p>
            <a:r>
              <a:rPr lang="en-US" b="0" dirty="0"/>
              <a:t>Analytical game theory provides accurate predictions in many games, and particularly in repeated-play games.  For example, if a group of people play the 2/3s Guessing Game repeatedly together, they will eventually all choose 0 like analytical game theory predicts.</a:t>
            </a:r>
          </a:p>
          <a:p>
            <a:r>
              <a:rPr lang="en-US" b="0" dirty="0"/>
              <a:t>Behavioral game theory provides accurate predictions in games that involve repeated back-and-forth reasoning.  Because it does not assume that people are always 100% rational, and because people in reality are not always 100% rational, it does a good job of predicting where real people generally end up.</a:t>
            </a:r>
          </a:p>
          <a:p>
            <a:endParaRPr lang="en-US" b="0" dirty="0"/>
          </a:p>
          <a:p>
            <a:r>
              <a:rPr lang="en-US" b="1" dirty="0"/>
              <a:t>Table Rows 5 and 6:</a:t>
            </a:r>
          </a:p>
          <a:p>
            <a:r>
              <a:rPr lang="en-US" b="0" dirty="0"/>
              <a:t>The most famous game in game theory is the Prisoner’s Dilemma, which is associated closely with analytical game theory because it highlights so well the concept of the Nash Equilibrium.</a:t>
            </a:r>
          </a:p>
          <a:p>
            <a:r>
              <a:rPr lang="en-US" b="0" dirty="0"/>
              <a:t>The most famous game in behavioral game theory is the 2/3s Guessing Game because it highlights so well the concept of </a:t>
            </a:r>
            <a:r>
              <a:rPr lang="en-US" b="1" dirty="0"/>
              <a:t>Level-</a:t>
            </a:r>
            <a:r>
              <a:rPr lang="en-US" b="1" i="1" dirty="0"/>
              <a:t>k</a:t>
            </a:r>
            <a:r>
              <a:rPr lang="en-US" b="1" dirty="0"/>
              <a:t> Reasoning</a:t>
            </a:r>
            <a:r>
              <a:rPr lang="en-US" b="0" dirty="0"/>
              <a:t>. </a:t>
            </a:r>
          </a:p>
          <a:p>
            <a:r>
              <a:rPr lang="en-US" b="0" dirty="0"/>
              <a:t>The 2/3s Guessing Game is also called the Beauty Contest Game because it was inspired by a fictional newspaper beauty contest where readers are asked to select the woman that the most readers would find the most attractive.</a:t>
            </a:r>
          </a:p>
          <a:p>
            <a:endParaRPr lang="en-US" b="0" dirty="0"/>
          </a:p>
          <a:p>
            <a:r>
              <a:rPr lang="en-US" b="0" dirty="0"/>
              <a:t>Here are some good references for behavioral game theory games: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R. Nagel, “Unraveling in guessing games: An experimental study,” </a:t>
            </a:r>
            <a:r>
              <a:rPr lang="en-US" sz="1200" b="0" i="1" u="none" strike="noStrike" kern="1200" baseline="0" dirty="0">
                <a:solidFill>
                  <a:schemeClr val="tx1"/>
                </a:solidFill>
                <a:latin typeface="+mn-lt"/>
                <a:ea typeface="+mn-ea"/>
                <a:cs typeface="+mn-cs"/>
              </a:rPr>
              <a:t>Amer. </a:t>
            </a:r>
            <a:r>
              <a:rPr lang="es-ES" sz="1200" b="0" i="1" u="none" strike="noStrike" kern="1200" baseline="0" dirty="0">
                <a:solidFill>
                  <a:schemeClr val="tx1"/>
                </a:solidFill>
                <a:latin typeface="+mn-lt"/>
                <a:ea typeface="+mn-ea"/>
                <a:cs typeface="+mn-cs"/>
              </a:rPr>
              <a:t>Econ. Rev.</a:t>
            </a:r>
            <a:r>
              <a:rPr lang="es-ES" sz="1200" b="0" i="0" u="none" strike="noStrike" kern="1200" baseline="0" dirty="0">
                <a:solidFill>
                  <a:schemeClr val="tx1"/>
                </a:solidFill>
                <a:latin typeface="+mn-lt"/>
                <a:ea typeface="+mn-ea"/>
                <a:cs typeface="+mn-cs"/>
              </a:rPr>
              <a:t>, vol. 85, no. 5, pp. 1313–1326, 1995.</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K. </a:t>
            </a:r>
            <a:r>
              <a:rPr lang="en-US" sz="1200" b="0" i="0" u="none" strike="noStrike" kern="1200" baseline="0" dirty="0" err="1">
                <a:solidFill>
                  <a:schemeClr val="tx1"/>
                </a:solidFill>
                <a:latin typeface="+mn-lt"/>
                <a:ea typeface="+mn-ea"/>
                <a:cs typeface="+mn-cs"/>
              </a:rPr>
              <a:t>Basu</a:t>
            </a:r>
            <a:r>
              <a:rPr lang="en-US" sz="1200" b="0" i="0" u="none" strike="noStrike" kern="1200" baseline="0" dirty="0">
                <a:solidFill>
                  <a:schemeClr val="tx1"/>
                </a:solidFill>
                <a:latin typeface="+mn-lt"/>
                <a:ea typeface="+mn-ea"/>
                <a:cs typeface="+mn-cs"/>
              </a:rPr>
              <a:t>, “The traveler’s dilemma: Paradoxes of rationality in game theory,” </a:t>
            </a:r>
            <a:r>
              <a:rPr lang="en-US" sz="1200" b="0" i="1" u="none" strike="noStrike" kern="1200" baseline="0" dirty="0">
                <a:solidFill>
                  <a:schemeClr val="tx1"/>
                </a:solidFill>
                <a:latin typeface="+mn-lt"/>
                <a:ea typeface="+mn-ea"/>
                <a:cs typeface="+mn-cs"/>
              </a:rPr>
              <a:t>Amer. Econ. Rev.</a:t>
            </a:r>
            <a:r>
              <a:rPr lang="en-US" sz="1200" b="0" i="0" u="none" strike="noStrike" kern="1200" baseline="0" dirty="0">
                <a:solidFill>
                  <a:schemeClr val="tx1"/>
                </a:solidFill>
                <a:latin typeface="+mn-lt"/>
                <a:ea typeface="+mn-ea"/>
                <a:cs typeface="+mn-cs"/>
              </a:rPr>
              <a:t>, vol. 84, no. 2, pp. 391–395, 1994.</a:t>
            </a:r>
            <a:r>
              <a:rPr lang="en-US" b="1" dirty="0"/>
              <a:t> </a:t>
            </a:r>
          </a:p>
          <a:p>
            <a:r>
              <a:rPr lang="en-US" b="1" dirty="0"/>
              <a:t> </a:t>
            </a:r>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11</a:t>
            </a:fld>
            <a:endParaRPr lang="en-US"/>
          </a:p>
        </p:txBody>
      </p:sp>
    </p:spTree>
    <p:extLst>
      <p:ext uri="{BB962C8B-B14F-4D97-AF65-F5344CB8AC3E}">
        <p14:creationId xmlns:p14="http://schemas.microsoft.com/office/powerpoint/2010/main" val="21113172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Slide</a:t>
            </a:r>
            <a:r>
              <a:rPr lang="en-US" b="1" baseline="0" dirty="0"/>
              <a:t> objectives:</a:t>
            </a:r>
          </a:p>
          <a:p>
            <a:pPr marL="228600" indent="-228600">
              <a:buAutoNum type="arabicPeriod"/>
            </a:pPr>
            <a:r>
              <a:rPr lang="en-US" baseline="0" dirty="0"/>
              <a:t>Explain the concept of level-</a:t>
            </a:r>
            <a:r>
              <a:rPr lang="en-US" i="1" baseline="0" dirty="0"/>
              <a:t>k</a:t>
            </a:r>
            <a:r>
              <a:rPr lang="en-US" baseline="0" dirty="0"/>
              <a:t> reasoning from behavioral game theory</a:t>
            </a:r>
          </a:p>
          <a:p>
            <a:pPr marL="228600" indent="-228600">
              <a:buAutoNum type="arabicPeriod"/>
            </a:pPr>
            <a:endParaRPr lang="en-US" dirty="0"/>
          </a:p>
          <a:p>
            <a:r>
              <a:rPr lang="en-US" b="1" dirty="0"/>
              <a:t>Slide Notes:</a:t>
            </a:r>
          </a:p>
          <a:p>
            <a:r>
              <a:rPr lang="en-US" sz="1200" b="0" i="0" u="none" strike="noStrike" kern="1200" baseline="0" dirty="0">
                <a:solidFill>
                  <a:schemeClr val="tx1"/>
                </a:solidFill>
                <a:latin typeface="+mn-lt"/>
                <a:ea typeface="+mn-ea"/>
                <a:cs typeface="+mn-cs"/>
              </a:rPr>
              <a:t>To summarize, the level-</a:t>
            </a:r>
            <a:r>
              <a:rPr lang="en-US" sz="1200" b="0" i="1" u="none" strike="noStrike" kern="1200" baseline="0" dirty="0">
                <a:solidFill>
                  <a:schemeClr val="tx1"/>
                </a:solidFill>
                <a:latin typeface="+mn-lt"/>
                <a:ea typeface="+mn-ea"/>
                <a:cs typeface="+mn-cs"/>
              </a:rPr>
              <a:t>k</a:t>
            </a:r>
            <a:r>
              <a:rPr lang="en-US" sz="1200" b="0" i="0" u="none" strike="noStrike" kern="1200" baseline="0" dirty="0">
                <a:solidFill>
                  <a:schemeClr val="tx1"/>
                </a:solidFill>
                <a:latin typeface="+mn-lt"/>
                <a:ea typeface="+mn-ea"/>
                <a:cs typeface="+mn-cs"/>
              </a:rPr>
              <a:t> type implicitly assumes his opponent is a level-(</a:t>
            </a:r>
            <a:r>
              <a:rPr lang="en-US" sz="1200" b="0" i="1" u="none" strike="noStrike" kern="1200" baseline="0" dirty="0">
                <a:solidFill>
                  <a:schemeClr val="tx1"/>
                </a:solidFill>
                <a:latin typeface="+mn-lt"/>
                <a:ea typeface="+mn-ea"/>
                <a:cs typeface="+mn-cs"/>
              </a:rPr>
              <a:t>k</a:t>
            </a:r>
            <a:r>
              <a:rPr lang="en-US" sz="1200" b="0" i="0" u="none" strike="noStrike" kern="1200" baseline="0" dirty="0">
                <a:solidFill>
                  <a:schemeClr val="tx1"/>
                </a:solidFill>
                <a:latin typeface="+mn-lt"/>
                <a:ea typeface="+mn-ea"/>
                <a:cs typeface="+mn-cs"/>
              </a:rPr>
              <a:t> - 1) type.</a:t>
            </a:r>
            <a:endParaRPr lang="en-US" b="1" dirty="0"/>
          </a:p>
          <a:p>
            <a:endParaRPr lang="en-US" b="1" dirty="0"/>
          </a:p>
          <a:p>
            <a:r>
              <a:rPr lang="en-US" b="0" dirty="0"/>
              <a:t>Even though the levels could go on forever, most research shows that people rarely if ever go beyond 3 levels.</a:t>
            </a:r>
          </a:p>
          <a:p>
            <a:endParaRPr lang="en-US" b="0" dirty="0"/>
          </a:p>
          <a:p>
            <a:r>
              <a:rPr lang="en-US" b="0" dirty="0"/>
              <a:t>That is why we find the following portrayal of level-</a:t>
            </a:r>
            <a:r>
              <a:rPr lang="en-US" b="0" i="1" dirty="0"/>
              <a:t>k</a:t>
            </a:r>
            <a:r>
              <a:rPr lang="en-US" b="0" dirty="0"/>
              <a:t> reasoning amusing…</a:t>
            </a:r>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12</a:t>
            </a:fld>
            <a:endParaRPr lang="en-US"/>
          </a:p>
        </p:txBody>
      </p:sp>
    </p:spTree>
    <p:extLst>
      <p:ext uri="{BB962C8B-B14F-4D97-AF65-F5344CB8AC3E}">
        <p14:creationId xmlns:p14="http://schemas.microsoft.com/office/powerpoint/2010/main" val="35479573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Slide</a:t>
            </a:r>
            <a:r>
              <a:rPr lang="en-US" b="1" baseline="0" dirty="0"/>
              <a:t> objectives:</a:t>
            </a:r>
          </a:p>
          <a:p>
            <a:pPr marL="228600" indent="-228600">
              <a:buAutoNum type="arabicPeriod"/>
            </a:pPr>
            <a:r>
              <a:rPr lang="en-US" baseline="0" dirty="0"/>
              <a:t>Illustrate level-</a:t>
            </a:r>
            <a:r>
              <a:rPr lang="en-US" i="1" baseline="0" dirty="0"/>
              <a:t>k</a:t>
            </a:r>
            <a:r>
              <a:rPr lang="en-US" baseline="0" dirty="0"/>
              <a:t> reasoning in a humorous way.</a:t>
            </a:r>
          </a:p>
          <a:p>
            <a:pPr marL="228600" indent="-228600">
              <a:buAutoNum type="arabicPeriod"/>
            </a:pPr>
            <a:endParaRPr lang="en-US" dirty="0"/>
          </a:p>
          <a:p>
            <a:r>
              <a:rPr lang="en-US" b="1" dirty="0"/>
              <a:t>Slide Notes:</a:t>
            </a:r>
            <a:endParaRPr lang="en-US" b="0" dirty="0"/>
          </a:p>
          <a:p>
            <a:r>
              <a:rPr lang="en-US" b="0" dirty="0"/>
              <a:t>This YouTube video is copyrighted material, but it is being used under the Fair Use doctrine. The copyright holder has explicitly permitted it to remain on YouTube.</a:t>
            </a:r>
          </a:p>
          <a:p>
            <a:endParaRPr lang="en-US" b="0" dirty="0"/>
          </a:p>
          <a:p>
            <a:r>
              <a:rPr lang="en-US" b="0" dirty="0"/>
              <a:t>This is the direct link to the video:</a:t>
            </a:r>
          </a:p>
          <a:p>
            <a:r>
              <a:rPr lang="en-US" b="0" dirty="0"/>
              <a:t>https://youtu.be/K6mNJpASK-s</a:t>
            </a:r>
          </a:p>
          <a:p>
            <a:endParaRPr lang="en-US" b="1" dirty="0"/>
          </a:p>
          <a:p>
            <a:r>
              <a:rPr lang="en-US" b="0" i="1" dirty="0"/>
              <a:t>The Princess Bride</a:t>
            </a:r>
            <a:r>
              <a:rPr lang="en-US" b="0" dirty="0"/>
              <a:t> film is a favorite among college students.  This clip, usually called the Battle of Wits scene, will be familiar to most college age students in the United States:</a:t>
            </a:r>
          </a:p>
          <a:p>
            <a:r>
              <a:rPr lang="en-US" b="0" dirty="0"/>
              <a:t>http://www.imdb.com/title/tt0093779</a:t>
            </a:r>
          </a:p>
          <a:p>
            <a:endParaRPr lang="en-US" b="0" dirty="0"/>
          </a:p>
          <a:p>
            <a:r>
              <a:rPr lang="en-US" b="0" dirty="0"/>
              <a:t>The masked man is trying to save the princess from </a:t>
            </a:r>
            <a:r>
              <a:rPr lang="en-US" b="0" dirty="0" err="1"/>
              <a:t>Vizzini</a:t>
            </a:r>
            <a:r>
              <a:rPr lang="en-US" b="0" dirty="0"/>
              <a:t> who has kidnapped her.  Because </a:t>
            </a:r>
            <a:r>
              <a:rPr lang="en-US" b="0" dirty="0" err="1"/>
              <a:t>Vizzini</a:t>
            </a:r>
            <a:r>
              <a:rPr lang="en-US" b="0" dirty="0"/>
              <a:t> is a genius, the noble masked man decides to engage him at his strength, which is why he proposes a battle of wits! </a:t>
            </a:r>
          </a:p>
          <a:p>
            <a:endParaRPr lang="en-US" b="0" dirty="0"/>
          </a:p>
          <a:p>
            <a:r>
              <a:rPr lang="en-US" b="0" dirty="0"/>
              <a:t>The amusing aspect of the video is that </a:t>
            </a:r>
            <a:r>
              <a:rPr lang="en-US" b="0" dirty="0" err="1"/>
              <a:t>Vizzini</a:t>
            </a:r>
            <a:r>
              <a:rPr lang="en-US" b="0" dirty="0"/>
              <a:t> goes absurdly deep in his reasoning.  He only has two choices, the cup in front himself, and the cup in front of the masked man, so his reasoning causes him to go back-and-forth between the two cups.  This results in the level-0 choice being the same as the level-2 choice, and the level-1 choice being the same as the level-3 choice.  In many level-</a:t>
            </a:r>
            <a:r>
              <a:rPr lang="en-US" b="0" i="1" dirty="0"/>
              <a:t>k</a:t>
            </a:r>
            <a:r>
              <a:rPr lang="en-US" b="0" dirty="0"/>
              <a:t> reasoning situations, such a small tight loop does not exist, and the different levels lead to different choices.  </a:t>
            </a:r>
          </a:p>
          <a:p>
            <a:endParaRPr lang="en-US" b="0" dirty="0"/>
          </a:p>
          <a:p>
            <a:r>
              <a:rPr lang="en-US" b="1" dirty="0"/>
              <a:t>Q1</a:t>
            </a:r>
            <a:r>
              <a:rPr lang="en-US" b="0" dirty="0"/>
              <a:t>: What is the level-0 choice in this game?  </a:t>
            </a:r>
          </a:p>
          <a:p>
            <a:endParaRPr lang="en-US" b="0" dirty="0"/>
          </a:p>
          <a:p>
            <a:r>
              <a:rPr lang="en-US" b="0" dirty="0"/>
              <a:t>A1: </a:t>
            </a:r>
          </a:p>
          <a:p>
            <a:r>
              <a:rPr lang="en-US" b="0" dirty="0"/>
              <a:t>The cup in front of oneself – this is the instinctual, gut reaction choice.</a:t>
            </a:r>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13</a:t>
            </a:fld>
            <a:endParaRPr lang="en-US"/>
          </a:p>
        </p:txBody>
      </p:sp>
    </p:spTree>
    <p:extLst>
      <p:ext uri="{BB962C8B-B14F-4D97-AF65-F5344CB8AC3E}">
        <p14:creationId xmlns:p14="http://schemas.microsoft.com/office/powerpoint/2010/main" val="6618663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Slide</a:t>
            </a:r>
            <a:r>
              <a:rPr lang="en-US" b="1" baseline="0" dirty="0"/>
              <a:t> objectives:</a:t>
            </a:r>
          </a:p>
          <a:p>
            <a:pPr marL="228600" indent="-228600">
              <a:buAutoNum type="arabicPeriod"/>
            </a:pPr>
            <a:r>
              <a:rPr lang="en-US" baseline="0" dirty="0"/>
              <a:t>Demonstrate the predictive power of level-</a:t>
            </a:r>
            <a:r>
              <a:rPr lang="en-US" i="1" baseline="0" dirty="0"/>
              <a:t>k</a:t>
            </a:r>
            <a:r>
              <a:rPr lang="en-US" baseline="0" dirty="0"/>
              <a:t> reasoning.</a:t>
            </a:r>
          </a:p>
          <a:p>
            <a:pPr marL="228600" indent="-228600">
              <a:buAutoNum type="arabicPeriod"/>
            </a:pPr>
            <a:endParaRPr lang="en-US" dirty="0"/>
          </a:p>
          <a:p>
            <a:r>
              <a:rPr lang="en-US" b="1" dirty="0"/>
              <a:t>Slide Notes:</a:t>
            </a:r>
          </a:p>
          <a:p>
            <a:r>
              <a:rPr lang="en-US" dirty="0"/>
              <a:t>These questions</a:t>
            </a:r>
            <a:r>
              <a:rPr lang="en-US" baseline="0" dirty="0"/>
              <a:t> are intended to be used to</a:t>
            </a:r>
            <a:r>
              <a:rPr lang="en-US" b="0" baseline="0" dirty="0"/>
              <a:t> </a:t>
            </a:r>
            <a:r>
              <a:rPr lang="en-US" b="1" baseline="0" dirty="0"/>
              <a:t>gauge understanding</a:t>
            </a:r>
            <a:r>
              <a:rPr lang="en-US" baseline="0" dirty="0"/>
              <a:t>. </a:t>
            </a:r>
            <a:br>
              <a:rPr lang="en-US" baseline="0" dirty="0"/>
            </a:br>
            <a:endParaRPr lang="en-US" b="1" dirty="0"/>
          </a:p>
          <a:p>
            <a:r>
              <a:rPr lang="en-US" dirty="0"/>
              <a:t>Here</a:t>
            </a:r>
            <a:r>
              <a:rPr lang="en-US" baseline="0" dirty="0"/>
              <a:t> are the answers to the questions posed to students…</a:t>
            </a:r>
          </a:p>
          <a:p>
            <a:r>
              <a:rPr lang="en-US" b="1" dirty="0"/>
              <a:t>A1: </a:t>
            </a:r>
          </a:p>
          <a:p>
            <a:r>
              <a:rPr lang="en-US" baseline="0" dirty="0"/>
              <a:t>The correct answer to this question is debatable. </a:t>
            </a:r>
          </a:p>
          <a:p>
            <a:r>
              <a:rPr lang="en-US" baseline="0" dirty="0"/>
              <a:t>100 is the highest number, so it is the logical starting point for some people.</a:t>
            </a:r>
          </a:p>
          <a:p>
            <a:r>
              <a:rPr lang="en-US" baseline="0" dirty="0"/>
              <a:t>Other people might assume that somewhere in the range of 60 - 67 is the level-0 choice, since it is 2/3s of the highest number.</a:t>
            </a:r>
          </a:p>
          <a:p>
            <a:r>
              <a:rPr lang="en-US" baseline="0" dirty="0"/>
              <a:t>The numbers are rounded off because people are doing math quickly in their heads as the strategize.</a:t>
            </a:r>
          </a:p>
          <a:p>
            <a:endParaRPr lang="en-US" baseline="0" dirty="0"/>
          </a:p>
          <a:p>
            <a:r>
              <a:rPr lang="en-US" b="1" baseline="0" dirty="0"/>
              <a:t>A2:</a:t>
            </a:r>
          </a:p>
          <a:p>
            <a:r>
              <a:rPr lang="en-US" b="0" baseline="0" dirty="0"/>
              <a:t>Depending on the choice of level-0, 25 represents either 2 or 3 levels of reasoning.</a:t>
            </a:r>
          </a:p>
          <a:p>
            <a:endParaRPr lang="en-US" b="0" baseline="0" dirty="0"/>
          </a:p>
          <a:p>
            <a:r>
              <a:rPr lang="en-US" b="0" baseline="0" dirty="0"/>
              <a:t>The math most people do on the spot in their heads is not precise – it probably looks something like this:</a:t>
            </a:r>
          </a:p>
          <a:p>
            <a:r>
              <a:rPr lang="en-US" b="0" baseline="0" dirty="0"/>
              <a:t>100 is the level-0 choice</a:t>
            </a:r>
          </a:p>
          <a:p>
            <a:r>
              <a:rPr lang="en-US" b="0" baseline="0" dirty="0"/>
              <a:t>60 is the level-1 choice</a:t>
            </a:r>
          </a:p>
          <a:p>
            <a:r>
              <a:rPr lang="en-US" b="0" baseline="0" dirty="0"/>
              <a:t>40 is the level-2 choice</a:t>
            </a:r>
          </a:p>
          <a:p>
            <a:r>
              <a:rPr lang="en-US" b="0" baseline="0" dirty="0"/>
              <a:t>25 is the level-3 choice</a:t>
            </a:r>
          </a:p>
          <a:p>
            <a:endParaRPr lang="en-US" baseline="0" dirty="0"/>
          </a:p>
          <a:p>
            <a:r>
              <a:rPr lang="en-US" baseline="0" dirty="0"/>
              <a:t>Or maybe:</a:t>
            </a:r>
          </a:p>
          <a:p>
            <a:r>
              <a:rPr lang="en-US" baseline="0" dirty="0"/>
              <a:t>67 is the level-0 choice</a:t>
            </a:r>
          </a:p>
          <a:p>
            <a:r>
              <a:rPr lang="en-US" baseline="0" dirty="0"/>
              <a:t>40 is the level-1 choice</a:t>
            </a:r>
          </a:p>
          <a:p>
            <a:r>
              <a:rPr lang="en-US" baseline="0" dirty="0"/>
              <a:t>25 is the level-2 choice</a:t>
            </a:r>
          </a:p>
          <a:p>
            <a:endParaRPr lang="en-US" baseline="0" dirty="0"/>
          </a:p>
          <a:p>
            <a:r>
              <a:rPr lang="en-US" b="1" baseline="0" dirty="0"/>
              <a:t>Possible</a:t>
            </a:r>
            <a:r>
              <a:rPr lang="en-US" baseline="0" dirty="0"/>
              <a:t> </a:t>
            </a:r>
            <a:r>
              <a:rPr lang="en-US" b="1" baseline="0" dirty="0"/>
              <a:t>additional questions for students</a:t>
            </a:r>
            <a:r>
              <a:rPr lang="en-US" baseline="0" dirty="0"/>
              <a:t>: </a:t>
            </a:r>
          </a:p>
          <a:p>
            <a:r>
              <a:rPr lang="en-US" baseline="0" dirty="0"/>
              <a:t>Does this rationale hold up for what the winner said for how she picked the number that she picked?  </a:t>
            </a:r>
          </a:p>
          <a:p>
            <a:r>
              <a:rPr lang="en-US" baseline="0" dirty="0"/>
              <a:t>Did the winner engage in level-</a:t>
            </a:r>
            <a:r>
              <a:rPr lang="en-US" i="1" baseline="0" dirty="0"/>
              <a:t>k </a:t>
            </a:r>
            <a:r>
              <a:rPr lang="en-US" baseline="0" dirty="0"/>
              <a:t>reasoning?</a:t>
            </a:r>
          </a:p>
          <a:p>
            <a:r>
              <a:rPr lang="en-US" baseline="0" dirty="0"/>
              <a:t>What was her level-0 strategy?</a:t>
            </a:r>
          </a:p>
          <a:p>
            <a:r>
              <a:rPr lang="en-US" baseline="0" dirty="0"/>
              <a:t>How many levels deep did she go? </a:t>
            </a:r>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14</a:t>
            </a:fld>
            <a:endParaRPr lang="en-US"/>
          </a:p>
        </p:txBody>
      </p:sp>
    </p:spTree>
    <p:extLst>
      <p:ext uri="{BB962C8B-B14F-4D97-AF65-F5344CB8AC3E}">
        <p14:creationId xmlns:p14="http://schemas.microsoft.com/office/powerpoint/2010/main" val="38453574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Slide</a:t>
            </a:r>
            <a:r>
              <a:rPr lang="en-US" b="1" baseline="0" dirty="0"/>
              <a:t> objectives:</a:t>
            </a:r>
          </a:p>
          <a:p>
            <a:pPr marL="228600" indent="-228600">
              <a:buAutoNum type="arabicPeriod"/>
            </a:pPr>
            <a:r>
              <a:rPr lang="en-US" baseline="0" dirty="0"/>
              <a:t>Explain the potential and the limits of level-</a:t>
            </a:r>
            <a:r>
              <a:rPr lang="en-US" i="1" baseline="0" dirty="0"/>
              <a:t>k</a:t>
            </a:r>
            <a:r>
              <a:rPr lang="en-US" baseline="0" dirty="0"/>
              <a:t> reasoning.</a:t>
            </a:r>
          </a:p>
          <a:p>
            <a:pPr marL="228600" indent="-228600">
              <a:buAutoNum type="arabicPeriod"/>
            </a:pPr>
            <a:endParaRPr lang="en-US" dirty="0"/>
          </a:p>
          <a:p>
            <a:r>
              <a:rPr lang="en-US" b="1" dirty="0"/>
              <a:t>Slide Notes:</a:t>
            </a:r>
          </a:p>
          <a:p>
            <a:r>
              <a:rPr lang="en-US" b="0" dirty="0"/>
              <a:t>The key takeaway is that level-2 reasoning is a good place to stop in most strategic contests.</a:t>
            </a:r>
          </a:p>
          <a:p>
            <a:endParaRPr lang="en-US" b="0" dirty="0"/>
          </a:p>
          <a:p>
            <a:r>
              <a:rPr lang="en-US" b="0" dirty="0"/>
              <a:t>This short paper provides some good background on level-</a:t>
            </a:r>
            <a:r>
              <a:rPr lang="en-US" b="0" i="1" dirty="0"/>
              <a:t>k</a:t>
            </a:r>
            <a:r>
              <a:rPr lang="en-US" b="0" dirty="0"/>
              <a:t> reasoning:</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A. Arad, A. Rubinstein, 2009. “Let game theory be?” </a:t>
            </a:r>
            <a:r>
              <a:rPr lang="en-US" sz="1200" b="0" i="1" u="none" strike="noStrike" kern="1200" baseline="0" dirty="0" err="1">
                <a:solidFill>
                  <a:schemeClr val="tx1"/>
                </a:solidFill>
                <a:latin typeface="+mn-lt"/>
                <a:ea typeface="+mn-ea"/>
                <a:cs typeface="+mn-cs"/>
              </a:rPr>
              <a:t>Calcalist</a:t>
            </a:r>
            <a:r>
              <a:rPr lang="en-US" sz="1200" b="0" i="0" u="none" strike="noStrike" kern="1200" baseline="0" dirty="0">
                <a:solidFill>
                  <a:schemeClr val="tx1"/>
                </a:solidFill>
                <a:latin typeface="+mn-lt"/>
                <a:ea typeface="+mn-ea"/>
                <a:cs typeface="+mn-cs"/>
              </a:rPr>
              <a:t> 11 May.  Available from: Tel Aviv University.</a:t>
            </a:r>
          </a:p>
          <a:p>
            <a:pPr marL="171450" indent="-171450">
              <a:buFont typeface="Arial" panose="020B0604020202020204" pitchFamily="34" charset="0"/>
              <a:buChar char="•"/>
            </a:pPr>
            <a:endParaRPr lang="en-US" sz="1200" b="0" i="0" u="none" strike="noStrike" kern="1200" baseline="0" dirty="0">
              <a:solidFill>
                <a:schemeClr val="tx1"/>
              </a:solidFill>
              <a:latin typeface="+mn-lt"/>
              <a:ea typeface="+mn-ea"/>
              <a:cs typeface="+mn-cs"/>
            </a:endParaRPr>
          </a:p>
          <a:p>
            <a:endParaRPr lang="en-US" b="0"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15</a:t>
            </a:fld>
            <a:endParaRPr lang="en-US"/>
          </a:p>
        </p:txBody>
      </p:sp>
    </p:spTree>
    <p:extLst>
      <p:ext uri="{BB962C8B-B14F-4D97-AF65-F5344CB8AC3E}">
        <p14:creationId xmlns:p14="http://schemas.microsoft.com/office/powerpoint/2010/main" val="25607511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Slide</a:t>
            </a:r>
            <a:r>
              <a:rPr lang="en-US" b="1" baseline="0" dirty="0"/>
              <a:t> objectives:</a:t>
            </a:r>
          </a:p>
          <a:p>
            <a:pPr marL="228600" indent="-228600">
              <a:buAutoNum type="arabicPeriod"/>
            </a:pPr>
            <a:r>
              <a:rPr lang="en-US" baseline="0" dirty="0"/>
              <a:t>Motivate interest in behavioral game theory and the Hide and Seek Game.</a:t>
            </a:r>
          </a:p>
          <a:p>
            <a:pPr marL="228600" indent="-228600">
              <a:buAutoNum type="arabicPeriod"/>
            </a:pPr>
            <a:endParaRPr lang="en-US" dirty="0"/>
          </a:p>
          <a:p>
            <a:r>
              <a:rPr lang="en-US" b="1" dirty="0"/>
              <a:t>Slide Notes:</a:t>
            </a:r>
          </a:p>
          <a:p>
            <a:r>
              <a:rPr lang="en-US" b="0" dirty="0"/>
              <a:t>This YouTube video is copyrighted material, but it is being used under the Fair Use doctrine. The copyright holder has explicitly permitted it to remain on YouTube.</a:t>
            </a:r>
          </a:p>
          <a:p>
            <a:endParaRPr lang="en-US" b="0" dirty="0"/>
          </a:p>
          <a:p>
            <a:r>
              <a:rPr lang="en-US" b="0" dirty="0"/>
              <a:t>This is the direct link to the video:</a:t>
            </a:r>
          </a:p>
          <a:p>
            <a:r>
              <a:rPr lang="en-US" b="0" dirty="0"/>
              <a:t>https://youtu.be/aaknyvrADVc</a:t>
            </a:r>
          </a:p>
          <a:p>
            <a:endParaRPr lang="en-US" b="0" dirty="0"/>
          </a:p>
          <a:p>
            <a:r>
              <a:rPr lang="en-US" b="0" dirty="0"/>
              <a:t>Numb3rs was a popular U.S. television show that featured a brilliant mathematician:</a:t>
            </a:r>
          </a:p>
          <a:p>
            <a:r>
              <a:rPr lang="en-US" b="0" dirty="0"/>
              <a:t>https://en.wikipedia.org/wiki/Numbers_(TV_series)</a:t>
            </a:r>
          </a:p>
          <a:p>
            <a:endParaRPr lang="en-US" b="0" dirty="0"/>
          </a:p>
          <a:p>
            <a:r>
              <a:rPr lang="en-US" b="0" dirty="0"/>
              <a:t>The Hide and Seek Game is a real game in behavioral game theory and the paper cited in the clip by Rubinstein, Tversky, and Heller is a real paper:</a:t>
            </a:r>
          </a:p>
          <a:p>
            <a:r>
              <a:rPr lang="en-US" b="0" dirty="0"/>
              <a:t>http://arielrubinstein.tau.ac.il/papers/51.pdf</a:t>
            </a:r>
          </a:p>
          <a:p>
            <a:endParaRPr lang="en-US" b="0" dirty="0"/>
          </a:p>
          <a:p>
            <a:r>
              <a:rPr lang="en-US" b="0" dirty="0" err="1"/>
              <a:t>Presh</a:t>
            </a:r>
            <a:r>
              <a:rPr lang="en-US" b="0" dirty="0"/>
              <a:t> Talwalkar provides much more background information about the clip in his blog:</a:t>
            </a:r>
          </a:p>
          <a:p>
            <a:r>
              <a:rPr lang="en-US" b="0" dirty="0"/>
              <a:t>https://mindyourdecisions.com/blog/2009/12/02/game-theory-in-numb3rs-hide-and-seek/</a:t>
            </a:r>
          </a:p>
          <a:p>
            <a:endParaRPr lang="en-US" b="0" dirty="0"/>
          </a:p>
          <a:p>
            <a:endParaRPr lang="en-US" b="0" dirty="0"/>
          </a:p>
          <a:p>
            <a:endParaRPr lang="en-US" b="0" dirty="0"/>
          </a:p>
          <a:p>
            <a:endParaRPr lang="en-US" b="1"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16</a:t>
            </a:fld>
            <a:endParaRPr lang="en-US"/>
          </a:p>
        </p:txBody>
      </p:sp>
    </p:spTree>
    <p:extLst>
      <p:ext uri="{BB962C8B-B14F-4D97-AF65-F5344CB8AC3E}">
        <p14:creationId xmlns:p14="http://schemas.microsoft.com/office/powerpoint/2010/main" val="40996538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Slide</a:t>
            </a:r>
            <a:r>
              <a:rPr lang="en-US" b="1" baseline="0" dirty="0"/>
              <a:t> objectives:</a:t>
            </a:r>
          </a:p>
          <a:p>
            <a:pPr marL="228600" indent="-228600">
              <a:buAutoNum type="arabicPeriod"/>
            </a:pPr>
            <a:r>
              <a:rPr lang="en-US" baseline="0" dirty="0"/>
              <a:t>Demonstrate the Hide and Seek Game.</a:t>
            </a:r>
          </a:p>
          <a:p>
            <a:pPr marL="228600" indent="-228600">
              <a:buAutoNum type="arabicPeriod"/>
            </a:pPr>
            <a:endParaRPr lang="en-US" dirty="0"/>
          </a:p>
          <a:p>
            <a:r>
              <a:rPr lang="en-US" b="1" dirty="0"/>
              <a:t>Slide Notes:</a:t>
            </a:r>
          </a:p>
          <a:p>
            <a:r>
              <a:rPr lang="en-US" b="0" dirty="0"/>
              <a:t>Technically this game is called 4 boxes.  It is from Rubinstein’s website:</a:t>
            </a:r>
          </a:p>
          <a:p>
            <a:r>
              <a:rPr lang="en-US" b="0" dirty="0"/>
              <a:t>http://arielrubinstein.tau.ac.il/99/gt100.html</a:t>
            </a:r>
          </a:p>
          <a:p>
            <a:endParaRPr lang="en-US" b="1" dirty="0"/>
          </a:p>
          <a:p>
            <a:r>
              <a:rPr lang="en-US" b="0" dirty="0"/>
              <a:t>This slide deck from Vincent Crawford provides additional information about the Hide and Seek Game:</a:t>
            </a:r>
          </a:p>
          <a:p>
            <a:r>
              <a:rPr lang="en-US" b="0" dirty="0"/>
              <a:t>http://dss.ucsd.edu/~vcrawfor/Hide&amp;Seek06.ppt</a:t>
            </a:r>
          </a:p>
          <a:p>
            <a:endParaRPr lang="en-US" b="0" dirty="0"/>
          </a:p>
          <a:p>
            <a:r>
              <a:rPr lang="en-US" b="0" dirty="0"/>
              <a:t>You may want to have the students play a quick version of the game and tabulate the results for comparison to the next slide.  The way the prompt is written, the students are placed in the role of seekers.</a:t>
            </a:r>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17</a:t>
            </a:fld>
            <a:endParaRPr lang="en-US"/>
          </a:p>
        </p:txBody>
      </p:sp>
    </p:spTree>
    <p:extLst>
      <p:ext uri="{BB962C8B-B14F-4D97-AF65-F5344CB8AC3E}">
        <p14:creationId xmlns:p14="http://schemas.microsoft.com/office/powerpoint/2010/main" val="24221134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Slide</a:t>
            </a:r>
            <a:r>
              <a:rPr lang="en-US" b="1" baseline="0" dirty="0"/>
              <a:t> objectives:</a:t>
            </a:r>
          </a:p>
          <a:p>
            <a:pPr marL="228600" indent="-228600">
              <a:buAutoNum type="arabicPeriod"/>
            </a:pPr>
            <a:r>
              <a:rPr lang="en-US" baseline="0" dirty="0"/>
              <a:t>Explain the Hide and Seek Game results.</a:t>
            </a:r>
          </a:p>
          <a:p>
            <a:pPr marL="228600" indent="-228600">
              <a:buAutoNum type="arabicPeriod"/>
            </a:pPr>
            <a:endParaRPr lang="en-US" dirty="0"/>
          </a:p>
          <a:p>
            <a:r>
              <a:rPr lang="en-US" b="1" dirty="0"/>
              <a:t>Slide Notes:</a:t>
            </a:r>
          </a:p>
          <a:p>
            <a:r>
              <a:rPr lang="en-US" b="0" dirty="0"/>
              <a:t>This clearly shows that there is something special about that third box! But what is it?</a:t>
            </a:r>
          </a:p>
          <a:p>
            <a:endParaRPr lang="en-US" b="1" dirty="0"/>
          </a:p>
          <a:p>
            <a:r>
              <a:rPr lang="en-US" b="0" dirty="0"/>
              <a:t>This game illustrates some important concepts:</a:t>
            </a:r>
          </a:p>
          <a:p>
            <a:pPr marL="228600" indent="-228600">
              <a:buAutoNum type="arabicPeriod"/>
            </a:pPr>
            <a:r>
              <a:rPr lang="en-US" b="1" dirty="0"/>
              <a:t>Focal Point biases</a:t>
            </a:r>
            <a:r>
              <a:rPr lang="en-US" b="0" dirty="0"/>
              <a:t> – when games are laid out in front of a person, they tend to predictably focus on certain things.  In this game, they focus on the B box – it stands out.  Therefore, it creates a kind of level-0 strategy.  It is the most natural place to hide or seek something.  So even in a game like this, level-</a:t>
            </a:r>
            <a:r>
              <a:rPr lang="en-US" b="0" i="1" dirty="0"/>
              <a:t>k</a:t>
            </a:r>
            <a:r>
              <a:rPr lang="en-US" b="0" dirty="0"/>
              <a:t> reasoning plays a role.</a:t>
            </a:r>
          </a:p>
          <a:p>
            <a:pPr marL="228600" indent="-228600">
              <a:buAutoNum type="arabicPeriod"/>
            </a:pPr>
            <a:r>
              <a:rPr lang="en-US" sz="1200" b="0" kern="1200" dirty="0">
                <a:solidFill>
                  <a:schemeClr val="tx1"/>
                </a:solidFill>
                <a:latin typeface="+mn-lt"/>
                <a:ea typeface="+mn-ea"/>
                <a:cs typeface="+mn-cs"/>
              </a:rPr>
              <a:t>Rubinstein, Tversky and Heller’s major finding from the Hide and Seek Game was that people predictably </a:t>
            </a:r>
            <a:r>
              <a:rPr lang="en-US" sz="1200" b="1" kern="1200" dirty="0">
                <a:solidFill>
                  <a:schemeClr val="tx1"/>
                </a:solidFill>
                <a:latin typeface="+mn-lt"/>
                <a:ea typeface="+mn-ea"/>
                <a:cs typeface="+mn-cs"/>
              </a:rPr>
              <a:t>avoid end points and tend to focus on the middle</a:t>
            </a:r>
            <a:r>
              <a:rPr lang="en-US" sz="1200" b="0" kern="1200" dirty="0">
                <a:solidFill>
                  <a:schemeClr val="tx1"/>
                </a:solidFill>
                <a:latin typeface="+mn-lt"/>
                <a:ea typeface="+mn-ea"/>
                <a:cs typeface="+mn-cs"/>
              </a:rPr>
              <a:t>.  The ends are undervalued and ignored.  This paired with the fact that the B box stands out, is probably what makes the third box the most likely to be chosen – it is the only choice left after the ends and the B box are taken away.</a:t>
            </a:r>
          </a:p>
          <a:p>
            <a:pPr marL="228600" indent="-228600">
              <a:buAutoNum type="arabicPeriod"/>
            </a:pPr>
            <a:r>
              <a:rPr lang="en-US" sz="1200" b="0" kern="1200" dirty="0">
                <a:solidFill>
                  <a:schemeClr val="tx1"/>
                </a:solidFill>
                <a:latin typeface="+mn-lt"/>
                <a:ea typeface="+mn-ea"/>
                <a:cs typeface="+mn-cs"/>
              </a:rPr>
              <a:t>There is some </a:t>
            </a:r>
            <a:r>
              <a:rPr lang="en-US" sz="1200" b="1" kern="1200" dirty="0">
                <a:solidFill>
                  <a:schemeClr val="tx1"/>
                </a:solidFill>
                <a:latin typeface="+mn-lt"/>
                <a:ea typeface="+mn-ea"/>
                <a:cs typeface="+mn-cs"/>
              </a:rPr>
              <a:t>asymmetry between hiders and seekers</a:t>
            </a:r>
            <a:r>
              <a:rPr lang="en-US" sz="1200" b="0" kern="1200" dirty="0">
                <a:solidFill>
                  <a:schemeClr val="tx1"/>
                </a:solidFill>
                <a:latin typeface="+mn-lt"/>
                <a:ea typeface="+mn-ea"/>
                <a:cs typeface="+mn-cs"/>
              </a:rPr>
              <a:t> – notice the rightmost box has twice as many selections for hiders than seekers.  The fact that asymmetry exists in games is true for security games in general – a security game is a game theoretical game where one player is a defender and the other is an attacker.  The defenders tend to start at level-0 and iterate from there, whereas the attackers tend to start at level-1 and iterate from there – in other words, the </a:t>
            </a:r>
            <a:r>
              <a:rPr lang="en-US" sz="1200" b="1" kern="1200" dirty="0">
                <a:solidFill>
                  <a:schemeClr val="tx1"/>
                </a:solidFill>
                <a:latin typeface="+mn-lt"/>
                <a:ea typeface="+mn-ea"/>
                <a:cs typeface="+mn-cs"/>
              </a:rPr>
              <a:t>attackers start instinctively at a more strategic level</a:t>
            </a:r>
            <a:r>
              <a:rPr lang="en-US" sz="1200" b="0" kern="1200" dirty="0">
                <a:solidFill>
                  <a:schemeClr val="tx1"/>
                </a:solidFill>
                <a:latin typeface="+mn-lt"/>
                <a:ea typeface="+mn-ea"/>
                <a:cs typeface="+mn-cs"/>
              </a:rPr>
              <a:t>.  Here, it is not immediately clear which role is the defender and which role is the attacker, but it would seem to be that the hiders are starting at a slightly more strategic level – they may see themselves like attackers in that they naturally, instinctively feel that they must outwit the seekers. </a:t>
            </a:r>
          </a:p>
          <a:p>
            <a:pPr marL="228600" indent="-228600">
              <a:buAutoNum type="arabicPeriod"/>
            </a:pPr>
            <a:r>
              <a:rPr lang="en-US" sz="1200" b="0" kern="1200" dirty="0">
                <a:solidFill>
                  <a:schemeClr val="tx1"/>
                </a:solidFill>
                <a:latin typeface="+mn-lt"/>
                <a:ea typeface="+mn-ea"/>
                <a:cs typeface="+mn-cs"/>
              </a:rPr>
              <a:t>Game theory predicts that the seekers will win 25% of the time, since there are 4 choices, all equally likely.  But experiments show that seekers win 33% of the time.  Game theory doesn’t take into account the fact that not all of the choices are equally likely – but behavioral game theory does!</a:t>
            </a:r>
            <a:endParaRPr lang="en-US" b="0" dirty="0"/>
          </a:p>
          <a:p>
            <a:endParaRPr lang="en-US" b="0" dirty="0"/>
          </a:p>
          <a:p>
            <a:r>
              <a:rPr lang="en-US" b="0" dirty="0"/>
              <a:t>These results are from:</a:t>
            </a:r>
          </a:p>
          <a:p>
            <a:pPr marL="0" indent="0">
              <a:buNone/>
            </a:pPr>
            <a:r>
              <a:rPr lang="en-US" sz="1200" b="0" i="0" u="none" strike="noStrike" kern="1200" baseline="0" dirty="0">
                <a:solidFill>
                  <a:schemeClr val="tx1"/>
                </a:solidFill>
                <a:latin typeface="+mn-lt"/>
                <a:ea typeface="+mn-ea"/>
                <a:cs typeface="+mn-cs"/>
              </a:rPr>
              <a:t>A. Rubinstein. (Oct. 1999). </a:t>
            </a:r>
            <a:r>
              <a:rPr lang="en-US" sz="1200" b="0" i="1" u="none" strike="noStrike" kern="1200" baseline="0" dirty="0">
                <a:solidFill>
                  <a:schemeClr val="tx1"/>
                </a:solidFill>
                <a:latin typeface="+mn-lt"/>
                <a:ea typeface="+mn-ea"/>
                <a:cs typeface="+mn-cs"/>
              </a:rPr>
              <a:t>Experience From a Course in Game Theory: Pre and Post-Class Problem Sets as a Didactic Device</a:t>
            </a:r>
            <a:r>
              <a:rPr lang="en-US" sz="1200" b="0" i="0" u="none" strike="noStrike" kern="1200" baseline="0" dirty="0">
                <a:solidFill>
                  <a:schemeClr val="tx1"/>
                </a:solidFill>
                <a:latin typeface="+mn-lt"/>
                <a:ea typeface="+mn-ea"/>
                <a:cs typeface="+mn-cs"/>
              </a:rPr>
              <a:t>: </a:t>
            </a:r>
          </a:p>
          <a:p>
            <a:pPr marL="0" indent="0">
              <a:buNone/>
            </a:pPr>
            <a:r>
              <a:rPr lang="en-US" sz="1200" b="0" i="0" u="none" strike="noStrike" kern="1200" baseline="0" dirty="0">
                <a:solidFill>
                  <a:schemeClr val="tx1"/>
                </a:solidFill>
                <a:latin typeface="+mn-lt"/>
                <a:ea typeface="+mn-ea"/>
                <a:cs typeface="+mn-cs"/>
              </a:rPr>
              <a:t>http://arielrubinstein.tau.ac.il/99/gt100.html</a:t>
            </a:r>
          </a:p>
          <a:p>
            <a:pPr marL="0" indent="0">
              <a:buNone/>
            </a:pPr>
            <a:endParaRPr lang="en-US" sz="1200" b="0" i="0" u="none" strike="noStrike" kern="1200" baseline="0" dirty="0">
              <a:solidFill>
                <a:schemeClr val="tx1"/>
              </a:solidFill>
              <a:latin typeface="+mn-lt"/>
              <a:ea typeface="+mn-ea"/>
              <a:cs typeface="+mn-cs"/>
            </a:endParaRPr>
          </a:p>
          <a:p>
            <a:r>
              <a:rPr lang="en-US" b="0" dirty="0"/>
              <a:t>Here is Rubinstein’s description:</a:t>
            </a:r>
          </a:p>
          <a:p>
            <a:r>
              <a:rPr lang="en-US" sz="1200" b="0" i="0" kern="1200" dirty="0">
                <a:solidFill>
                  <a:schemeClr val="tx1"/>
                </a:solidFill>
                <a:effectLst/>
                <a:latin typeface="+mn-lt"/>
                <a:ea typeface="+mn-ea"/>
                <a:cs typeface="+mn-cs"/>
              </a:rPr>
              <a:t>“4_boxes is a repetition of an experiment conducted </a:t>
            </a:r>
            <a:r>
              <a:rPr lang="en-US" sz="1200" b="0" kern="1200" dirty="0">
                <a:solidFill>
                  <a:schemeClr val="tx1"/>
                </a:solidFill>
                <a:latin typeface="+mn-lt"/>
                <a:ea typeface="+mn-ea"/>
                <a:cs typeface="+mn-cs"/>
              </a:rPr>
              <a:t>by Rubinstein, Tversky and Heller (1996). The subjects were asked to hide a treasure in one of four boxes placed in a row and labeled A,B,A,A. The seeker is able to open only one box. In 1998 the subjects were assigned the role of the seeker. The distribution of answers (16%, 19%, 54%, </a:t>
            </a:r>
            <a:r>
              <a:rPr lang="en-US" sz="1200" b="0" i="0" kern="1200" dirty="0">
                <a:solidFill>
                  <a:schemeClr val="tx1"/>
                </a:solidFill>
                <a:effectLst/>
                <a:latin typeface="+mn-lt"/>
                <a:ea typeface="+mn-ea"/>
                <a:cs typeface="+mn-cs"/>
              </a:rPr>
              <a:t>11%) is strongly biased towards the central A box, avoiding the edges. These results were even more pronounced than those of the original experiment (13%, 31%, 45%, 11%). In 1999 the subjects were assigned the role of the hider. Once again, the results (16%, 18%, 45%, 22%) were similar to the results (9%, 36%, 40%, 15%) obtained originally. Where a random seeker of the 98's class was playing the game against a random player of the 99's class the chances that he would find the prize was 33%, much above the game theoretic "prediction" of 25%. By the way, the presentation of the results in class created a feeling of real ‘discovery’.”</a:t>
            </a:r>
            <a:endParaRPr lang="en-US" b="1" dirty="0"/>
          </a:p>
          <a:p>
            <a:pPr marL="0" indent="0">
              <a:buNone/>
            </a:pPr>
            <a:endParaRPr lang="en-US" sz="1200" b="0" i="0" u="none" strike="noStrike" kern="1200" baseline="0" dirty="0">
              <a:solidFill>
                <a:schemeClr val="tx1"/>
              </a:solidFill>
              <a:latin typeface="+mn-lt"/>
              <a:ea typeface="+mn-ea"/>
              <a:cs typeface="+mn-cs"/>
            </a:endParaRPr>
          </a:p>
          <a:p>
            <a:pPr marL="0" indent="0">
              <a:buNone/>
            </a:pPr>
            <a:endParaRPr lang="en-US" sz="1200" b="0" i="0" u="none" strike="noStrike" kern="1200" baseline="0" dirty="0">
              <a:solidFill>
                <a:schemeClr val="tx1"/>
              </a:solidFill>
              <a:latin typeface="+mn-lt"/>
              <a:ea typeface="+mn-ea"/>
              <a:cs typeface="+mn-cs"/>
            </a:endParaRPr>
          </a:p>
          <a:p>
            <a:pPr marL="0" indent="0">
              <a:buNone/>
            </a:pPr>
            <a:endParaRPr lang="en-US" b="1"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18</a:t>
            </a:fld>
            <a:endParaRPr lang="en-US"/>
          </a:p>
        </p:txBody>
      </p:sp>
    </p:spTree>
    <p:extLst>
      <p:ext uri="{BB962C8B-B14F-4D97-AF65-F5344CB8AC3E}">
        <p14:creationId xmlns:p14="http://schemas.microsoft.com/office/powerpoint/2010/main" val="5637652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Slide</a:t>
            </a:r>
            <a:r>
              <a:rPr lang="en-US" b="1" baseline="0" dirty="0"/>
              <a:t> objectives:</a:t>
            </a:r>
          </a:p>
          <a:p>
            <a:pPr marL="228600" indent="-228600">
              <a:buAutoNum type="arabicPeriod"/>
            </a:pPr>
            <a:r>
              <a:rPr lang="en-US" baseline="0" dirty="0"/>
              <a:t>Introduce the Colonel Blotto Game.</a:t>
            </a:r>
          </a:p>
          <a:p>
            <a:pPr marL="228600" indent="-228600">
              <a:buAutoNum type="arabicPeriod"/>
            </a:pPr>
            <a:endParaRPr lang="en-US" dirty="0"/>
          </a:p>
          <a:p>
            <a:r>
              <a:rPr lang="en-US" b="1" dirty="0"/>
              <a:t>Slide Notes:</a:t>
            </a:r>
          </a:p>
          <a:p>
            <a:r>
              <a:rPr lang="en-US" b="0" dirty="0"/>
              <a:t>In this game, two players allocate soldiers to battlefields, and the player who has allocated the most soldiers to a particular battlefield, wins the battlefield.  It does not matter </a:t>
            </a:r>
            <a:r>
              <a:rPr lang="en-US" b="1" dirty="0"/>
              <a:t>how many more</a:t>
            </a:r>
            <a:r>
              <a:rPr lang="en-US" b="0" dirty="0"/>
              <a:t> soldiers one places on a battlefield, whether it is 1 more or 100 more, the result is the same, a victory in that battlefield.  Therefore, it pays to win with very small margins because this provides more resources to allocate other places. </a:t>
            </a:r>
          </a:p>
          <a:p>
            <a:endParaRPr lang="en-US" b="0" dirty="0"/>
          </a:p>
          <a:p>
            <a:r>
              <a:rPr lang="en-US" b="0" dirty="0"/>
              <a:t>In the example shown here, there are 3 battlefields labeled X, Y, and Z.  Assume that they are all equally valuable (e.g., 1 point each).</a:t>
            </a:r>
          </a:p>
          <a:p>
            <a:endParaRPr lang="en-US" b="0" dirty="0"/>
          </a:p>
          <a:p>
            <a:r>
              <a:rPr lang="en-US" b="0" dirty="0"/>
              <a:t>Both players also have 9 soldiers to allocate, and they can divvy them up anyway that they want between the 3 battlefields.</a:t>
            </a:r>
          </a:p>
          <a:p>
            <a:endParaRPr lang="en-US" b="0" dirty="0"/>
          </a:p>
          <a:p>
            <a:r>
              <a:rPr lang="en-US" b="1" dirty="0"/>
              <a:t>Q1:</a:t>
            </a:r>
            <a:r>
              <a:rPr lang="en-US" b="0" dirty="0"/>
              <a:t> What is the level-0 strategy in this game setup?</a:t>
            </a:r>
          </a:p>
          <a:p>
            <a:endParaRPr lang="en-US" b="1" dirty="0"/>
          </a:p>
          <a:p>
            <a:r>
              <a:rPr lang="en-US" b="1" dirty="0"/>
              <a:t>A1:</a:t>
            </a:r>
          </a:p>
          <a:p>
            <a:r>
              <a:rPr lang="en-US" b="0" dirty="0"/>
              <a:t>Since 3 x 3 = 9, the most obvious, instinctual strategy is to allocate 3 soldiers to each battlefield.  This is known as the </a:t>
            </a:r>
            <a:r>
              <a:rPr lang="en-US" b="1" dirty="0"/>
              <a:t>equal allocation strategy</a:t>
            </a:r>
            <a:r>
              <a:rPr lang="en-US" b="0" dirty="0"/>
              <a:t>, which in this case, since the battlefields are all equally valuable, is the same as the </a:t>
            </a:r>
            <a:r>
              <a:rPr lang="en-US" b="1" dirty="0"/>
              <a:t>proportional allocation strategy</a:t>
            </a:r>
            <a:r>
              <a:rPr lang="en-US" b="0" dirty="0"/>
              <a:t>.</a:t>
            </a:r>
          </a:p>
          <a:p>
            <a:endParaRPr lang="en-US" b="1" dirty="0"/>
          </a:p>
          <a:p>
            <a:r>
              <a:rPr lang="en-US" b="1" dirty="0"/>
              <a:t>Further Background:</a:t>
            </a:r>
          </a:p>
          <a:p>
            <a:r>
              <a:rPr lang="en-US" sz="1200" kern="1200" dirty="0">
                <a:solidFill>
                  <a:schemeClr val="tx1"/>
                </a:solidFill>
                <a:effectLst/>
                <a:latin typeface="+mn-lt"/>
                <a:ea typeface="+mn-ea"/>
                <a:cs typeface="+mn-cs"/>
              </a:rPr>
              <a:t>In 1921 French mathematician Émile </a:t>
            </a:r>
            <a:r>
              <a:rPr lang="en-US" sz="1200" kern="1200" dirty="0" err="1">
                <a:solidFill>
                  <a:schemeClr val="tx1"/>
                </a:solidFill>
                <a:effectLst/>
                <a:latin typeface="+mn-lt"/>
                <a:ea typeface="+mn-ea"/>
                <a:cs typeface="+mn-cs"/>
              </a:rPr>
              <a:t>Borel</a:t>
            </a:r>
            <a:r>
              <a:rPr lang="en-US" sz="1200" kern="1200" dirty="0">
                <a:solidFill>
                  <a:schemeClr val="tx1"/>
                </a:solidFill>
                <a:effectLst/>
                <a:latin typeface="+mn-lt"/>
                <a:ea typeface="+mn-ea"/>
                <a:cs typeface="+mn-cs"/>
              </a:rPr>
              <a:t> outlined a strategic contest that later became known as the </a:t>
            </a:r>
            <a:r>
              <a:rPr lang="en-US" sz="1200" b="0" i="0" u="none" strike="noStrike" kern="1200" baseline="0" dirty="0">
                <a:solidFill>
                  <a:schemeClr val="tx1"/>
                </a:solidFill>
                <a:latin typeface="+mn-lt"/>
                <a:ea typeface="+mn-ea"/>
                <a:cs typeface="+mn-cs"/>
              </a:rPr>
              <a:t>Colonel Blotto Game</a:t>
            </a:r>
            <a:r>
              <a:rPr lang="en-US" sz="1200" kern="1200" dirty="0">
                <a:solidFill>
                  <a:schemeClr val="tx1"/>
                </a:solidFill>
                <a:effectLst/>
                <a:latin typeface="+mn-lt"/>
                <a:ea typeface="+mn-ea"/>
                <a:cs typeface="+mn-cs"/>
              </a:rPr>
              <a:t>. In the classic </a:t>
            </a:r>
            <a:r>
              <a:rPr lang="en-US" sz="1200" b="0" i="0" u="none" strike="noStrike" kern="1200" baseline="0" dirty="0">
                <a:solidFill>
                  <a:schemeClr val="tx1"/>
                </a:solidFill>
                <a:latin typeface="+mn-lt"/>
                <a:ea typeface="+mn-ea"/>
                <a:cs typeface="+mn-cs"/>
              </a:rPr>
              <a:t>Colonel Blotto Game</a:t>
            </a:r>
            <a:r>
              <a:rPr lang="en-US" sz="1200" kern="1200" dirty="0">
                <a:solidFill>
                  <a:schemeClr val="tx1"/>
                </a:solidFill>
                <a:effectLst/>
                <a:latin typeface="+mn-lt"/>
                <a:ea typeface="+mn-ea"/>
                <a:cs typeface="+mn-cs"/>
              </a:rPr>
              <a:t>, two colonels, </a:t>
            </a:r>
            <a:r>
              <a:rPr lang="en-US" sz="1200" i="1" kern="1200" dirty="0">
                <a:solidFill>
                  <a:schemeClr val="tx1"/>
                </a:solidFill>
                <a:effectLst/>
                <a:latin typeface="+mn-lt"/>
                <a:ea typeface="+mn-ea"/>
                <a:cs typeface="+mn-cs"/>
              </a:rPr>
              <a:t>A</a:t>
            </a:r>
            <a:r>
              <a:rPr lang="en-US" sz="1200" kern="1200" dirty="0">
                <a:solidFill>
                  <a:schemeClr val="tx1"/>
                </a:solidFill>
                <a:effectLst/>
                <a:latin typeface="+mn-lt"/>
                <a:ea typeface="+mn-ea"/>
                <a:cs typeface="+mn-cs"/>
              </a:rPr>
              <a:t> and </a:t>
            </a:r>
            <a:r>
              <a:rPr lang="en-US" sz="1200" i="1" kern="1200" dirty="0">
                <a:solidFill>
                  <a:schemeClr val="tx1"/>
                </a:solidFill>
                <a:effectLst/>
                <a:latin typeface="+mn-lt"/>
                <a:ea typeface="+mn-ea"/>
                <a:cs typeface="+mn-cs"/>
              </a:rPr>
              <a:t>B</a:t>
            </a:r>
            <a:r>
              <a:rPr lang="en-US" sz="1200" kern="1200" dirty="0">
                <a:solidFill>
                  <a:schemeClr val="tx1"/>
                </a:solidFill>
                <a:effectLst/>
                <a:latin typeface="+mn-lt"/>
                <a:ea typeface="+mn-ea"/>
                <a:cs typeface="+mn-cs"/>
              </a:rPr>
              <a:t>, compete over </a:t>
            </a:r>
            <a:r>
              <a:rPr lang="en-US" sz="1200" i="1" kern="1200" dirty="0">
                <a:solidFill>
                  <a:schemeClr val="tx1"/>
                </a:solidFill>
                <a:effectLst/>
                <a:latin typeface="+mn-lt"/>
                <a:ea typeface="+mn-ea"/>
                <a:cs typeface="+mn-cs"/>
              </a:rPr>
              <a:t>K</a:t>
            </a:r>
            <a:r>
              <a:rPr lang="en-US" sz="1200" kern="1200" dirty="0">
                <a:solidFill>
                  <a:schemeClr val="tx1"/>
                </a:solidFill>
                <a:effectLst/>
                <a:latin typeface="+mn-lt"/>
                <a:ea typeface="+mn-ea"/>
                <a:cs typeface="+mn-cs"/>
              </a:rPr>
              <a:t> independent battlefields of total value </a:t>
            </a:r>
            <a:r>
              <a:rPr lang="en-US" sz="1200" i="1" kern="1200" dirty="0">
                <a:solidFill>
                  <a:schemeClr val="tx1"/>
                </a:solidFill>
                <a:effectLst/>
                <a:latin typeface="+mn-lt"/>
                <a:ea typeface="+mn-ea"/>
                <a:cs typeface="+mn-cs"/>
              </a:rPr>
              <a:t>U</a:t>
            </a:r>
            <a:r>
              <a:rPr lang="en-US" sz="1200" kern="1200" dirty="0">
                <a:solidFill>
                  <a:schemeClr val="tx1"/>
                </a:solidFill>
                <a:effectLst/>
                <a:latin typeface="+mn-lt"/>
                <a:ea typeface="+mn-ea"/>
                <a:cs typeface="+mn-cs"/>
              </a:rPr>
              <a:t>. The colonels control </a:t>
            </a:r>
            <a:r>
              <a:rPr lang="en-US" sz="1200" i="1" kern="1200" dirty="0">
                <a:solidFill>
                  <a:schemeClr val="tx1"/>
                </a:solidFill>
                <a:effectLst/>
                <a:latin typeface="+mn-lt"/>
                <a:ea typeface="+mn-ea"/>
                <a:cs typeface="+mn-cs"/>
              </a:rPr>
              <a:t>M</a:t>
            </a:r>
            <a:r>
              <a:rPr lang="en-US" sz="1200" kern="1200" dirty="0">
                <a:solidFill>
                  <a:schemeClr val="tx1"/>
                </a:solidFill>
                <a:effectLst/>
                <a:latin typeface="+mn-lt"/>
                <a:ea typeface="+mn-ea"/>
                <a:cs typeface="+mn-cs"/>
              </a:rPr>
              <a:t> and </a:t>
            </a:r>
            <a:r>
              <a:rPr lang="en-US" sz="1200" i="1" kern="1200" dirty="0">
                <a:solidFill>
                  <a:schemeClr val="tx1"/>
                </a:solidFill>
                <a:effectLst/>
                <a:latin typeface="+mn-lt"/>
                <a:ea typeface="+mn-ea"/>
                <a:cs typeface="+mn-cs"/>
              </a:rPr>
              <a:t>N</a:t>
            </a:r>
            <a:r>
              <a:rPr lang="en-US" sz="1200" kern="1200" dirty="0">
                <a:solidFill>
                  <a:schemeClr val="tx1"/>
                </a:solidFill>
                <a:effectLst/>
                <a:latin typeface="+mn-lt"/>
                <a:ea typeface="+mn-ea"/>
                <a:cs typeface="+mn-cs"/>
              </a:rPr>
              <a:t> soldiers, respectively, and they must distribute them over the </a:t>
            </a:r>
            <a:r>
              <a:rPr lang="en-US" sz="1200" i="1" kern="1200" dirty="0">
                <a:solidFill>
                  <a:schemeClr val="tx1"/>
                </a:solidFill>
                <a:effectLst/>
                <a:latin typeface="+mn-lt"/>
                <a:ea typeface="+mn-ea"/>
                <a:cs typeface="+mn-cs"/>
              </a:rPr>
              <a:t>K</a:t>
            </a:r>
            <a:r>
              <a:rPr lang="en-US" sz="1200" kern="1200" dirty="0">
                <a:solidFill>
                  <a:schemeClr val="tx1"/>
                </a:solidFill>
                <a:effectLst/>
                <a:latin typeface="+mn-lt"/>
                <a:ea typeface="+mn-ea"/>
                <a:cs typeface="+mn-cs"/>
              </a:rPr>
              <a:t> battlefields without knowing their opponent’s allocations (in the cover of darkness as the eponymous construction goes). Their choices are revealed simultaneously (continuing the illustration, at dawn), and whichever colonel has allocated the most soldiers to a particular battlefield wins that battlefield’s utility. In the case of a tie, the two sides split the utility evenly. Each colonel’s goal is to maximize his own utility.</a:t>
            </a:r>
          </a:p>
          <a:p>
            <a:r>
              <a:rPr lang="en-US" sz="1200" kern="1200" dirty="0">
                <a:solidFill>
                  <a:schemeClr val="tx1"/>
                </a:solidFill>
                <a:effectLst/>
                <a:latin typeface="+mn-lt"/>
                <a:ea typeface="+mn-ea"/>
                <a:cs typeface="+mn-cs"/>
              </a:rPr>
              <a:t> </a:t>
            </a:r>
          </a:p>
          <a:p>
            <a:r>
              <a:rPr lang="en-US" sz="1200" b="1" kern="1200" dirty="0">
                <a:solidFill>
                  <a:schemeClr val="tx1"/>
                </a:solidFill>
                <a:effectLst/>
                <a:latin typeface="+mn-lt"/>
                <a:ea typeface="+mn-ea"/>
                <a:cs typeface="+mn-cs"/>
              </a:rPr>
              <a:t>The </a:t>
            </a:r>
            <a:r>
              <a:rPr lang="en-US" sz="1200" b="1" i="0" u="none" strike="noStrike" kern="1200" baseline="0" dirty="0">
                <a:solidFill>
                  <a:schemeClr val="tx1"/>
                </a:solidFill>
                <a:latin typeface="+mn-lt"/>
                <a:ea typeface="+mn-ea"/>
                <a:cs typeface="+mn-cs"/>
              </a:rPr>
              <a:t>Colonel Blotto Game </a:t>
            </a:r>
            <a:r>
              <a:rPr lang="en-US" sz="1200" b="1" kern="1200" dirty="0">
                <a:solidFill>
                  <a:schemeClr val="tx1"/>
                </a:solidFill>
                <a:effectLst/>
                <a:latin typeface="+mn-lt"/>
                <a:ea typeface="+mn-ea"/>
                <a:cs typeface="+mn-cs"/>
              </a:rPr>
              <a:t>is a fundamental model of strategic resource allocation </a:t>
            </a:r>
            <a:r>
              <a:rPr lang="en-US" sz="1200" b="0" kern="1200" dirty="0">
                <a:solidFill>
                  <a:schemeClr val="tx1"/>
                </a:solidFill>
                <a:effectLst/>
                <a:latin typeface="+mn-lt"/>
                <a:ea typeface="+mn-ea"/>
                <a:cs typeface="+mn-cs"/>
              </a:rPr>
              <a:t>a</a:t>
            </a:r>
            <a:r>
              <a:rPr lang="en-US" sz="1200" kern="1200" dirty="0">
                <a:solidFill>
                  <a:schemeClr val="tx1"/>
                </a:solidFill>
                <a:effectLst/>
                <a:latin typeface="+mn-lt"/>
                <a:ea typeface="+mn-ea"/>
                <a:cs typeface="+mn-cs"/>
              </a:rPr>
              <a:t>nd is one of the oldest games in game theory. Economists have applied it to the analysis of electoral competitions in which the candidates (the colonels) compete over states (battlefields) and must decide how much advertising money (soldiers) to spend on each state. The quantity of each state’s electoral votes determines its utility. The candidates’ budgets are limited and they do not know ahead of time how much advertising money their opponent has allocated to each state, but the idea is that he who allocates the most money to a particular state will win that state. Another example is two firms engaged in drug research and development. Each must decide how many resources to spend on developing a particular drug. How should firms allocate their R&amp;D budgets to projects? Will they concentrate their expenditures on only a few projects or will they invest in every potential patent?</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There are many variations of the basic Colonel Blotto Game. The colonels may have the same amount of soldiers or different amounts. The values of the battlefields may be homogenous or heterogeneous. The colonels may agree or disagree on the values of the battlefields. There are also different ways to resolve ties, including denoting a default winner in all cases, splitting the utility between the colonels, or not awarding the utility to either colonel. Arad and Rubinstein have demonstrated that when people play the Colonel Blotto Game, they exhibit level-k reasoning.</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There is a book chapter on applying the Colonel Blotto Game and level-</a:t>
            </a:r>
            <a:r>
              <a:rPr lang="en-US" sz="1200" b="0" i="1" u="none" strike="noStrike" kern="1200" baseline="0" dirty="0">
                <a:solidFill>
                  <a:schemeClr val="tx1"/>
                </a:solidFill>
                <a:latin typeface="+mn-lt"/>
                <a:ea typeface="+mn-ea"/>
                <a:cs typeface="+mn-cs"/>
              </a:rPr>
              <a:t>k</a:t>
            </a:r>
            <a:r>
              <a:rPr lang="en-US" sz="1200" b="0" i="0" u="none" strike="noStrike" kern="1200" baseline="0" dirty="0">
                <a:solidFill>
                  <a:schemeClr val="tx1"/>
                </a:solidFill>
                <a:latin typeface="+mn-lt"/>
                <a:ea typeface="+mn-ea"/>
                <a:cs typeface="+mn-cs"/>
              </a:rPr>
              <a:t> reasoning to cyber-physical systems protection:</a:t>
            </a:r>
          </a:p>
          <a:p>
            <a:pPr marL="171450" marR="0" lvl="0" indent="-171450" algn="l" defTabSz="4572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200" b="0" i="0" u="none" strike="noStrike" kern="1200" baseline="0" dirty="0">
                <a:solidFill>
                  <a:schemeClr val="tx1"/>
                </a:solidFill>
                <a:latin typeface="+mn-lt"/>
                <a:ea typeface="+mn-ea"/>
                <a:cs typeface="+mn-cs"/>
              </a:rPr>
              <a:t>S. Hamman, K. Hopkinson, and L. McCarty, “Applying behavioral game theory to cyber-physical systems protection planning,” in Cyber-physical systems: foundations, principles, and applications, Elsevier, Academic Press, 2017. </a:t>
            </a:r>
            <a:endParaRPr lang="en-US" b="1" dirty="0"/>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Here are some additional references: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O. Gross and R. Wagner, “A Continuous Colonel Blotto Game,” RAND RM-408, RAND Corporation, Santa Monica, CA, 1950.</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B. Roberson, “The Colonel Blotto game,” </a:t>
            </a:r>
            <a:r>
              <a:rPr lang="en-US" sz="1200" i="1" kern="1200" dirty="0">
                <a:solidFill>
                  <a:schemeClr val="tx1"/>
                </a:solidFill>
                <a:effectLst/>
                <a:latin typeface="+mn-lt"/>
                <a:ea typeface="+mn-ea"/>
                <a:cs typeface="+mn-cs"/>
              </a:rPr>
              <a:t>Economic Theory</a:t>
            </a:r>
            <a:r>
              <a:rPr lang="en-US" sz="1200" kern="1200" dirty="0">
                <a:solidFill>
                  <a:schemeClr val="tx1"/>
                </a:solidFill>
                <a:effectLst/>
                <a:latin typeface="+mn-lt"/>
                <a:ea typeface="+mn-ea"/>
                <a:cs typeface="+mn-cs"/>
              </a:rPr>
              <a:t>, vol. 29, no. 1, pp. 1-24, 2006.</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D. </a:t>
            </a:r>
            <a:r>
              <a:rPr lang="en-US" sz="1200" kern="1200" dirty="0" err="1">
                <a:solidFill>
                  <a:schemeClr val="tx1"/>
                </a:solidFill>
                <a:effectLst/>
                <a:latin typeface="+mn-lt"/>
                <a:ea typeface="+mn-ea"/>
                <a:cs typeface="+mn-cs"/>
              </a:rPr>
              <a:t>Kvasov</a:t>
            </a:r>
            <a:r>
              <a:rPr lang="en-US" sz="1200" kern="1200" dirty="0">
                <a:solidFill>
                  <a:schemeClr val="tx1"/>
                </a:solidFill>
                <a:effectLst/>
                <a:latin typeface="+mn-lt"/>
                <a:ea typeface="+mn-ea"/>
                <a:cs typeface="+mn-cs"/>
              </a:rPr>
              <a:t>, "Contests with limited resources," </a:t>
            </a:r>
            <a:r>
              <a:rPr lang="en-US" sz="1200" i="1" kern="1200" dirty="0">
                <a:solidFill>
                  <a:schemeClr val="tx1"/>
                </a:solidFill>
                <a:effectLst/>
                <a:latin typeface="+mn-lt"/>
                <a:ea typeface="+mn-ea"/>
                <a:cs typeface="+mn-cs"/>
              </a:rPr>
              <a:t>Journal of Economic Theory, </a:t>
            </a:r>
            <a:r>
              <a:rPr lang="en-US" sz="1200" kern="1200" dirty="0">
                <a:solidFill>
                  <a:schemeClr val="tx1"/>
                </a:solidFill>
                <a:effectLst/>
                <a:latin typeface="+mn-lt"/>
                <a:ea typeface="+mn-ea"/>
                <a:cs typeface="+mn-cs"/>
              </a:rPr>
              <a:t>vol. 136, no. 1, pp. 738-748, 2007.</a:t>
            </a:r>
          </a:p>
          <a:p>
            <a:pPr marL="171450" lvl="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A. Arad and A. Rubinstein, “Multi-dimensional iterative reasoning in action: The case of the Colonel Blotto game,” </a:t>
            </a:r>
            <a:r>
              <a:rPr lang="en-US" sz="1200" b="0" i="1" u="none" strike="noStrike" kern="1200" baseline="0" dirty="0">
                <a:solidFill>
                  <a:schemeClr val="tx1"/>
                </a:solidFill>
                <a:latin typeface="+mn-lt"/>
                <a:ea typeface="+mn-ea"/>
                <a:cs typeface="+mn-cs"/>
              </a:rPr>
              <a:t>Journal of Economic Behavior Organization</a:t>
            </a:r>
            <a:r>
              <a:rPr lang="en-US" sz="1200" b="0" i="0" u="none" strike="noStrike" kern="1200" baseline="0" dirty="0">
                <a:solidFill>
                  <a:schemeClr val="tx1"/>
                </a:solidFill>
                <a:latin typeface="+mn-lt"/>
                <a:ea typeface="+mn-ea"/>
                <a:cs typeface="+mn-cs"/>
              </a:rPr>
              <a:t>, vol. 84, no. 2, pp. 571–585, 2012.</a:t>
            </a:r>
            <a:endParaRPr lang="en-US" b="1"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19</a:t>
            </a:fld>
            <a:endParaRPr lang="en-US"/>
          </a:p>
        </p:txBody>
      </p:sp>
    </p:spTree>
    <p:extLst>
      <p:ext uri="{BB962C8B-B14F-4D97-AF65-F5344CB8AC3E}">
        <p14:creationId xmlns:p14="http://schemas.microsoft.com/office/powerpoint/2010/main" val="1518381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This lesson is intended to be about 50-65 minutes in length, depending on the depth you desire and the amount of time you allocate to the exercises.</a:t>
            </a:r>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2</a:t>
            </a:fld>
            <a:endParaRPr lang="en-US"/>
          </a:p>
        </p:txBody>
      </p:sp>
    </p:spTree>
    <p:extLst>
      <p:ext uri="{BB962C8B-B14F-4D97-AF65-F5344CB8AC3E}">
        <p14:creationId xmlns:p14="http://schemas.microsoft.com/office/powerpoint/2010/main" val="11401354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Slide</a:t>
            </a:r>
            <a:r>
              <a:rPr lang="en-US" b="1" baseline="0" dirty="0"/>
              <a:t> objectives:</a:t>
            </a:r>
          </a:p>
          <a:p>
            <a:pPr marL="228600" indent="-228600">
              <a:buAutoNum type="arabicPeriod"/>
            </a:pPr>
            <a:r>
              <a:rPr lang="en-US" baseline="0" dirty="0"/>
              <a:t>Analyze the strategy involved in a Colonel Blotto Game.</a:t>
            </a:r>
          </a:p>
          <a:p>
            <a:pPr marL="228600" indent="-228600">
              <a:buAutoNum type="arabicPeriod"/>
            </a:pPr>
            <a:endParaRPr lang="en-US" dirty="0"/>
          </a:p>
          <a:p>
            <a:r>
              <a:rPr lang="en-US" b="1" dirty="0"/>
              <a:t>Slide Notes:</a:t>
            </a:r>
          </a:p>
          <a:p>
            <a:r>
              <a:rPr lang="en-US" b="0" dirty="0"/>
              <a:t>Here we see that Colonel Alto has played the level-0 strategy and has allocated 3 soldiers to each battlefield, 3, 3, 3.</a:t>
            </a:r>
          </a:p>
          <a:p>
            <a:endParaRPr lang="en-US" b="0" dirty="0"/>
          </a:p>
          <a:p>
            <a:r>
              <a:rPr lang="en-US" b="0" dirty="0"/>
              <a:t>Colonel Blotto, anticipating this, allocates 4, 1, 4.  Colonel Blotto could be said to have played a level-1 strategy.</a:t>
            </a:r>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20</a:t>
            </a:fld>
            <a:endParaRPr lang="en-US"/>
          </a:p>
        </p:txBody>
      </p:sp>
    </p:spTree>
    <p:extLst>
      <p:ext uri="{BB962C8B-B14F-4D97-AF65-F5344CB8AC3E}">
        <p14:creationId xmlns:p14="http://schemas.microsoft.com/office/powerpoint/2010/main" val="9722326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Slide</a:t>
            </a:r>
            <a:r>
              <a:rPr lang="en-US" b="1" baseline="0" dirty="0"/>
              <a:t> objectives:</a:t>
            </a:r>
          </a:p>
          <a:p>
            <a:pPr marL="228600" marR="0" lvl="0" indent="-228600" algn="l" defTabSz="457200" rtl="0" eaLnBrk="0" fontAlgn="base" latinLnBrk="0" hangingPunct="0">
              <a:lnSpc>
                <a:spcPct val="100000"/>
              </a:lnSpc>
              <a:spcBef>
                <a:spcPct val="30000"/>
              </a:spcBef>
              <a:spcAft>
                <a:spcPct val="0"/>
              </a:spcAft>
              <a:buClrTx/>
              <a:buSzTx/>
              <a:buFontTx/>
              <a:buAutoNum type="arabicPeriod"/>
              <a:tabLst/>
              <a:defRPr/>
            </a:pPr>
            <a:r>
              <a:rPr lang="en-US" baseline="0" dirty="0"/>
              <a:t>Analyze the strategy involved in a Colonel Blotto Game.</a:t>
            </a:r>
          </a:p>
          <a:p>
            <a:pPr marL="228600" indent="-228600">
              <a:buAutoNum type="arabicPeriod"/>
            </a:pPr>
            <a:endParaRPr lang="en-US" dirty="0"/>
          </a:p>
          <a:p>
            <a:r>
              <a:rPr lang="en-US" b="1" dirty="0"/>
              <a:t>Slide Notes:</a:t>
            </a:r>
          </a:p>
          <a:p>
            <a:r>
              <a:rPr lang="en-US" b="0" dirty="0"/>
              <a:t>Therefore, Colonel Blotto has won 2 of the 3 battlefields, which is the best he could have done – when both players are equally matched as in this setup, it is not possible to win all of the battlefields.</a:t>
            </a:r>
          </a:p>
          <a:p>
            <a:endParaRPr lang="en-US" b="0" dirty="0"/>
          </a:p>
          <a:p>
            <a:r>
              <a:rPr lang="en-US" b="1" dirty="0"/>
              <a:t>Q1:</a:t>
            </a:r>
            <a:r>
              <a:rPr lang="en-US" b="0" dirty="0"/>
              <a:t> What would be the level-2 strategy be in this game?</a:t>
            </a:r>
          </a:p>
          <a:p>
            <a:endParaRPr lang="en-US" b="0" dirty="0"/>
          </a:p>
          <a:p>
            <a:r>
              <a:rPr lang="en-US" b="1" dirty="0"/>
              <a:t>A1:</a:t>
            </a:r>
          </a:p>
          <a:p>
            <a:r>
              <a:rPr lang="en-US" b="0" dirty="0"/>
              <a:t>In order to beat Colonel Blotto, you’d have to allocate 5 soldiers to one of the battlefields, and maybe 2 and 2 to the others.  This would be an allocation of 5, 2, 2.</a:t>
            </a:r>
          </a:p>
          <a:p>
            <a:endParaRPr lang="en-US" b="0" dirty="0"/>
          </a:p>
          <a:p>
            <a:r>
              <a:rPr lang="en-US" b="0" dirty="0"/>
              <a:t>However, levels are not immediately identifiable in the Colonel Blotto Game.  For one, how do you know which battlefield to allocate the 5 soldiers to?  If you guess wrong, you will only win 1 of the 3 battles.</a:t>
            </a:r>
          </a:p>
          <a:p>
            <a:endParaRPr lang="en-US" b="0" dirty="0"/>
          </a:p>
          <a:p>
            <a:r>
              <a:rPr lang="en-US" b="0" dirty="0"/>
              <a:t>In the next exercise, we will play a cyber themed Colonel Blotto Game…</a:t>
            </a:r>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21</a:t>
            </a:fld>
            <a:endParaRPr lang="en-US"/>
          </a:p>
        </p:txBody>
      </p:sp>
    </p:spTree>
    <p:extLst>
      <p:ext uri="{BB962C8B-B14F-4D97-AF65-F5344CB8AC3E}">
        <p14:creationId xmlns:p14="http://schemas.microsoft.com/office/powerpoint/2010/main" val="4337988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Slide</a:t>
            </a:r>
            <a:r>
              <a:rPr lang="en-US" b="1" baseline="0" dirty="0"/>
              <a:t> objectives:</a:t>
            </a:r>
          </a:p>
          <a:p>
            <a:pPr marL="228600" marR="0" lvl="0" indent="-228600" algn="l" defTabSz="457200" rtl="0" eaLnBrk="0" fontAlgn="base" latinLnBrk="0" hangingPunct="0">
              <a:lnSpc>
                <a:spcPct val="100000"/>
              </a:lnSpc>
              <a:spcBef>
                <a:spcPct val="30000"/>
              </a:spcBef>
              <a:spcAft>
                <a:spcPct val="0"/>
              </a:spcAft>
              <a:buClrTx/>
              <a:buSzTx/>
              <a:buFontTx/>
              <a:buAutoNum type="arabicPeriod"/>
              <a:tabLst/>
              <a:defRPr/>
            </a:pPr>
            <a:r>
              <a:rPr lang="en-US" baseline="0" dirty="0"/>
              <a:t>Provide the students an opportunity to apply behavioral game theory to a game.</a:t>
            </a:r>
          </a:p>
          <a:p>
            <a:endParaRPr lang="en-US" sz="1200" kern="1200" dirty="0">
              <a:solidFill>
                <a:schemeClr val="tx1"/>
              </a:solidFill>
              <a:effectLst/>
              <a:latin typeface="+mn-lt"/>
              <a:ea typeface="+mn-ea"/>
              <a:cs typeface="+mn-cs"/>
            </a:endParaRPr>
          </a:p>
          <a:p>
            <a:r>
              <a:rPr lang="en-US" b="1" dirty="0"/>
              <a:t>Slide notes:</a:t>
            </a:r>
          </a:p>
          <a:p>
            <a:r>
              <a:rPr lang="en-US" b="0" dirty="0"/>
              <a:t>See DDoS Attack Exercise.docx and DDoS Attack</a:t>
            </a:r>
            <a:r>
              <a:rPr lang="en-US" b="0" baseline="0" dirty="0"/>
              <a:t> Exercise – Instructor Notes.docx</a:t>
            </a:r>
            <a:endParaRPr lang="en-US" b="0" dirty="0"/>
          </a:p>
          <a:p>
            <a:endParaRPr lang="en-US" b="1" dirty="0"/>
          </a:p>
          <a:p>
            <a:endParaRPr lang="en-US" b="1" dirty="0"/>
          </a:p>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22</a:t>
            </a:fld>
            <a:endParaRPr lang="en-US"/>
          </a:p>
        </p:txBody>
      </p:sp>
    </p:spTree>
    <p:extLst>
      <p:ext uri="{BB962C8B-B14F-4D97-AF65-F5344CB8AC3E}">
        <p14:creationId xmlns:p14="http://schemas.microsoft.com/office/powerpoint/2010/main" val="12291679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Slide</a:t>
            </a:r>
            <a:r>
              <a:rPr lang="en-US" b="1" baseline="0" dirty="0"/>
              <a:t> objectives:</a:t>
            </a:r>
          </a:p>
          <a:p>
            <a:pPr marL="228600" marR="0" lvl="0" indent="-228600" algn="l" defTabSz="457200" rtl="0" eaLnBrk="0" fontAlgn="base" latinLnBrk="0" hangingPunct="0">
              <a:lnSpc>
                <a:spcPct val="100000"/>
              </a:lnSpc>
              <a:spcBef>
                <a:spcPct val="30000"/>
              </a:spcBef>
              <a:spcAft>
                <a:spcPct val="0"/>
              </a:spcAft>
              <a:buClrTx/>
              <a:buSzTx/>
              <a:buFontTx/>
              <a:buAutoNum type="arabicPeriod"/>
              <a:tabLst/>
              <a:defRPr/>
            </a:pPr>
            <a:r>
              <a:rPr lang="en-US" baseline="0" dirty="0"/>
              <a:t>Provide the students an opportunity to apply behavioral game theory to a game.</a:t>
            </a:r>
          </a:p>
          <a:p>
            <a:pPr marL="228600" indent="-228600">
              <a:buAutoNum type="arabicPeriod"/>
            </a:pPr>
            <a:endParaRPr lang="en-US" dirty="0"/>
          </a:p>
          <a:p>
            <a:r>
              <a:rPr lang="en-US" b="1" dirty="0"/>
              <a:t>Slide Notes:</a:t>
            </a:r>
          </a:p>
          <a:p>
            <a:r>
              <a:rPr lang="en-US" b="0" dirty="0"/>
              <a:t>Have the students score their allocations against this strategy.  </a:t>
            </a:r>
            <a:r>
              <a:rPr lang="en-US" b="1" dirty="0"/>
              <a:t>Ask the class if anybody won 4 or more battlefields against this allocation – i.e., if anybody beat this strategy. </a:t>
            </a:r>
          </a:p>
          <a:p>
            <a:endParaRPr lang="en-US" b="0" dirty="0"/>
          </a:p>
          <a:p>
            <a:r>
              <a:rPr lang="en-US" b="0" dirty="0"/>
              <a:t>Remember, abandoned sites do not receive any points, and ties do not receive any points. </a:t>
            </a:r>
          </a:p>
          <a:p>
            <a:endParaRPr lang="en-US" b="0" dirty="0"/>
          </a:p>
          <a:p>
            <a:r>
              <a:rPr lang="en-US" b="0" dirty="0"/>
              <a:t>It is likely that most students did not win at least 4 battlefields against this particularly strong strategy.  This strategy was the winning strategy when this exact same Colonel Blotto Game setup was played with thousands of players.  In the experiment, the game was not the cyber-themed Colonel Blotto Game we played, but the number of battlefields (6), the values of battlefields (1 point each), and the number of soldiers to allocate (120) was the same. </a:t>
            </a:r>
          </a:p>
          <a:p>
            <a:endParaRPr lang="en-US" b="1" dirty="0"/>
          </a:p>
          <a:p>
            <a:r>
              <a:rPr lang="en-US" b="1" dirty="0"/>
              <a:t>Q1: What are the features that make this strategy so competitive?</a:t>
            </a:r>
          </a:p>
          <a:p>
            <a:endParaRPr lang="en-US" b="0" dirty="0"/>
          </a:p>
          <a:p>
            <a:r>
              <a:rPr lang="en-US" b="1" dirty="0"/>
              <a:t>A1</a:t>
            </a:r>
            <a:r>
              <a:rPr lang="en-US" b="0" dirty="0"/>
              <a:t>:</a:t>
            </a:r>
          </a:p>
          <a:p>
            <a:pPr marL="228600" indent="-228600">
              <a:buAutoNum type="arabicPeriod"/>
            </a:pPr>
            <a:r>
              <a:rPr lang="en-US" b="0" dirty="0"/>
              <a:t>Notice how </a:t>
            </a:r>
            <a:r>
              <a:rPr lang="en-US" b="1" dirty="0"/>
              <a:t>focal point biases</a:t>
            </a:r>
            <a:r>
              <a:rPr lang="en-US" b="0" dirty="0"/>
              <a:t> were utilized. The ends are assumed to be undervalued, so he placed the fewest resources on the ends and was able to win them cheaply against many players who either abandoned them altogether, or who placed only 1 soldier against them.</a:t>
            </a:r>
          </a:p>
          <a:p>
            <a:pPr marL="228600" indent="-228600">
              <a:buAutoNum type="arabicPeriod"/>
            </a:pPr>
            <a:r>
              <a:rPr lang="en-US" b="0" dirty="0"/>
              <a:t>Level-</a:t>
            </a:r>
            <a:r>
              <a:rPr lang="en-US" b="0" i="1" dirty="0"/>
              <a:t>k</a:t>
            </a:r>
            <a:r>
              <a:rPr lang="en-US" b="0" dirty="0"/>
              <a:t> reasoning was employed in the choice of 2 soldiers on the ends to beat players who only used 1 soldier to defend them.  This is probably a level-2 strategy.  </a:t>
            </a:r>
          </a:p>
          <a:p>
            <a:pPr marL="228600" indent="-228600">
              <a:buAutoNum type="arabicPeriod"/>
            </a:pPr>
            <a:r>
              <a:rPr lang="en-US" b="0" dirty="0"/>
              <a:t>Level-</a:t>
            </a:r>
            <a:r>
              <a:rPr lang="en-US" b="0" i="1" dirty="0"/>
              <a:t>k</a:t>
            </a:r>
            <a:r>
              <a:rPr lang="en-US" b="0" dirty="0"/>
              <a:t> reasoning was also employed in the choices of 31 and 23 in the middle battlefields.  Remember, in the Colonel Blotto Game, the equal allocation strategy, which is 20 on each battlefield for this setup, is the level-0 strategy. So 31 and 23 both represent increased levels.  Perhaps 31 is level-2, because it may proceed from 20 to 30 to 31.  Similarly, 23 could be perceived as level-3, going from 20, to 21, to 22, to 23.</a:t>
            </a:r>
          </a:p>
          <a:p>
            <a:pPr marL="228600" indent="-228600">
              <a:buAutoNum type="arabicPeriod"/>
            </a:pPr>
            <a:r>
              <a:rPr lang="en-US" b="0" dirty="0"/>
              <a:t>The choice to concentrate resources on 4 of the battlefields is also a level-</a:t>
            </a:r>
            <a:r>
              <a:rPr lang="en-US" b="0" i="1" dirty="0"/>
              <a:t>k</a:t>
            </a:r>
            <a:r>
              <a:rPr lang="en-US" b="0" dirty="0"/>
              <a:t> choice.  The level-1 strategy, like we saw in the game with 3 battlefields, would be to focus on n-1 of the battlefields.  Focusing on 4 battlefields in this game is a level-2 choice.</a:t>
            </a:r>
          </a:p>
          <a:p>
            <a:pPr marL="228600" indent="-228600">
              <a:buAutoNum type="arabicPeriod"/>
            </a:pPr>
            <a:r>
              <a:rPr lang="en-US" b="0" dirty="0"/>
              <a:t>There aren’t many wasted soldiers – the allocations were designed to win by small margins, which ended up being a very efficient use of soldiers.</a:t>
            </a:r>
          </a:p>
          <a:p>
            <a:pPr marL="228600" indent="-228600">
              <a:buAutoNum type="arabicPeriod" startAt="2"/>
            </a:pPr>
            <a:endParaRPr lang="en-US" b="0" dirty="0"/>
          </a:p>
          <a:p>
            <a:pPr marL="0" indent="0">
              <a:buNone/>
            </a:pPr>
            <a:r>
              <a:rPr lang="en-US" b="0" dirty="0"/>
              <a:t>The big takeaway is that at least in this game, </a:t>
            </a:r>
            <a:r>
              <a:rPr lang="en-US" b="1" dirty="0"/>
              <a:t>level-</a:t>
            </a:r>
            <a:r>
              <a:rPr lang="en-US" b="1" i="1" dirty="0"/>
              <a:t>k</a:t>
            </a:r>
            <a:r>
              <a:rPr lang="en-US" b="1" dirty="0"/>
              <a:t> reasoning is relevant in multiple dimensions</a:t>
            </a:r>
            <a:r>
              <a:rPr lang="en-US" b="0" dirty="0"/>
              <a:t>.  It factors into which battlefields, how many battlefields, how many soldiers on abandoned battlefields, and how many soldiers on focused battlefields.</a:t>
            </a:r>
          </a:p>
          <a:p>
            <a:pPr marL="0" indent="0">
              <a:buNone/>
            </a:pPr>
            <a:endParaRPr lang="en-US" b="0" dirty="0"/>
          </a:p>
          <a:p>
            <a:pPr marL="0" indent="0">
              <a:buNone/>
            </a:pPr>
            <a:r>
              <a:rPr lang="en-US" b="0" dirty="0"/>
              <a:t>It is important in </a:t>
            </a:r>
            <a:r>
              <a:rPr lang="en-US" b="1" dirty="0"/>
              <a:t>level-</a:t>
            </a:r>
            <a:r>
              <a:rPr lang="en-US" b="1" i="1" dirty="0"/>
              <a:t>k</a:t>
            </a:r>
            <a:r>
              <a:rPr lang="en-US" b="1" dirty="0"/>
              <a:t> reasoning to not descend too deep</a:t>
            </a:r>
            <a:r>
              <a:rPr lang="en-US" b="0" dirty="0"/>
              <a:t> – it is like overthinking the problem!  Going to higher levels of reasoning in this game leads to wasted resources and an overall inferior result.</a:t>
            </a:r>
          </a:p>
          <a:p>
            <a:endParaRPr lang="en-US" b="1" dirty="0"/>
          </a:p>
          <a:p>
            <a:pPr marL="0" marR="0" lvl="0" indent="0" algn="l" defTabSz="457200" rtl="0" eaLnBrk="0" fontAlgn="base" latinLnBrk="0" hangingPunct="0">
              <a:lnSpc>
                <a:spcPct val="100000"/>
              </a:lnSpc>
              <a:spcBef>
                <a:spcPct val="30000"/>
              </a:spcBef>
              <a:spcAft>
                <a:spcPct val="0"/>
              </a:spcAft>
              <a:buClrTx/>
              <a:buSzTx/>
              <a:buFontTx/>
              <a:buNone/>
              <a:tabLst/>
              <a:defRPr/>
            </a:pPr>
            <a:r>
              <a:rPr lang="en-US" sz="1200" b="0" i="0" u="none" strike="noStrike" kern="1200" baseline="0" dirty="0">
                <a:solidFill>
                  <a:schemeClr val="tx1"/>
                </a:solidFill>
                <a:latin typeface="+mn-lt"/>
                <a:ea typeface="+mn-ea"/>
                <a:cs typeface="+mn-cs"/>
              </a:rPr>
              <a:t>This strategy and the explanation of the winning strategy that follows is taken from this paper:</a:t>
            </a:r>
          </a:p>
          <a:p>
            <a:pPr marL="171450" marR="0" lvl="0" indent="-171450" algn="l" defTabSz="4572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200" b="0" i="0" u="none" strike="noStrike" kern="1200" baseline="0" dirty="0">
                <a:solidFill>
                  <a:schemeClr val="tx1"/>
                </a:solidFill>
                <a:latin typeface="+mn-lt"/>
                <a:ea typeface="+mn-ea"/>
                <a:cs typeface="+mn-cs"/>
              </a:rPr>
              <a:t>A. Arad and A. Rubinstein, “Multi-dimensional iterative reasoning in action: The case of the Colonel Blotto game,” </a:t>
            </a:r>
            <a:r>
              <a:rPr lang="en-US" sz="1200" b="0" i="1" u="none" strike="noStrike" kern="1200" baseline="0" dirty="0">
                <a:solidFill>
                  <a:schemeClr val="tx1"/>
                </a:solidFill>
                <a:latin typeface="+mn-lt"/>
                <a:ea typeface="+mn-ea"/>
                <a:cs typeface="+mn-cs"/>
              </a:rPr>
              <a:t>Journal of Economic Behavior Organization</a:t>
            </a:r>
            <a:r>
              <a:rPr lang="en-US" sz="1200" b="0" i="0" u="none" strike="noStrike" kern="1200" baseline="0" dirty="0">
                <a:solidFill>
                  <a:schemeClr val="tx1"/>
                </a:solidFill>
                <a:latin typeface="+mn-lt"/>
                <a:ea typeface="+mn-ea"/>
                <a:cs typeface="+mn-cs"/>
              </a:rPr>
              <a:t>, vol. 84, no. 2, pp. 571–585, 2012.</a:t>
            </a:r>
          </a:p>
          <a:p>
            <a:endParaRPr lang="en-US" b="0" dirty="0"/>
          </a:p>
          <a:p>
            <a:r>
              <a:rPr lang="en-US" b="0" dirty="0"/>
              <a:t>The winner explained his allocations this way:</a:t>
            </a:r>
          </a:p>
          <a:p>
            <a:pPr marL="0" marR="0" lvl="0" indent="0" algn="l" defTabSz="457200" rtl="0" eaLnBrk="0" fontAlgn="base" latinLnBrk="0" hangingPunct="0">
              <a:lnSpc>
                <a:spcPct val="100000"/>
              </a:lnSpc>
              <a:spcBef>
                <a:spcPct val="30000"/>
              </a:spcBef>
              <a:spcAft>
                <a:spcPct val="0"/>
              </a:spcAft>
              <a:buClrTx/>
              <a:buSzTx/>
              <a:buFontTx/>
              <a:buNone/>
              <a:tabLst/>
              <a:defRPr/>
            </a:pPr>
            <a:r>
              <a:rPr lang="en-US" dirty="0"/>
              <a:t>“In the first stage, I decided that I would “surrender” on two battlefields, but not so easily. I thought that other people would assign a few troops to some of the battlefields and perhaps none to others. Thus, I figured I could win on an “abandoned” battlefield at the low cost of only one troop. Eventually, I decided to deploy two troops on the weak battlefields in order to defeat anyone who thought like me and had placed one troop on each of the weak battlefields. I was left with 116 troops to allocate among four battlefields, which is an average of 29 troops per battlefield. I decided to reinforce three of the four remaining battlefields with two troops – that is, to deploy 31 troops – in order to defeat those who had allocated the remaining troops equally. In this way, I would also defeat those who had allocated 30 troops to each of the four battlefields. With respect to the location of the weak battlefields, it seemed logical to me that the weak battlefields would be on the edges.”</a:t>
            </a:r>
          </a:p>
          <a:p>
            <a:pPr marL="0" marR="0" lvl="0" indent="0" algn="l" defTabSz="457200" rtl="0" eaLnBrk="0" fontAlgn="base" latinLnBrk="0" hangingPunct="0">
              <a:lnSpc>
                <a:spcPct val="100000"/>
              </a:lnSpc>
              <a:spcBef>
                <a:spcPct val="30000"/>
              </a:spcBef>
              <a:spcAft>
                <a:spcPct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23</a:t>
            </a:fld>
            <a:endParaRPr lang="en-US"/>
          </a:p>
        </p:txBody>
      </p:sp>
    </p:spTree>
    <p:extLst>
      <p:ext uri="{BB962C8B-B14F-4D97-AF65-F5344CB8AC3E}">
        <p14:creationId xmlns:p14="http://schemas.microsoft.com/office/powerpoint/2010/main" val="8639090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Slide</a:t>
            </a:r>
            <a:r>
              <a:rPr lang="en-US" b="1" baseline="0" dirty="0"/>
              <a:t> objectives:</a:t>
            </a:r>
          </a:p>
          <a:p>
            <a:pPr marL="228600" indent="-228600">
              <a:buAutoNum type="arabicPeriod"/>
            </a:pPr>
            <a:r>
              <a:rPr lang="en-US" dirty="0"/>
              <a:t>Providing</a:t>
            </a:r>
            <a:r>
              <a:rPr lang="en-US" baseline="0" dirty="0"/>
              <a:t> a summary of the most important points of the lesson</a:t>
            </a:r>
          </a:p>
          <a:p>
            <a:pPr marL="457200" lvl="1" indent="0">
              <a:buFont typeface="+mj-lt"/>
              <a:buNone/>
            </a:pPr>
            <a:endParaRPr lang="en-US" dirty="0"/>
          </a:p>
          <a:p>
            <a:r>
              <a:rPr lang="en-US" b="1" dirty="0"/>
              <a:t>Slide notes:</a:t>
            </a:r>
          </a:p>
          <a:p>
            <a:pPr marL="0" marR="0" lvl="0" indent="0" algn="l" defTabSz="457200" rtl="0" eaLnBrk="0" fontAlgn="base" latinLnBrk="0" hangingPunct="0">
              <a:lnSpc>
                <a:spcPct val="100000"/>
              </a:lnSpc>
              <a:spcBef>
                <a:spcPct val="30000"/>
              </a:spcBef>
              <a:spcAft>
                <a:spcPct val="0"/>
              </a:spcAft>
              <a:buClrTx/>
              <a:buSzTx/>
              <a:buFont typeface="Arial" panose="020B0604020202020204" pitchFamily="34" charset="0"/>
              <a:buNone/>
              <a:tabLst/>
              <a:defRPr/>
            </a:pPr>
            <a:r>
              <a:rPr lang="en-US" sz="1200" b="0" i="0" u="none" strike="noStrike" kern="1200" baseline="0" dirty="0">
                <a:solidFill>
                  <a:schemeClr val="tx1"/>
                </a:solidFill>
                <a:latin typeface="+mn-lt"/>
                <a:ea typeface="+mn-ea"/>
                <a:cs typeface="+mn-cs"/>
              </a:rPr>
              <a:t>The last question segues into the final, overall wrap-up slide…</a:t>
            </a:r>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24</a:t>
            </a:fld>
            <a:endParaRPr lang="en-US"/>
          </a:p>
        </p:txBody>
      </p:sp>
    </p:spTree>
    <p:extLst>
      <p:ext uri="{BB962C8B-B14F-4D97-AF65-F5344CB8AC3E}">
        <p14:creationId xmlns:p14="http://schemas.microsoft.com/office/powerpoint/2010/main" val="32729746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Slide</a:t>
            </a:r>
            <a:r>
              <a:rPr lang="en-US" b="1" baseline="0" dirty="0"/>
              <a:t> objectives:</a:t>
            </a:r>
          </a:p>
          <a:p>
            <a:pPr marL="228600" indent="-228600">
              <a:buAutoNum type="arabicPeriod"/>
            </a:pPr>
            <a:r>
              <a:rPr lang="en-US" dirty="0"/>
              <a:t>Providing</a:t>
            </a:r>
            <a:r>
              <a:rPr lang="en-US" baseline="0" dirty="0"/>
              <a:t> a summary of the most important points of the entire module</a:t>
            </a:r>
          </a:p>
          <a:p>
            <a:pPr marL="457200" lvl="1" indent="0">
              <a:buFont typeface="+mj-lt"/>
              <a:buNone/>
            </a:pPr>
            <a:endParaRPr lang="en-US" dirty="0"/>
          </a:p>
          <a:p>
            <a:r>
              <a:rPr lang="en-US" b="1" dirty="0"/>
              <a:t>Slide notes:</a:t>
            </a:r>
          </a:p>
          <a:p>
            <a:pPr marL="0" marR="0" lvl="0" indent="0" algn="l" defTabSz="457200" rtl="0" eaLnBrk="0" fontAlgn="base" latinLnBrk="0" hangingPunct="0">
              <a:lnSpc>
                <a:spcPct val="100000"/>
              </a:lnSpc>
              <a:spcBef>
                <a:spcPct val="30000"/>
              </a:spcBef>
              <a:spcAft>
                <a:spcPct val="0"/>
              </a:spcAft>
              <a:buClrTx/>
              <a:buSzTx/>
              <a:buFont typeface="Arial" panose="020B0604020202020204" pitchFamily="34" charset="0"/>
              <a:buNone/>
              <a:tabLst/>
              <a:defRPr/>
            </a:pPr>
            <a:r>
              <a:rPr lang="en-US" sz="1200" b="0" i="0" u="none" strike="noStrike" kern="1200" baseline="0" dirty="0">
                <a:solidFill>
                  <a:schemeClr val="tx1"/>
                </a:solidFill>
                <a:latin typeface="+mn-lt"/>
                <a:ea typeface="+mn-ea"/>
                <a:cs typeface="+mn-cs"/>
              </a:rPr>
              <a:t>This is the entire module in a slide.</a:t>
            </a:r>
          </a:p>
          <a:p>
            <a:pPr marL="0" marR="0" lvl="0" indent="0" algn="l" defTabSz="4572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US" sz="1200" b="0" i="0" u="none" strike="noStrike" kern="1200" baseline="0" dirty="0">
              <a:solidFill>
                <a:schemeClr val="tx1"/>
              </a:solidFill>
              <a:latin typeface="+mn-lt"/>
              <a:ea typeface="+mn-ea"/>
              <a:cs typeface="+mn-cs"/>
            </a:endParaRPr>
          </a:p>
          <a:p>
            <a:pPr marL="0" marR="0" lvl="0" indent="0" algn="l" defTabSz="457200" rtl="0" eaLnBrk="0" fontAlgn="base" latinLnBrk="0" hangingPunct="0">
              <a:lnSpc>
                <a:spcPct val="100000"/>
              </a:lnSpc>
              <a:spcBef>
                <a:spcPct val="30000"/>
              </a:spcBef>
              <a:spcAft>
                <a:spcPct val="0"/>
              </a:spcAft>
              <a:buClrTx/>
              <a:buSzTx/>
              <a:buFont typeface="Arial" panose="020B0604020202020204" pitchFamily="34" charset="0"/>
              <a:buNone/>
              <a:tabLst/>
              <a:defRPr/>
            </a:pPr>
            <a:r>
              <a:rPr lang="en-US" sz="1200" b="0" i="0" u="none" strike="noStrike" kern="1200" baseline="0" dirty="0">
                <a:solidFill>
                  <a:schemeClr val="tx1"/>
                </a:solidFill>
                <a:latin typeface="+mn-lt"/>
                <a:ea typeface="+mn-ea"/>
                <a:cs typeface="+mn-cs"/>
              </a:rPr>
              <a:t>At the conclusion of the module, it is appropriate to re-administer the Data Breach exercise.  This pretest-posttest provides a nice assessment of the progress made by the students in their adversarial thinking abilities.  After the posttest is scored, you might also consider going over the results of the Data Breach exercise with the students as a final wrap-up.  Seeing the days that the attack subjects chose is illuminating, and it helps to solidify the main points of the module.  This could also provide a good opportunity for discussion and for the students to provide feedback. </a:t>
            </a:r>
          </a:p>
          <a:p>
            <a:pPr marL="0" marR="0" lvl="0" indent="0" algn="l" defTabSz="4572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US" sz="1200" b="0" i="0" u="none" strike="noStrike" kern="1200" baseline="0" dirty="0">
              <a:solidFill>
                <a:schemeClr val="tx1"/>
              </a:solidFill>
              <a:latin typeface="+mn-lt"/>
              <a:ea typeface="+mn-ea"/>
              <a:cs typeface="+mn-cs"/>
            </a:endParaRPr>
          </a:p>
          <a:p>
            <a:pPr marL="0" marR="0" lvl="0" indent="0" algn="l" defTabSz="457200" rtl="0" eaLnBrk="0" fontAlgn="base" latinLnBrk="0" hangingPunct="0">
              <a:lnSpc>
                <a:spcPct val="100000"/>
              </a:lnSpc>
              <a:spcBef>
                <a:spcPct val="30000"/>
              </a:spcBef>
              <a:spcAft>
                <a:spcPct val="0"/>
              </a:spcAft>
              <a:buClrTx/>
              <a:buSzTx/>
              <a:buFont typeface="Arial" panose="020B0604020202020204" pitchFamily="34" charset="0"/>
              <a:buNone/>
              <a:tabLst/>
              <a:defRPr/>
            </a:pPr>
            <a:r>
              <a:rPr lang="en-US" sz="1200" b="0" i="0" u="none" strike="noStrike" kern="1200" baseline="0" dirty="0">
                <a:solidFill>
                  <a:schemeClr val="tx1"/>
                </a:solidFill>
                <a:latin typeface="+mn-lt"/>
                <a:ea typeface="+mn-ea"/>
                <a:cs typeface="+mn-cs"/>
              </a:rPr>
              <a:t>Please provide questions, comments, and feedback to shamman@cedarville.edu.  Your input is very much appreciated!</a:t>
            </a:r>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25</a:t>
            </a:fld>
            <a:endParaRPr lang="en-US"/>
          </a:p>
        </p:txBody>
      </p:sp>
    </p:spTree>
    <p:extLst>
      <p:ext uri="{BB962C8B-B14F-4D97-AF65-F5344CB8AC3E}">
        <p14:creationId xmlns:p14="http://schemas.microsoft.com/office/powerpoint/2010/main" val="25765985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b="1" dirty="0"/>
              <a:t>Slide notes:</a:t>
            </a:r>
          </a:p>
          <a:p>
            <a:r>
              <a:rPr lang="en-US" b="0" dirty="0"/>
              <a:t>See Data Breach Exercise.docx and Data</a:t>
            </a:r>
            <a:r>
              <a:rPr lang="en-US" b="0" baseline="0" dirty="0"/>
              <a:t> Breach Exercise Posttest – Instructor Notes.docx</a:t>
            </a:r>
          </a:p>
          <a:p>
            <a:endParaRPr lang="en-US" b="0" dirty="0"/>
          </a:p>
        </p:txBody>
      </p:sp>
      <p:sp>
        <p:nvSpPr>
          <p:cNvPr id="153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12E80AE-A2D3-45AA-9282-165AD6710FE8}" type="slidenum">
              <a:rPr lang="en-US">
                <a:cs typeface="Arial" charset="0"/>
              </a:rPr>
              <a:pPr fontAlgn="base">
                <a:spcBef>
                  <a:spcPct val="0"/>
                </a:spcBef>
                <a:spcAft>
                  <a:spcPct val="0"/>
                </a:spcAft>
                <a:defRPr/>
              </a:pPr>
              <a:t>26</a:t>
            </a:fld>
            <a:endParaRPr lang="en-US">
              <a:cs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US" baseline="0" dirty="0"/>
              <a:t>The Assessment Guide includes several questions that both clarify and assess this learning outcome.</a:t>
            </a:r>
          </a:p>
          <a:p>
            <a:endParaRPr lang="en-US" baseline="0" dirty="0"/>
          </a:p>
          <a:p>
            <a:r>
              <a:rPr lang="en-US" baseline="0" dirty="0"/>
              <a:t>Each of the three lessons in this module has one learning outcome. The learning outcomes build on one another and culminate in the overall module learning outcome.</a:t>
            </a:r>
          </a:p>
          <a:p>
            <a:endParaRPr lang="en-US" baseline="0" dirty="0"/>
          </a:p>
          <a:p>
            <a:r>
              <a:rPr lang="en-US" baseline="0" dirty="0"/>
              <a:t>The learning outcomes for each of the three lessons are:</a:t>
            </a:r>
          </a:p>
          <a:p>
            <a:r>
              <a:rPr lang="en-US" baseline="0" dirty="0"/>
              <a:t>Lesson 1: </a:t>
            </a:r>
            <a:r>
              <a:rPr lang="en-US" sz="1200" kern="1200" dirty="0">
                <a:solidFill>
                  <a:schemeClr val="tx1"/>
                </a:solidFill>
                <a:effectLst/>
                <a:latin typeface="+mn-lt"/>
                <a:ea typeface="+mn-ea"/>
                <a:cs typeface="+mn-cs"/>
              </a:rPr>
              <a:t>Students will be able to illustrate the three components of adversarial thinking for cybersecurity</a:t>
            </a:r>
            <a:endParaRPr lang="en-US" baseline="0" dirty="0"/>
          </a:p>
          <a:p>
            <a:pPr marL="0" marR="0" lvl="0" indent="0" algn="l" defTabSz="457200" rtl="0" eaLnBrk="0" fontAlgn="base" latinLnBrk="0" hangingPunct="0">
              <a:lnSpc>
                <a:spcPct val="100000"/>
              </a:lnSpc>
              <a:spcBef>
                <a:spcPct val="30000"/>
              </a:spcBef>
              <a:spcAft>
                <a:spcPct val="0"/>
              </a:spcAft>
              <a:buClrTx/>
              <a:buSzTx/>
              <a:buFontTx/>
              <a:buNone/>
              <a:tabLst/>
              <a:defRPr/>
            </a:pPr>
            <a:r>
              <a:rPr lang="en-US" baseline="0" dirty="0"/>
              <a:t>Lesson 2: </a:t>
            </a:r>
            <a:r>
              <a:rPr lang="en-US" sz="1200" kern="1200" dirty="0">
                <a:solidFill>
                  <a:schemeClr val="tx1"/>
                </a:solidFill>
                <a:effectLst/>
                <a:latin typeface="+mn-lt"/>
                <a:ea typeface="+mn-ea"/>
                <a:cs typeface="+mn-cs"/>
              </a:rPr>
              <a:t>Students will be able to analyze a strategic scenario from a game theoretical perspective.</a:t>
            </a:r>
          </a:p>
          <a:p>
            <a:pPr marL="0" marR="0" lvl="0" indent="0" algn="l" defTabSz="457200" rtl="0" eaLnBrk="0" fontAlgn="base" latinLnBrk="0" hangingPunct="0">
              <a:lnSpc>
                <a:spcPct val="100000"/>
              </a:lnSpc>
              <a:spcBef>
                <a:spcPct val="30000"/>
              </a:spcBef>
              <a:spcAft>
                <a:spcPct val="0"/>
              </a:spcAft>
              <a:buClrTx/>
              <a:buSzTx/>
              <a:buFontTx/>
              <a:buNone/>
              <a:tabLst/>
              <a:defRPr/>
            </a:pPr>
            <a:r>
              <a:rPr lang="en-US" baseline="0" dirty="0"/>
              <a:t>Lesson 3: </a:t>
            </a:r>
            <a:r>
              <a:rPr lang="en-US" sz="1200" kern="1200" dirty="0">
                <a:solidFill>
                  <a:schemeClr val="tx1"/>
                </a:solidFill>
                <a:effectLst/>
                <a:latin typeface="+mn-lt"/>
                <a:ea typeface="+mn-ea"/>
                <a:cs typeface="+mn-cs"/>
              </a:rPr>
              <a:t>Students will be able to apply level-</a:t>
            </a:r>
            <a:r>
              <a:rPr lang="en-US" sz="1200" i="1" kern="1200" dirty="0">
                <a:solidFill>
                  <a:schemeClr val="tx1"/>
                </a:solidFill>
                <a:effectLst/>
                <a:latin typeface="+mn-lt"/>
                <a:ea typeface="+mn-ea"/>
                <a:cs typeface="+mn-cs"/>
              </a:rPr>
              <a:t>k</a:t>
            </a:r>
            <a:r>
              <a:rPr lang="en-US" sz="1200" kern="1200" dirty="0">
                <a:solidFill>
                  <a:schemeClr val="tx1"/>
                </a:solidFill>
                <a:effectLst/>
                <a:latin typeface="+mn-lt"/>
                <a:ea typeface="+mn-ea"/>
                <a:cs typeface="+mn-cs"/>
              </a:rPr>
              <a:t> reasoning to derive playing strategies in strategic contests.</a:t>
            </a:r>
          </a:p>
          <a:p>
            <a:endParaRPr lang="en-US" baseline="0" dirty="0"/>
          </a:p>
          <a:p>
            <a:pPr marL="0" marR="0" lvl="0" indent="0" algn="l" defTabSz="457200" rtl="0" eaLnBrk="0" fontAlgn="base" latinLnBrk="0" hangingPunct="0">
              <a:lnSpc>
                <a:spcPct val="100000"/>
              </a:lnSpc>
              <a:spcBef>
                <a:spcPct val="30000"/>
              </a:spcBef>
              <a:spcAft>
                <a:spcPct val="0"/>
              </a:spcAft>
              <a:buClrTx/>
              <a:buSzTx/>
              <a:buFontTx/>
              <a:buNone/>
              <a:tabLst/>
              <a:defRPr/>
            </a:pPr>
            <a:r>
              <a:rPr lang="en-US" baseline="0" dirty="0"/>
              <a:t>The module learning outcome is: </a:t>
            </a:r>
          </a:p>
          <a:p>
            <a:pPr marL="0" marR="0" lvl="0" indent="0" algn="l" defTabSz="457200" rtl="0" eaLnBrk="0" fontAlgn="base" latinLnBrk="0" hangingPunct="0">
              <a:lnSpc>
                <a:spcPct val="100000"/>
              </a:lnSpc>
              <a:spcBef>
                <a:spcPct val="30000"/>
              </a:spcBef>
              <a:spcAft>
                <a:spcPct val="0"/>
              </a:spcAft>
              <a:buClrTx/>
              <a:buSzTx/>
              <a:buFontTx/>
              <a:buNone/>
              <a:tabLst/>
              <a:defRPr/>
            </a:pPr>
            <a:r>
              <a:rPr lang="en-US" baseline="0" dirty="0"/>
              <a:t>Students will be able to analyze cybersecurity from the strategic perspective of cyber adversaries.</a:t>
            </a:r>
          </a:p>
          <a:p>
            <a:endParaRPr lang="en-US" baseline="0"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3</a:t>
            </a:fld>
            <a:endParaRPr lang="en-US"/>
          </a:p>
        </p:txBody>
      </p:sp>
    </p:spTree>
    <p:extLst>
      <p:ext uri="{BB962C8B-B14F-4D97-AF65-F5344CB8AC3E}">
        <p14:creationId xmlns:p14="http://schemas.microsoft.com/office/powerpoint/2010/main" val="39579012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b="1" dirty="0"/>
              <a:t>Slide</a:t>
            </a:r>
            <a:r>
              <a:rPr lang="en-US" b="1" baseline="0" dirty="0"/>
              <a:t> objectives:</a:t>
            </a:r>
          </a:p>
          <a:p>
            <a:pPr marL="228600" indent="-228600">
              <a:buAutoNum type="arabicPeriod"/>
            </a:pPr>
            <a:r>
              <a:rPr lang="en-US" baseline="0" dirty="0"/>
              <a:t>Engage the students attention.</a:t>
            </a:r>
          </a:p>
          <a:p>
            <a:pPr marL="228600" indent="-228600">
              <a:buAutoNum type="arabicPeriod"/>
            </a:pPr>
            <a:r>
              <a:rPr lang="en-US" baseline="0" dirty="0"/>
              <a:t>Motivate the idea of behavioral game theory as a way to analyze a battle of wits.</a:t>
            </a:r>
          </a:p>
          <a:p>
            <a:pPr marL="228600" indent="-228600">
              <a:buAutoNum type="arabicPeriod"/>
            </a:pPr>
            <a:endParaRPr lang="en-US" dirty="0"/>
          </a:p>
          <a:p>
            <a:r>
              <a:rPr lang="en-US" b="1" dirty="0"/>
              <a:t>Slide Notes:</a:t>
            </a:r>
            <a:endParaRPr lang="en-US" b="0" dirty="0"/>
          </a:p>
          <a:p>
            <a:r>
              <a:rPr lang="en-US" b="0" dirty="0"/>
              <a:t>This YouTube video was produced at Cedarville University in 2018 and carries </a:t>
            </a:r>
            <a:r>
              <a:rPr lang="en-US" baseline="0" dirty="0"/>
              <a:t>a Creative Commons license</a:t>
            </a:r>
            <a:endParaRPr lang="en-US" b="0" dirty="0"/>
          </a:p>
          <a:p>
            <a:endParaRPr lang="en-US" b="0" dirty="0"/>
          </a:p>
          <a:p>
            <a:r>
              <a:rPr lang="en-US" b="0" dirty="0"/>
              <a:t>This is the direct link to the video:</a:t>
            </a:r>
          </a:p>
          <a:p>
            <a:r>
              <a:rPr lang="en-US" b="0" dirty="0"/>
              <a:t>https://youtu.be/SbXkOIzHH5w</a:t>
            </a:r>
            <a:endParaRPr lang="en-US" b="1" dirty="0"/>
          </a:p>
        </p:txBody>
      </p:sp>
      <p:sp>
        <p:nvSpPr>
          <p:cNvPr id="153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12E80AE-A2D3-45AA-9282-165AD6710FE8}" type="slidenum">
              <a:rPr lang="en-US">
                <a:cs typeface="Arial" charset="0"/>
              </a:rPr>
              <a:pPr fontAlgn="base">
                <a:spcBef>
                  <a:spcPct val="0"/>
                </a:spcBef>
                <a:spcAft>
                  <a:spcPct val="0"/>
                </a:spcAft>
                <a:defRPr/>
              </a:pPr>
              <a:t>4</a:t>
            </a:fld>
            <a:endParaRPr lang="en-US">
              <a:cs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b="1" dirty="0"/>
              <a:t>Slide</a:t>
            </a:r>
            <a:r>
              <a:rPr lang="en-US" b="1" baseline="0" dirty="0"/>
              <a:t> objectives:</a:t>
            </a:r>
          </a:p>
          <a:p>
            <a:pPr marL="228600" indent="-228600">
              <a:buAutoNum type="arabicPeriod"/>
            </a:pPr>
            <a:r>
              <a:rPr lang="en-US" baseline="0" dirty="0"/>
              <a:t>Segue from Lesson 2 to Lesson 3.</a:t>
            </a:r>
          </a:p>
          <a:p>
            <a:pPr marL="228600" indent="-228600">
              <a:buAutoNum type="arabicPeriod"/>
            </a:pPr>
            <a:r>
              <a:rPr lang="en-US" baseline="0" dirty="0"/>
              <a:t>Introduce the notion of an alternative type of game theory – behavioral game theory.</a:t>
            </a:r>
          </a:p>
          <a:p>
            <a:pPr marL="228600" indent="-228600">
              <a:buAutoNum type="arabicPeriod"/>
            </a:pPr>
            <a:endParaRPr lang="en-US" dirty="0"/>
          </a:p>
          <a:p>
            <a:r>
              <a:rPr lang="en-US" b="1" dirty="0"/>
              <a:t>Slide notes:</a:t>
            </a:r>
          </a:p>
          <a:p>
            <a:pPr marL="0" marR="0" lvl="0" indent="0" algn="l" defTabSz="457200" rtl="0" eaLnBrk="0" fontAlgn="base" latinLnBrk="0" hangingPunct="0">
              <a:lnSpc>
                <a:spcPct val="100000"/>
              </a:lnSpc>
              <a:spcBef>
                <a:spcPct val="30000"/>
              </a:spcBef>
              <a:spcAft>
                <a:spcPct val="0"/>
              </a:spcAft>
              <a:buClrTx/>
              <a:buSzTx/>
              <a:buFontTx/>
              <a:buNone/>
              <a:tabLst/>
              <a:defRPr/>
            </a:pPr>
            <a:r>
              <a:rPr lang="en-US" b="0" dirty="0"/>
              <a:t>Game theory does not always make accurate predictions because of its assumption of player perfect rationality.  The next exercise we do will drive home that point.</a:t>
            </a:r>
          </a:p>
          <a:p>
            <a:endParaRPr lang="en-US" b="1" dirty="0"/>
          </a:p>
        </p:txBody>
      </p:sp>
      <p:sp>
        <p:nvSpPr>
          <p:cNvPr id="153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12E80AE-A2D3-45AA-9282-165AD6710FE8}" type="slidenum">
              <a:rPr lang="en-US">
                <a:cs typeface="Arial" charset="0"/>
              </a:rPr>
              <a:pPr fontAlgn="base">
                <a:spcBef>
                  <a:spcPct val="0"/>
                </a:spcBef>
                <a:spcAft>
                  <a:spcPct val="0"/>
                </a:spcAft>
                <a:defRPr/>
              </a:pPr>
              <a:t>5</a:t>
            </a:fld>
            <a:endParaRPr lang="en-US">
              <a:cs typeface="Arial" charset="0"/>
            </a:endParaRPr>
          </a:p>
        </p:txBody>
      </p:sp>
    </p:spTree>
    <p:extLst>
      <p:ext uri="{BB962C8B-B14F-4D97-AF65-F5344CB8AC3E}">
        <p14:creationId xmlns:p14="http://schemas.microsoft.com/office/powerpoint/2010/main" val="3829885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b="1" dirty="0"/>
              <a:t>Slide notes:</a:t>
            </a:r>
          </a:p>
          <a:p>
            <a:r>
              <a:rPr lang="en-US" b="0" dirty="0"/>
              <a:t>See The Two Thirds Guessing Game Exercise.docx and The Two Thirds Guessing Game Exercise – Instructor Notes.docx</a:t>
            </a:r>
          </a:p>
          <a:p>
            <a:pPr marL="0" indent="0">
              <a:buNone/>
            </a:pPr>
            <a:endParaRPr lang="en-US" b="0" dirty="0"/>
          </a:p>
        </p:txBody>
      </p:sp>
      <p:sp>
        <p:nvSpPr>
          <p:cNvPr id="153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12E80AE-A2D3-45AA-9282-165AD6710FE8}" type="slidenum">
              <a:rPr lang="en-US">
                <a:cs typeface="Arial" charset="0"/>
              </a:rPr>
              <a:pPr fontAlgn="base">
                <a:spcBef>
                  <a:spcPct val="0"/>
                </a:spcBef>
                <a:spcAft>
                  <a:spcPct val="0"/>
                </a:spcAft>
                <a:defRPr/>
              </a:pPr>
              <a:t>6</a:t>
            </a:fld>
            <a:endParaRPr lang="en-US">
              <a:cs typeface="Arial" charset="0"/>
            </a:endParaRPr>
          </a:p>
        </p:txBody>
      </p:sp>
    </p:spTree>
    <p:extLst>
      <p:ext uri="{BB962C8B-B14F-4D97-AF65-F5344CB8AC3E}">
        <p14:creationId xmlns:p14="http://schemas.microsoft.com/office/powerpoint/2010/main" val="27446564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b="1" dirty="0"/>
              <a:t>Slide</a:t>
            </a:r>
            <a:r>
              <a:rPr lang="en-US" b="1" baseline="0" dirty="0"/>
              <a:t> objectives:</a:t>
            </a:r>
          </a:p>
          <a:p>
            <a:pPr marL="228600" indent="-228600">
              <a:buAutoNum type="arabicPeriod"/>
            </a:pPr>
            <a:r>
              <a:rPr lang="en-US" baseline="0" dirty="0"/>
              <a:t>Show the students how game theory analyzes the 2/3s Guessing Game.</a:t>
            </a:r>
          </a:p>
          <a:p>
            <a:pPr marL="228600" indent="-228600">
              <a:buAutoNum type="arabicPeriod"/>
            </a:pPr>
            <a:endParaRPr lang="en-US" dirty="0"/>
          </a:p>
          <a:p>
            <a:r>
              <a:rPr lang="en-US" b="1" dirty="0"/>
              <a:t>Slide Notes:</a:t>
            </a:r>
          </a:p>
          <a:p>
            <a:r>
              <a:rPr lang="en-US" b="0" dirty="0"/>
              <a:t>In this and the next couple slides, we walk through a game theoretical analysis of the 2/3s Guessing Game.</a:t>
            </a:r>
          </a:p>
        </p:txBody>
      </p:sp>
      <p:sp>
        <p:nvSpPr>
          <p:cNvPr id="153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12E80AE-A2D3-45AA-9282-165AD6710FE8}" type="slidenum">
              <a:rPr lang="en-US">
                <a:cs typeface="Arial" charset="0"/>
              </a:rPr>
              <a:pPr fontAlgn="base">
                <a:spcBef>
                  <a:spcPct val="0"/>
                </a:spcBef>
                <a:spcAft>
                  <a:spcPct val="0"/>
                </a:spcAft>
                <a:defRPr/>
              </a:pPr>
              <a:t>7</a:t>
            </a:fld>
            <a:endParaRPr lang="en-US">
              <a:cs typeface="Arial" charset="0"/>
            </a:endParaRPr>
          </a:p>
        </p:txBody>
      </p:sp>
    </p:spTree>
    <p:extLst>
      <p:ext uri="{BB962C8B-B14F-4D97-AF65-F5344CB8AC3E}">
        <p14:creationId xmlns:p14="http://schemas.microsoft.com/office/powerpoint/2010/main" val="24967129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b="1" dirty="0"/>
              <a:t>Slide</a:t>
            </a:r>
            <a:r>
              <a:rPr lang="en-US" b="1" baseline="0" dirty="0"/>
              <a:t> objectives:</a:t>
            </a:r>
          </a:p>
          <a:p>
            <a:pPr marL="228600" indent="-228600">
              <a:buAutoNum type="arabicPeriod"/>
            </a:pPr>
            <a:r>
              <a:rPr lang="en-US" baseline="0" dirty="0"/>
              <a:t>Show the students how game theory analyzes the 2/3s Guessing Game.</a:t>
            </a:r>
          </a:p>
          <a:p>
            <a:pPr marL="228600" indent="-228600">
              <a:buAutoNum type="arabicPeriod"/>
            </a:pPr>
            <a:endParaRPr lang="en-US" dirty="0"/>
          </a:p>
          <a:p>
            <a:r>
              <a:rPr lang="en-US" b="1" dirty="0"/>
              <a:t>Slide Notes:</a:t>
            </a:r>
          </a:p>
          <a:p>
            <a:r>
              <a:rPr lang="en-US" dirty="0"/>
              <a:t>This question is intended to be used a</a:t>
            </a:r>
            <a:r>
              <a:rPr lang="en-US" baseline="0" dirty="0"/>
              <a:t>s a </a:t>
            </a:r>
            <a:r>
              <a:rPr lang="en-US" b="1" baseline="0" dirty="0"/>
              <a:t>rhetorical question</a:t>
            </a:r>
            <a:r>
              <a:rPr lang="en-US" b="0" baseline="0" dirty="0"/>
              <a:t>, not as a brainstorming exercise</a:t>
            </a:r>
            <a:r>
              <a:rPr lang="en-US" baseline="0" dirty="0"/>
              <a:t>.  It hopefully will prompt the students to think, “What could cause this iterative process to stop?”  This leads to the next slide…</a:t>
            </a:r>
          </a:p>
        </p:txBody>
      </p:sp>
      <p:sp>
        <p:nvSpPr>
          <p:cNvPr id="153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12E80AE-A2D3-45AA-9282-165AD6710FE8}" type="slidenum">
              <a:rPr lang="en-US">
                <a:cs typeface="Arial" charset="0"/>
              </a:rPr>
              <a:pPr fontAlgn="base">
                <a:spcBef>
                  <a:spcPct val="0"/>
                </a:spcBef>
                <a:spcAft>
                  <a:spcPct val="0"/>
                </a:spcAft>
                <a:defRPr/>
              </a:pPr>
              <a:t>8</a:t>
            </a:fld>
            <a:endParaRPr lang="en-US">
              <a:cs typeface="Arial" charset="0"/>
            </a:endParaRPr>
          </a:p>
        </p:txBody>
      </p:sp>
    </p:spTree>
    <p:extLst>
      <p:ext uri="{BB962C8B-B14F-4D97-AF65-F5344CB8AC3E}">
        <p14:creationId xmlns:p14="http://schemas.microsoft.com/office/powerpoint/2010/main" val="12849626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b="1" dirty="0"/>
              <a:t>Slide</a:t>
            </a:r>
            <a:r>
              <a:rPr lang="en-US" b="1" baseline="0" dirty="0"/>
              <a:t> objectives:</a:t>
            </a:r>
          </a:p>
          <a:p>
            <a:pPr marL="228600" indent="-228600">
              <a:buAutoNum type="arabicPeriod"/>
            </a:pPr>
            <a:r>
              <a:rPr lang="en-US" baseline="0" dirty="0"/>
              <a:t>Show the students how game theory analyzes the 2/3s Guessing Game.</a:t>
            </a:r>
          </a:p>
          <a:p>
            <a:pPr marL="228600" indent="-228600">
              <a:buAutoNum type="arabicPeriod"/>
            </a:pPr>
            <a:r>
              <a:rPr lang="en-US" baseline="0" dirty="0"/>
              <a:t>Drive home the implications of the assumption of player perfect rationality.</a:t>
            </a:r>
          </a:p>
          <a:p>
            <a:pPr marL="228600" indent="-228600">
              <a:buAutoNum type="arabicPeriod"/>
            </a:pPr>
            <a:endParaRPr lang="en-US" dirty="0"/>
          </a:p>
          <a:p>
            <a:r>
              <a:rPr lang="en-US" b="1" dirty="0"/>
              <a:t>Slide Notes:</a:t>
            </a:r>
          </a:p>
          <a:p>
            <a:pPr marL="0" marR="0" lvl="0" indent="0" algn="l" defTabSz="457200" rtl="0" eaLnBrk="0" fontAlgn="base" latinLnBrk="0" hangingPunct="0">
              <a:lnSpc>
                <a:spcPct val="100000"/>
              </a:lnSpc>
              <a:spcBef>
                <a:spcPct val="30000"/>
              </a:spcBef>
              <a:spcAft>
                <a:spcPct val="0"/>
              </a:spcAft>
              <a:buClrTx/>
              <a:buSzTx/>
              <a:buFontTx/>
              <a:buNone/>
              <a:tabLst/>
              <a:defRPr/>
            </a:pPr>
            <a:r>
              <a:rPr lang="en-US" b="0" dirty="0"/>
              <a:t>In the other games we have seen, there are only 1 or 2 iterations of the </a:t>
            </a:r>
            <a:r>
              <a:rPr lang="en-US" b="1" dirty="0"/>
              <a:t>successive elimination of dominated strategies </a:t>
            </a:r>
            <a:r>
              <a:rPr lang="en-US" b="0" dirty="0"/>
              <a:t>and then the equilibrium is reached.</a:t>
            </a:r>
          </a:p>
          <a:p>
            <a:endParaRPr lang="en-US" b="0" dirty="0"/>
          </a:p>
          <a:p>
            <a:r>
              <a:rPr lang="en-US" b="0" dirty="0"/>
              <a:t>There is another game called the Traveler’s Dilemma that nicely illustrates the idea of the successive elimination of dominated strategies:</a:t>
            </a:r>
          </a:p>
          <a:p>
            <a:r>
              <a:rPr lang="en-US" b="0" dirty="0"/>
              <a:t>https://en.wikipedia.org/wiki/Traveler%27s_dilemma</a:t>
            </a:r>
          </a:p>
          <a:p>
            <a:endParaRPr lang="en-US" b="0" dirty="0"/>
          </a:p>
        </p:txBody>
      </p:sp>
      <p:sp>
        <p:nvSpPr>
          <p:cNvPr id="153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12E80AE-A2D3-45AA-9282-165AD6710FE8}" type="slidenum">
              <a:rPr lang="en-US">
                <a:cs typeface="Arial" charset="0"/>
              </a:rPr>
              <a:pPr fontAlgn="base">
                <a:spcBef>
                  <a:spcPct val="0"/>
                </a:spcBef>
                <a:spcAft>
                  <a:spcPct val="0"/>
                </a:spcAft>
                <a:defRPr/>
              </a:pPr>
              <a:t>9</a:t>
            </a:fld>
            <a:endParaRPr lang="en-US">
              <a:cs typeface="Arial" charset="0"/>
            </a:endParaRPr>
          </a:p>
        </p:txBody>
      </p:sp>
    </p:spTree>
    <p:extLst>
      <p:ext uri="{BB962C8B-B14F-4D97-AF65-F5344CB8AC3E}">
        <p14:creationId xmlns:p14="http://schemas.microsoft.com/office/powerpoint/2010/main" val="2474322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4" name="Group 9"/>
          <p:cNvGrpSpPr>
            <a:grpSpLocks/>
          </p:cNvGrpSpPr>
          <p:nvPr/>
        </p:nvGrpSpPr>
        <p:grpSpPr bwMode="auto">
          <a:xfrm>
            <a:off x="2249488" y="3402013"/>
            <a:ext cx="5372100" cy="2058987"/>
            <a:chOff x="914400" y="3657600"/>
            <a:chExt cx="7162800" cy="2059641"/>
          </a:xfrm>
        </p:grpSpPr>
        <p:sp>
          <p:nvSpPr>
            <p:cNvPr id="5" name="Rectangle 10"/>
            <p:cNvSpPr/>
            <p:nvPr/>
          </p:nvSpPr>
          <p:spPr>
            <a:xfrm>
              <a:off x="914400" y="3657600"/>
              <a:ext cx="7162800" cy="1295811"/>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6" name="Rectangle 11"/>
            <p:cNvSpPr/>
            <p:nvPr/>
          </p:nvSpPr>
          <p:spPr>
            <a:xfrm>
              <a:off x="914400" y="5069335"/>
              <a:ext cx="7162800" cy="647906"/>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7" name="Rectangle 12"/>
            <p:cNvSpPr/>
            <p:nvPr/>
          </p:nvSpPr>
          <p:spPr>
            <a:xfrm>
              <a:off x="914400" y="3657600"/>
              <a:ext cx="228600" cy="1295811"/>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Rectangle 13"/>
            <p:cNvSpPr/>
            <p:nvPr/>
          </p:nvSpPr>
          <p:spPr>
            <a:xfrm>
              <a:off x="914400" y="5069335"/>
              <a:ext cx="228600" cy="647906"/>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grpSp>
      <p:sp>
        <p:nvSpPr>
          <p:cNvPr id="15" name="Title 1"/>
          <p:cNvSpPr>
            <a:spLocks noGrp="1"/>
          </p:cNvSpPr>
          <p:nvPr>
            <p:ph type="ctrTitle"/>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dirty="0"/>
              <a:t>Click to edit Master title style</a:t>
            </a:r>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a:t>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p:cNvSpPr>
            <a:spLocks noGrp="1"/>
          </p:cNvSpPr>
          <p:nvPr>
            <p:ph type="sldNum" sz="quarter" idx="10"/>
          </p:nvPr>
        </p:nvSpPr>
        <p:spPr/>
        <p:txBody>
          <a:bodyPr/>
          <a:lstStyle>
            <a:lvl1pPr>
              <a:defRPr/>
            </a:lvl1pPr>
          </a:lstStyle>
          <a:p>
            <a:pPr>
              <a:defRPr/>
            </a:pPr>
            <a:fld id="{A722859C-89A0-4C1D-B3B9-DD0F9998A67A}"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Slide Number Placeholder 5"/>
          <p:cNvSpPr>
            <a:spLocks noGrp="1"/>
          </p:cNvSpPr>
          <p:nvPr>
            <p:ph type="sldNum" sz="quarter" idx="10"/>
          </p:nvPr>
        </p:nvSpPr>
        <p:spPr/>
        <p:txBody>
          <a:bodyPr/>
          <a:lstStyle>
            <a:lvl1pPr>
              <a:defRPr/>
            </a:lvl1pPr>
          </a:lstStyle>
          <a:p>
            <a:pPr>
              <a:defRPr/>
            </a:pPr>
            <a:fld id="{4DC01FE8-1818-4A56-B30A-CCD984F456E0}"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0"/>
          </p:nvPr>
        </p:nvSpPr>
        <p:spPr/>
        <p:txBody>
          <a:bodyPr/>
          <a:lstStyle>
            <a:lvl1pPr>
              <a:defRPr/>
            </a:lvl1pPr>
          </a:lstStyle>
          <a:p>
            <a:pPr>
              <a:defRPr/>
            </a:pPr>
            <a:fld id="{334CB3A4-4A00-44DB-9BF1-EB2CA51DEF97}"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p:cNvSpPr>
            <a:spLocks noGrp="1"/>
          </p:cNvSpPr>
          <p:nvPr>
            <p:ph type="sldNum" sz="quarter" idx="10"/>
          </p:nvPr>
        </p:nvSpPr>
        <p:spPr/>
        <p:txBody>
          <a:bodyPr/>
          <a:lstStyle>
            <a:lvl1pPr>
              <a:defRPr/>
            </a:lvl1pPr>
          </a:lstStyle>
          <a:p>
            <a:pPr>
              <a:defRPr/>
            </a:pPr>
            <a:fld id="{77754BC4-0553-463F-B622-46053397F1DF}"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501CD291-EBF4-47B8-BDB1-CD835FFC1B30}"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6E0CF714-F625-4053-9B06-9C6DF9A769BA}"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E79DFBFE-FF7D-4FA1-B21A-29DE57699197}"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Last Slide">
    <p:spTree>
      <p:nvGrpSpPr>
        <p:cNvPr id="1" name=""/>
        <p:cNvGrpSpPr/>
        <p:nvPr/>
      </p:nvGrpSpPr>
      <p:grpSpPr>
        <a:xfrm>
          <a:off x="0" y="0"/>
          <a:ext cx="0" cy="0"/>
          <a:chOff x="0" y="0"/>
          <a:chExt cx="0" cy="0"/>
        </a:xfrm>
      </p:grpSpPr>
      <p:pic>
        <p:nvPicPr>
          <p:cNvPr id="2" name="Picture 1"/>
          <p:cNvPicPr>
            <a:picLocks noChangeAspect="1"/>
          </p:cNvPicPr>
          <p:nvPr/>
        </p:nvPicPr>
        <p:blipFill>
          <a:blip r:embed="rId2"/>
          <a:srcRect/>
          <a:stretch>
            <a:fillRect/>
          </a:stretch>
        </p:blipFill>
        <p:spPr bwMode="auto">
          <a:xfrm>
            <a:off x="1792288" y="187325"/>
            <a:ext cx="5551487" cy="6670675"/>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https://creativecommons.org/licenses/by/4.0/"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020050" y="6329363"/>
            <a:ext cx="495300" cy="365125"/>
          </a:xfrm>
          <a:prstGeom prst="rect">
            <a:avLst/>
          </a:prstGeom>
        </p:spPr>
        <p:txBody>
          <a:bodyPr vert="horz" lIns="91440" tIns="45720" rIns="91440" bIns="45720" rtlCol="0" anchor="ctr"/>
          <a:lstStyle>
            <a:lvl1pPr algn="r" fontAlgn="auto">
              <a:spcBef>
                <a:spcPts val="0"/>
              </a:spcBef>
              <a:spcAft>
                <a:spcPts val="0"/>
              </a:spcAft>
              <a:defRPr sz="900">
                <a:solidFill>
                  <a:schemeClr val="tx1">
                    <a:tint val="75000"/>
                  </a:schemeClr>
                </a:solidFill>
                <a:latin typeface="+mn-lt"/>
                <a:cs typeface="+mn-cs"/>
              </a:defRPr>
            </a:lvl1pPr>
          </a:lstStyle>
          <a:p>
            <a:pPr>
              <a:defRPr/>
            </a:pPr>
            <a:fld id="{FB267019-40B7-405C-98B7-75F3216AFF79}" type="slidenum">
              <a:rPr lang="en-US"/>
              <a:pPr>
                <a:defRPr/>
              </a:pPr>
              <a:t>‹#›</a:t>
            </a:fld>
            <a:endParaRPr lang="en-US" dirty="0"/>
          </a:p>
        </p:txBody>
      </p:sp>
      <p:sp>
        <p:nvSpPr>
          <p:cNvPr id="1027" name="Title Placeholder 6"/>
          <p:cNvSpPr>
            <a:spLocks noGrp="1"/>
          </p:cNvSpPr>
          <p:nvPr>
            <p:ph type="title"/>
          </p:nvPr>
        </p:nvSpPr>
        <p:spPr bwMode="auto">
          <a:xfrm>
            <a:off x="628650" y="457200"/>
            <a:ext cx="5686425" cy="11017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3"/>
          <p:cNvSpPr>
            <a:spLocks noGrp="1"/>
          </p:cNvSpPr>
          <p:nvPr>
            <p:ph type="body" idx="1"/>
          </p:nvPr>
        </p:nvSpPr>
        <p:spPr bwMode="auto">
          <a:xfrm>
            <a:off x="628650" y="1825625"/>
            <a:ext cx="7886700" cy="4483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t>
            </a:r>
          </a:p>
          <a:p>
            <a:pPr lvl="0"/>
            <a:r>
              <a:rPr lang="en-US"/>
              <a:t>aster text styles</a:t>
            </a:r>
          </a:p>
          <a:p>
            <a:pPr lvl="1"/>
            <a:r>
              <a:rPr lang="en-US"/>
              <a:t>Second levelThird level</a:t>
            </a:r>
          </a:p>
          <a:p>
            <a:pPr lvl="3"/>
            <a:r>
              <a:rPr lang="en-US"/>
              <a:t>Fourth level</a:t>
            </a:r>
          </a:p>
          <a:p>
            <a:pPr lvl="4"/>
            <a:r>
              <a:rPr lang="en-US"/>
              <a:t>Fifth level</a:t>
            </a:r>
          </a:p>
        </p:txBody>
      </p:sp>
      <p:sp>
        <p:nvSpPr>
          <p:cNvPr id="13" name="Rectangle 2"/>
          <p:cNvSpPr>
            <a:spLocks noChangeArrowheads="1"/>
          </p:cNvSpPr>
          <p:nvPr/>
        </p:nvSpPr>
        <p:spPr bwMode="auto">
          <a:xfrm>
            <a:off x="0" y="90488"/>
            <a:ext cx="138113" cy="276225"/>
          </a:xfrm>
          <a:prstGeom prst="rect">
            <a:avLst/>
          </a:prstGeom>
          <a:noFill/>
          <a:ln>
            <a:noFill/>
          </a:ln>
          <a:effectLst/>
        </p:spPr>
        <p:txBody>
          <a:bodyPr wrap="none" lIns="68580" tIns="34290" rIns="68580" bIns="34290" anchor="ctr">
            <a:spAutoFit/>
          </a:bodyPr>
          <a:lstStyle/>
          <a:p>
            <a:pPr fontAlgn="auto">
              <a:spcBef>
                <a:spcPts val="0"/>
              </a:spcBef>
              <a:spcAft>
                <a:spcPts val="0"/>
              </a:spcAft>
              <a:defRPr/>
            </a:pPr>
            <a:endParaRPr lang="en-US" sz="1350">
              <a:latin typeface="+mn-lt"/>
              <a:cs typeface="+mn-cs"/>
            </a:endParaRPr>
          </a:p>
        </p:txBody>
      </p:sp>
      <p:pic>
        <p:nvPicPr>
          <p:cNvPr id="1030" name="Picture 2" descr="reative Commons License"/>
          <p:cNvPicPr>
            <a:picLocks noChangeAspect="1" noChangeArrowheads="1"/>
          </p:cNvPicPr>
          <p:nvPr userDrawn="1"/>
        </p:nvPicPr>
        <p:blipFill>
          <a:blip r:embed="rId11"/>
          <a:srcRect/>
          <a:stretch>
            <a:fillRect/>
          </a:stretch>
        </p:blipFill>
        <p:spPr bwMode="auto">
          <a:xfrm>
            <a:off x="138113" y="6402388"/>
            <a:ext cx="838200" cy="292100"/>
          </a:xfrm>
          <a:prstGeom prst="rect">
            <a:avLst/>
          </a:prstGeom>
          <a:noFill/>
          <a:ln w="9525">
            <a:noFill/>
            <a:miter lim="800000"/>
            <a:headEnd/>
            <a:tailEnd/>
          </a:ln>
        </p:spPr>
      </p:pic>
      <p:sp>
        <p:nvSpPr>
          <p:cNvPr id="3" name="Rectangle 3"/>
          <p:cNvSpPr>
            <a:spLocks noChangeArrowheads="1"/>
          </p:cNvSpPr>
          <p:nvPr userDrawn="1"/>
        </p:nvSpPr>
        <p:spPr bwMode="auto">
          <a:xfrm>
            <a:off x="976313" y="6415088"/>
            <a:ext cx="5700712" cy="246062"/>
          </a:xfrm>
          <a:prstGeom prst="rect">
            <a:avLst/>
          </a:prstGeom>
          <a:noFill/>
          <a:ln>
            <a:noFill/>
          </a:ln>
          <a:effectLst/>
        </p:spPr>
        <p:txBody>
          <a:bodyPr wrap="none" anchor="ctr">
            <a:spAutoFit/>
          </a:bodyPr>
          <a:lstStyle/>
          <a:p>
            <a:pPr defTabSz="914400" eaLnBrk="0" hangingPunct="0">
              <a:defRPr/>
            </a:pPr>
            <a:r>
              <a:rPr lang="x-none" altLang="x-none" sz="1000" dirty="0">
                <a:cs typeface="+mn-cs"/>
              </a:rPr>
              <a:t>  This document is licensed with a </a:t>
            </a:r>
            <a:r>
              <a:rPr lang="x-none" altLang="x-none" sz="1000" dirty="0">
                <a:cs typeface="+mn-cs"/>
                <a:hlinkClick r:id="rId12"/>
              </a:rPr>
              <a:t>Creative Commons Attribution 4.0 International License</a:t>
            </a:r>
            <a:r>
              <a:rPr lang="x-none" altLang="x-none" sz="1000" dirty="0">
                <a:cs typeface="+mn-cs"/>
              </a:rPr>
              <a:t> ©2017 </a:t>
            </a:r>
          </a:p>
        </p:txBody>
      </p:sp>
    </p:spTree>
  </p:cSld>
  <p:clrMap bg1="lt1" tx1="dk1" bg2="lt2" tx2="dk2" accent1="accent1" accent2="accent2" accent3="accent3" accent4="accent4" accent5="accent5" accent6="accent6" hlink="hlink" folHlink="folHlink"/>
  <p:sldLayoutIdLst>
    <p:sldLayoutId id="2147483696" r:id="rId1"/>
    <p:sldLayoutId id="2147483689" r:id="rId2"/>
    <p:sldLayoutId id="2147483690" r:id="rId3"/>
    <p:sldLayoutId id="2147483691" r:id="rId4"/>
    <p:sldLayoutId id="2147483692" r:id="rId5"/>
    <p:sldLayoutId id="2147483693" r:id="rId6"/>
    <p:sldLayoutId id="2147483694" r:id="rId7"/>
    <p:sldLayoutId id="2147483695" r:id="rId8"/>
    <p:sldLayoutId id="2147483697" r:id="rId9"/>
  </p:sldLayoutIdLst>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ideo" Target="https://www.youtube.com/embed/K6mNJpASK-s" TargetMode="Externa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ideo" Target="https://www.youtube.com/embed/aaknyvrADVc" TargetMode="Externa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ideo" Target="https://www.youtube.com/embed/SbXkOIzHH5w" TargetMode="Externa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30488" y="3616325"/>
            <a:ext cx="4611687" cy="803275"/>
          </a:xfrm>
        </p:spPr>
        <p:txBody>
          <a:bodyPr rtlCol="0">
            <a:normAutofit fontScale="90000"/>
          </a:bodyPr>
          <a:lstStyle/>
          <a:p>
            <a:pPr eaLnBrk="1" fontAlgn="auto" hangingPunct="1">
              <a:spcAft>
                <a:spcPts val="0"/>
              </a:spcAft>
              <a:defRPr/>
            </a:pPr>
            <a:br>
              <a:rPr sz="3300" dirty="0"/>
            </a:br>
            <a:br>
              <a:rPr sz="3300" dirty="0"/>
            </a:br>
            <a:r>
              <a:rPr sz="3300" dirty="0"/>
              <a:t>Adversarial Thinking Module</a:t>
            </a:r>
            <a:endParaRPr dirty="0"/>
          </a:p>
        </p:txBody>
      </p:sp>
      <p:sp>
        <p:nvSpPr>
          <p:cNvPr id="12290" name="Subtitle 2"/>
          <p:cNvSpPr>
            <a:spLocks noGrp="1"/>
          </p:cNvSpPr>
          <p:nvPr>
            <p:ph type="body" sz="quarter" idx="13"/>
          </p:nvPr>
        </p:nvSpPr>
        <p:spPr>
          <a:xfrm>
            <a:off x="2630488" y="4999038"/>
            <a:ext cx="4861175" cy="277812"/>
          </a:xfrm>
        </p:spPr>
        <p:txBody>
          <a:bodyPr/>
          <a:lstStyle/>
          <a:p>
            <a:pPr eaLnBrk="1" hangingPunct="1"/>
            <a:r>
              <a:rPr lang="en-US" sz="2000" b="1" dirty="0">
                <a:solidFill>
                  <a:srgbClr val="2F5597"/>
                </a:solidFill>
              </a:rPr>
              <a:t>Lesson 3: Intro to Behavioral Game Theory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Behavioral Game Theory Background</a:t>
            </a:r>
          </a:p>
        </p:txBody>
      </p:sp>
      <p:sp>
        <p:nvSpPr>
          <p:cNvPr id="10" name="Content Placeholder 2">
            <a:extLst>
              <a:ext uri="{FF2B5EF4-FFF2-40B4-BE49-F238E27FC236}">
                <a16:creationId xmlns:a16="http://schemas.microsoft.com/office/drawing/2014/main" id="{4DF71A9C-9E41-4730-8405-12F09DD742FF}"/>
              </a:ext>
            </a:extLst>
          </p:cNvPr>
          <p:cNvSpPr>
            <a:spLocks noGrp="1"/>
          </p:cNvSpPr>
          <p:nvPr>
            <p:ph idx="1"/>
          </p:nvPr>
        </p:nvSpPr>
        <p:spPr>
          <a:xfrm>
            <a:off x="628650" y="1825625"/>
            <a:ext cx="7886700" cy="4351338"/>
          </a:xfrm>
        </p:spPr>
        <p:txBody>
          <a:bodyPr/>
          <a:lstStyle/>
          <a:p>
            <a:pPr eaLnBrk="1" hangingPunct="1"/>
            <a:r>
              <a:rPr lang="en-US" dirty="0"/>
              <a:t>There have been critics of analytical game theory from the beginning – those that maintained it was not great at predicting what real people would do in many types of real-world strategic situations.</a:t>
            </a:r>
          </a:p>
          <a:p>
            <a:pPr eaLnBrk="1" hangingPunct="1"/>
            <a:r>
              <a:rPr lang="en-US" dirty="0"/>
              <a:t>The 2/3s Guessing Game is a great example where analytical game theory fails to provide a helpful analysis.</a:t>
            </a:r>
          </a:p>
          <a:p>
            <a:pPr eaLnBrk="1" hangingPunct="1"/>
            <a:r>
              <a:rPr lang="en-US" dirty="0"/>
              <a:t>Therefore, for a long time, have done experiments to observe what real people actually do when faced with strategic scenarios.</a:t>
            </a:r>
          </a:p>
          <a:p>
            <a:pPr eaLnBrk="1" hangingPunct="1"/>
            <a:r>
              <a:rPr lang="en-US" dirty="0"/>
              <a:t>This approach was initially called experimental game theory, but it eventually became known as </a:t>
            </a:r>
            <a:r>
              <a:rPr lang="en-US" b="1" dirty="0"/>
              <a:t>behavioral game theory.</a:t>
            </a:r>
          </a:p>
          <a:p>
            <a:pPr eaLnBrk="1" hangingPunct="1"/>
            <a:endParaRPr lang="en-US" dirty="0"/>
          </a:p>
        </p:txBody>
      </p:sp>
    </p:spTree>
    <p:extLst>
      <p:ext uri="{BB962C8B-B14F-4D97-AF65-F5344CB8AC3E}">
        <p14:creationId xmlns:p14="http://schemas.microsoft.com/office/powerpoint/2010/main" val="3521053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Analytical vs. Behavioral Game Theory</a:t>
            </a:r>
          </a:p>
        </p:txBody>
      </p:sp>
      <p:graphicFrame>
        <p:nvGraphicFramePr>
          <p:cNvPr id="7" name="Table 6" descr="This table compares analytical to behavioral game theory">
            <a:extLst>
              <a:ext uri="{FF2B5EF4-FFF2-40B4-BE49-F238E27FC236}">
                <a16:creationId xmlns:a16="http://schemas.microsoft.com/office/drawing/2014/main" id="{04471DEF-A62D-4C69-A691-FC2294D206A8}"/>
              </a:ext>
            </a:extLst>
          </p:cNvPr>
          <p:cNvGraphicFramePr>
            <a:graphicFrameLocks noGrp="1"/>
          </p:cNvGraphicFramePr>
          <p:nvPr>
            <p:extLst>
              <p:ext uri="{D42A27DB-BD31-4B8C-83A1-F6EECF244321}">
                <p14:modId xmlns:p14="http://schemas.microsoft.com/office/powerpoint/2010/main" val="2609962773"/>
              </p:ext>
            </p:extLst>
          </p:nvPr>
        </p:nvGraphicFramePr>
        <p:xfrm>
          <a:off x="655320" y="1676275"/>
          <a:ext cx="7827646" cy="4289572"/>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2431604212"/>
                    </a:ext>
                  </a:extLst>
                </a:gridCol>
                <a:gridCol w="2804160">
                  <a:extLst>
                    <a:ext uri="{9D8B030D-6E8A-4147-A177-3AD203B41FA5}">
                      <a16:colId xmlns:a16="http://schemas.microsoft.com/office/drawing/2014/main" val="2498412966"/>
                    </a:ext>
                  </a:extLst>
                </a:gridCol>
                <a:gridCol w="3377566">
                  <a:extLst>
                    <a:ext uri="{9D8B030D-6E8A-4147-A177-3AD203B41FA5}">
                      <a16:colId xmlns:a16="http://schemas.microsoft.com/office/drawing/2014/main" val="3337335837"/>
                    </a:ext>
                  </a:extLst>
                </a:gridCol>
              </a:tblGrid>
              <a:tr h="540532">
                <a:tc>
                  <a:txBody>
                    <a:bodyPr/>
                    <a:lstStyle/>
                    <a:p>
                      <a:pPr algn="ctr"/>
                      <a:endParaRPr lang="en-US" sz="2100" dirty="0"/>
                    </a:p>
                  </a:txBody>
                  <a:tcPr anchor="ctr"/>
                </a:tc>
                <a:tc>
                  <a:txBody>
                    <a:bodyPr/>
                    <a:lstStyle/>
                    <a:p>
                      <a:pPr algn="ctr"/>
                      <a:r>
                        <a:rPr lang="en-US" sz="2100" dirty="0"/>
                        <a:t>Analytical</a:t>
                      </a:r>
                    </a:p>
                  </a:txBody>
                  <a:tcPr anchor="ctr"/>
                </a:tc>
                <a:tc>
                  <a:txBody>
                    <a:bodyPr/>
                    <a:lstStyle/>
                    <a:p>
                      <a:pPr algn="ctr"/>
                      <a:r>
                        <a:rPr lang="en-US" sz="2100" dirty="0"/>
                        <a:t>Behavioral</a:t>
                      </a:r>
                    </a:p>
                  </a:txBody>
                  <a:tcPr anchor="ctr"/>
                </a:tc>
                <a:extLst>
                  <a:ext uri="{0D108BD9-81ED-4DB2-BD59-A6C34878D82A}">
                    <a16:rowId xmlns:a16="http://schemas.microsoft.com/office/drawing/2014/main" val="3106448846"/>
                  </a:ext>
                </a:extLst>
              </a:tr>
              <a:tr h="388007">
                <a:tc>
                  <a:txBody>
                    <a:bodyPr/>
                    <a:lstStyle/>
                    <a:p>
                      <a:pPr marL="0" algn="ctr" defTabSz="685800" rtl="0" eaLnBrk="1" latinLnBrk="0" hangingPunct="1"/>
                      <a:r>
                        <a:rPr lang="en-US" sz="2100" b="1" kern="1200" dirty="0">
                          <a:solidFill>
                            <a:schemeClr val="lt1"/>
                          </a:solidFill>
                          <a:latin typeface="+mn-lt"/>
                          <a:ea typeface="+mn-ea"/>
                          <a:cs typeface="+mn-cs"/>
                        </a:rPr>
                        <a:t>Method</a:t>
                      </a:r>
                    </a:p>
                  </a:txBody>
                  <a:tcPr anchor="ctr">
                    <a:solidFill>
                      <a:schemeClr val="accent1"/>
                    </a:solidFill>
                  </a:tcPr>
                </a:tc>
                <a:tc>
                  <a:txBody>
                    <a:bodyPr/>
                    <a:lstStyle/>
                    <a:p>
                      <a:pPr algn="ctr"/>
                      <a:r>
                        <a:rPr lang="en-US" sz="2100" dirty="0"/>
                        <a:t>Deductive</a:t>
                      </a:r>
                    </a:p>
                  </a:txBody>
                  <a:tcPr anchor="ctr"/>
                </a:tc>
                <a:tc>
                  <a:txBody>
                    <a:bodyPr/>
                    <a:lstStyle/>
                    <a:p>
                      <a:pPr algn="ctr"/>
                      <a:r>
                        <a:rPr lang="en-US" sz="2100" dirty="0"/>
                        <a:t>Inductive</a:t>
                      </a:r>
                    </a:p>
                  </a:txBody>
                  <a:tcPr anchor="ctr"/>
                </a:tc>
                <a:extLst>
                  <a:ext uri="{0D108BD9-81ED-4DB2-BD59-A6C34878D82A}">
                    <a16:rowId xmlns:a16="http://schemas.microsoft.com/office/drawing/2014/main" val="2128451310"/>
                  </a:ext>
                </a:extLst>
              </a:tr>
              <a:tr h="388007">
                <a:tc>
                  <a:txBody>
                    <a:bodyPr/>
                    <a:lstStyle/>
                    <a:p>
                      <a:pPr marL="0" algn="ctr" defTabSz="685800" rtl="0" eaLnBrk="1" latinLnBrk="0" hangingPunct="1"/>
                      <a:r>
                        <a:rPr lang="en-US" sz="2100" b="1" kern="1200" dirty="0">
                          <a:solidFill>
                            <a:schemeClr val="lt1"/>
                          </a:solidFill>
                          <a:latin typeface="+mn-lt"/>
                          <a:ea typeface="+mn-ea"/>
                          <a:cs typeface="+mn-cs"/>
                        </a:rPr>
                        <a:t>Approach</a:t>
                      </a:r>
                    </a:p>
                  </a:txBody>
                  <a:tcPr anchor="ctr">
                    <a:solidFill>
                      <a:schemeClr val="accent1"/>
                    </a:solidFill>
                  </a:tcPr>
                </a:tc>
                <a:tc>
                  <a:txBody>
                    <a:bodyPr/>
                    <a:lstStyle/>
                    <a:p>
                      <a:pPr algn="ctr"/>
                      <a:r>
                        <a:rPr lang="en-US" sz="2100" dirty="0"/>
                        <a:t>Theoretical</a:t>
                      </a:r>
                    </a:p>
                  </a:txBody>
                  <a:tcPr anchor="ctr"/>
                </a:tc>
                <a:tc>
                  <a:txBody>
                    <a:bodyPr/>
                    <a:lstStyle/>
                    <a:p>
                      <a:pPr algn="ctr"/>
                      <a:r>
                        <a:rPr lang="en-US" sz="2100" dirty="0"/>
                        <a:t>Empirical</a:t>
                      </a:r>
                    </a:p>
                  </a:txBody>
                  <a:tcPr anchor="ctr"/>
                </a:tc>
                <a:extLst>
                  <a:ext uri="{0D108BD9-81ED-4DB2-BD59-A6C34878D82A}">
                    <a16:rowId xmlns:a16="http://schemas.microsoft.com/office/drawing/2014/main" val="3204647271"/>
                  </a:ext>
                </a:extLst>
              </a:tr>
              <a:tr h="689790">
                <a:tc>
                  <a:txBody>
                    <a:bodyPr/>
                    <a:lstStyle/>
                    <a:p>
                      <a:pPr marL="0" algn="ctr" defTabSz="685800" rtl="0" eaLnBrk="1" latinLnBrk="0" hangingPunct="1"/>
                      <a:r>
                        <a:rPr lang="en-US" sz="2100" b="1" kern="1200" dirty="0">
                          <a:solidFill>
                            <a:schemeClr val="lt1"/>
                          </a:solidFill>
                          <a:latin typeface="+mn-lt"/>
                          <a:ea typeface="+mn-ea"/>
                          <a:cs typeface="+mn-cs"/>
                        </a:rPr>
                        <a:t>History</a:t>
                      </a:r>
                    </a:p>
                  </a:txBody>
                  <a:tcPr anchor="ctr">
                    <a:solidFill>
                      <a:schemeClr val="accent1"/>
                    </a:solidFill>
                  </a:tcPr>
                </a:tc>
                <a:tc>
                  <a:txBody>
                    <a:bodyPr/>
                    <a:lstStyle/>
                    <a:p>
                      <a:pPr algn="ctr"/>
                      <a:r>
                        <a:rPr lang="en-US" sz="2100" dirty="0"/>
                        <a:t>1940’s with Von Neumann</a:t>
                      </a:r>
                    </a:p>
                  </a:txBody>
                  <a:tcPr anchor="ctr"/>
                </a:tc>
                <a:tc>
                  <a:txBody>
                    <a:bodyPr/>
                    <a:lstStyle/>
                    <a:p>
                      <a:pPr algn="ctr"/>
                      <a:r>
                        <a:rPr lang="en-US" sz="2100" dirty="0"/>
                        <a:t>Coined in 2000’s; built on experimental game theory</a:t>
                      </a:r>
                    </a:p>
                  </a:txBody>
                  <a:tcPr anchor="ctr"/>
                </a:tc>
                <a:extLst>
                  <a:ext uri="{0D108BD9-81ED-4DB2-BD59-A6C34878D82A}">
                    <a16:rowId xmlns:a16="http://schemas.microsoft.com/office/drawing/2014/main" val="2182086314"/>
                  </a:ext>
                </a:extLst>
              </a:tr>
              <a:tr h="621823">
                <a:tc>
                  <a:txBody>
                    <a:bodyPr/>
                    <a:lstStyle/>
                    <a:p>
                      <a:pPr marL="0" algn="ctr" defTabSz="685800" rtl="0" eaLnBrk="1" latinLnBrk="0" hangingPunct="1"/>
                      <a:r>
                        <a:rPr lang="en-US" sz="2100" b="1" kern="1200" dirty="0">
                          <a:solidFill>
                            <a:schemeClr val="lt1"/>
                          </a:solidFill>
                          <a:latin typeface="+mn-lt"/>
                          <a:ea typeface="+mn-ea"/>
                          <a:cs typeface="+mn-cs"/>
                        </a:rPr>
                        <a:t>Accurate Predictions</a:t>
                      </a:r>
                    </a:p>
                  </a:txBody>
                  <a:tcPr anchor="ctr">
                    <a:solidFill>
                      <a:schemeClr val="accent1"/>
                    </a:solidFill>
                  </a:tcPr>
                </a:tc>
                <a:tc>
                  <a:txBody>
                    <a:bodyPr/>
                    <a:lstStyle/>
                    <a:p>
                      <a:pPr algn="ctr"/>
                      <a:r>
                        <a:rPr lang="en-US" sz="2100" dirty="0"/>
                        <a:t>Many repeated-play games</a:t>
                      </a:r>
                    </a:p>
                  </a:txBody>
                  <a:tcPr anchor="ctr"/>
                </a:tc>
                <a:tc>
                  <a:txBody>
                    <a:bodyPr/>
                    <a:lstStyle/>
                    <a:p>
                      <a:pPr algn="ctr"/>
                      <a:r>
                        <a:rPr lang="en-US" sz="2100" dirty="0"/>
                        <a:t>Many one-shot games</a:t>
                      </a:r>
                    </a:p>
                  </a:txBody>
                  <a:tcPr anchor="ctr"/>
                </a:tc>
                <a:extLst>
                  <a:ext uri="{0D108BD9-81ED-4DB2-BD59-A6C34878D82A}">
                    <a16:rowId xmlns:a16="http://schemas.microsoft.com/office/drawing/2014/main" val="1529859370"/>
                  </a:ext>
                </a:extLst>
              </a:tr>
              <a:tr h="689790">
                <a:tc>
                  <a:txBody>
                    <a:bodyPr/>
                    <a:lstStyle/>
                    <a:p>
                      <a:pPr marL="0" algn="ctr" defTabSz="685800" rtl="0" eaLnBrk="1" latinLnBrk="0" hangingPunct="1"/>
                      <a:r>
                        <a:rPr lang="en-US" sz="2100" b="1" kern="1200" dirty="0">
                          <a:solidFill>
                            <a:schemeClr val="lt1"/>
                          </a:solidFill>
                          <a:latin typeface="+mn-lt"/>
                          <a:ea typeface="+mn-ea"/>
                          <a:cs typeface="+mn-cs"/>
                        </a:rPr>
                        <a:t>Paradigmatic Game</a:t>
                      </a:r>
                    </a:p>
                  </a:txBody>
                  <a:tcPr anchor="ctr">
                    <a:solidFill>
                      <a:schemeClr val="accent1"/>
                    </a:solidFill>
                  </a:tcPr>
                </a:tc>
                <a:tc>
                  <a:txBody>
                    <a:bodyPr/>
                    <a:lstStyle/>
                    <a:p>
                      <a:pPr algn="ctr"/>
                      <a:r>
                        <a:rPr lang="en-US" sz="2100" dirty="0"/>
                        <a:t>The Prisoner’s Dilemma</a:t>
                      </a:r>
                    </a:p>
                  </a:txBody>
                  <a:tcPr anchor="ctr"/>
                </a:tc>
                <a:tc>
                  <a:txBody>
                    <a:bodyPr/>
                    <a:lstStyle/>
                    <a:p>
                      <a:pPr algn="ctr"/>
                      <a:r>
                        <a:rPr lang="en-US" sz="2100" dirty="0"/>
                        <a:t>The 2/3s Guessing Game</a:t>
                      </a:r>
                    </a:p>
                  </a:txBody>
                  <a:tcPr anchor="ctr"/>
                </a:tc>
                <a:extLst>
                  <a:ext uri="{0D108BD9-81ED-4DB2-BD59-A6C34878D82A}">
                    <a16:rowId xmlns:a16="http://schemas.microsoft.com/office/drawing/2014/main" val="3478990735"/>
                  </a:ext>
                </a:extLst>
              </a:tr>
              <a:tr h="442210">
                <a:tc>
                  <a:txBody>
                    <a:bodyPr/>
                    <a:lstStyle/>
                    <a:p>
                      <a:pPr marL="0" algn="ctr" defTabSz="685800" rtl="0" eaLnBrk="1" latinLnBrk="0" hangingPunct="1"/>
                      <a:r>
                        <a:rPr lang="en-US" sz="2100" b="1" kern="1200" dirty="0">
                          <a:solidFill>
                            <a:schemeClr val="lt1"/>
                          </a:solidFill>
                          <a:latin typeface="+mn-lt"/>
                          <a:ea typeface="+mn-ea"/>
                          <a:cs typeface="+mn-cs"/>
                        </a:rPr>
                        <a:t>Key Contribution</a:t>
                      </a:r>
                    </a:p>
                  </a:txBody>
                  <a:tcPr anchor="ctr">
                    <a:solidFill>
                      <a:schemeClr val="accent1"/>
                    </a:solidFill>
                  </a:tcPr>
                </a:tc>
                <a:tc>
                  <a:txBody>
                    <a:bodyPr/>
                    <a:lstStyle/>
                    <a:p>
                      <a:pPr algn="ctr"/>
                      <a:r>
                        <a:rPr lang="en-US" sz="2100" dirty="0"/>
                        <a:t>Nash Equilibrium</a:t>
                      </a:r>
                    </a:p>
                  </a:txBody>
                  <a:tcPr anchor="ctr"/>
                </a:tc>
                <a:tc>
                  <a:txBody>
                    <a:bodyPr/>
                    <a:lstStyle/>
                    <a:p>
                      <a:pPr algn="ctr"/>
                      <a:r>
                        <a:rPr lang="en-US" sz="2100" dirty="0"/>
                        <a:t>Level-</a:t>
                      </a:r>
                      <a:r>
                        <a:rPr lang="en-US" sz="2100" i="1" dirty="0"/>
                        <a:t>k</a:t>
                      </a:r>
                      <a:r>
                        <a:rPr lang="en-US" sz="2100" dirty="0"/>
                        <a:t> Reasoning</a:t>
                      </a:r>
                    </a:p>
                  </a:txBody>
                  <a:tcPr anchor="ctr"/>
                </a:tc>
                <a:extLst>
                  <a:ext uri="{0D108BD9-81ED-4DB2-BD59-A6C34878D82A}">
                    <a16:rowId xmlns:a16="http://schemas.microsoft.com/office/drawing/2014/main" val="2634842837"/>
                  </a:ext>
                </a:extLst>
              </a:tr>
            </a:tbl>
          </a:graphicData>
        </a:graphic>
      </p:graphicFrame>
    </p:spTree>
    <p:extLst>
      <p:ext uri="{BB962C8B-B14F-4D97-AF65-F5344CB8AC3E}">
        <p14:creationId xmlns:p14="http://schemas.microsoft.com/office/powerpoint/2010/main" val="999487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Level-</a:t>
            </a:r>
            <a:r>
              <a:rPr lang="en-US" i="1" dirty="0"/>
              <a:t>k</a:t>
            </a:r>
            <a:r>
              <a:rPr lang="en-US" dirty="0"/>
              <a:t> Reasoning</a:t>
            </a:r>
          </a:p>
        </p:txBody>
      </p:sp>
      <p:sp>
        <p:nvSpPr>
          <p:cNvPr id="4" name="Content Placeholder 2">
            <a:extLst>
              <a:ext uri="{FF2B5EF4-FFF2-40B4-BE49-F238E27FC236}">
                <a16:creationId xmlns:a16="http://schemas.microsoft.com/office/drawing/2014/main" id="{D8C42796-0C66-47D6-98D7-DAD4E2375CE7}"/>
              </a:ext>
            </a:extLst>
          </p:cNvPr>
          <p:cNvSpPr>
            <a:spLocks noGrp="1"/>
          </p:cNvSpPr>
          <p:nvPr>
            <p:ph idx="1"/>
          </p:nvPr>
        </p:nvSpPr>
        <p:spPr>
          <a:xfrm>
            <a:off x="628650" y="1825625"/>
            <a:ext cx="7886700" cy="4351338"/>
          </a:xfrm>
        </p:spPr>
        <p:txBody>
          <a:bodyPr/>
          <a:lstStyle/>
          <a:p>
            <a:pPr eaLnBrk="1" hangingPunct="1"/>
            <a:endParaRPr lang="en-US" dirty="0"/>
          </a:p>
          <a:p>
            <a:pPr marL="0" indent="0" eaLnBrk="1" hangingPunct="1">
              <a:buNone/>
            </a:pPr>
            <a:br>
              <a:rPr lang="en-US" dirty="0"/>
            </a:br>
            <a:endParaRPr lang="en-US" dirty="0"/>
          </a:p>
        </p:txBody>
      </p:sp>
      <p:sp>
        <p:nvSpPr>
          <p:cNvPr id="5" name="Content Placeholder 2">
            <a:extLst>
              <a:ext uri="{FF2B5EF4-FFF2-40B4-BE49-F238E27FC236}">
                <a16:creationId xmlns:a16="http://schemas.microsoft.com/office/drawing/2014/main" id="{E6515D1F-FD9D-40DD-B838-D455153492FE}"/>
              </a:ext>
            </a:extLst>
          </p:cNvPr>
          <p:cNvSpPr txBox="1">
            <a:spLocks/>
          </p:cNvSpPr>
          <p:nvPr/>
        </p:nvSpPr>
        <p:spPr bwMode="auto">
          <a:xfrm>
            <a:off x="781050" y="19780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171450" indent="-171450" algn="l" defTabSz="685800" rtl="0" eaLnBrk="0" fontAlgn="base" hangingPunct="0">
              <a:lnSpc>
                <a:spcPct val="90000"/>
              </a:lnSpc>
              <a:spcBef>
                <a:spcPts val="750"/>
              </a:spcBef>
              <a:spcAft>
                <a:spcPct val="0"/>
              </a:spcAft>
              <a:buFont typeface="Arial"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eaLnBrk="1" hangingPunct="1"/>
            <a:r>
              <a:rPr lang="en-US" dirty="0"/>
              <a:t>One of behavioral game theory’s major contributions is the concept of level-</a:t>
            </a:r>
            <a:r>
              <a:rPr lang="en-US" i="1" dirty="0"/>
              <a:t>k</a:t>
            </a:r>
            <a:r>
              <a:rPr lang="en-US" dirty="0"/>
              <a:t> reasoning.</a:t>
            </a:r>
          </a:p>
          <a:p>
            <a:pPr eaLnBrk="1" hangingPunct="1"/>
            <a:r>
              <a:rPr lang="en-US" dirty="0"/>
              <a:t>Many experiments have been conducted over many years and in many places with many diverse types of people, and it has been established that </a:t>
            </a:r>
            <a:r>
              <a:rPr lang="en-US" b="1" dirty="0"/>
              <a:t>most people engage in some level of level-</a:t>
            </a:r>
            <a:r>
              <a:rPr lang="en-US" b="1" i="1" dirty="0"/>
              <a:t>k</a:t>
            </a:r>
            <a:r>
              <a:rPr lang="en-US" b="1" dirty="0"/>
              <a:t> reasoning </a:t>
            </a:r>
            <a:r>
              <a:rPr lang="en-US" dirty="0"/>
              <a:t>when faced with a strategic decision.</a:t>
            </a:r>
          </a:p>
          <a:p>
            <a:pPr eaLnBrk="1" hangingPunct="1"/>
            <a:r>
              <a:rPr lang="en-US" dirty="0"/>
              <a:t>The levels in level-</a:t>
            </a:r>
            <a:r>
              <a:rPr lang="en-US" i="1" dirty="0"/>
              <a:t>k</a:t>
            </a:r>
            <a:r>
              <a:rPr lang="en-US" dirty="0"/>
              <a:t> reasoning:</a:t>
            </a:r>
          </a:p>
          <a:p>
            <a:pPr lvl="1" eaLnBrk="1" hangingPunct="1"/>
            <a:r>
              <a:rPr lang="en-US" dirty="0"/>
              <a:t>Level-0 – the most obvious strategy</a:t>
            </a:r>
          </a:p>
          <a:p>
            <a:pPr lvl="1" eaLnBrk="1" hangingPunct="1"/>
            <a:r>
              <a:rPr lang="en-US" dirty="0"/>
              <a:t>Level-1 – expecting your opponent to choose the most obvious strategy</a:t>
            </a:r>
          </a:p>
          <a:p>
            <a:pPr lvl="1" eaLnBrk="1" hangingPunct="1"/>
            <a:r>
              <a:rPr lang="en-US" dirty="0"/>
              <a:t>Level-2 – expecting your opponent to expect you to choose the most obvious strategy</a:t>
            </a:r>
          </a:p>
          <a:p>
            <a:pPr lvl="1" eaLnBrk="1" hangingPunct="1"/>
            <a:r>
              <a:rPr lang="en-US" dirty="0"/>
              <a:t>And so on – the levels go on </a:t>
            </a:r>
            <a:r>
              <a:rPr lang="en-US" i="1" dirty="0"/>
              <a:t>ad infinitum</a:t>
            </a:r>
            <a:endParaRPr lang="en-US" dirty="0"/>
          </a:p>
          <a:p>
            <a:pPr eaLnBrk="1" hangingPunct="1"/>
            <a:endParaRPr lang="en-US" dirty="0"/>
          </a:p>
        </p:txBody>
      </p:sp>
    </p:spTree>
    <p:extLst>
      <p:ext uri="{BB962C8B-B14F-4D97-AF65-F5344CB8AC3E}">
        <p14:creationId xmlns:p14="http://schemas.microsoft.com/office/powerpoint/2010/main" val="3533582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Level-</a:t>
            </a:r>
            <a:r>
              <a:rPr lang="en-US" i="1" dirty="0"/>
              <a:t>k</a:t>
            </a:r>
            <a:r>
              <a:rPr lang="en-US" dirty="0"/>
              <a:t> Reasoning Illustrated…</a:t>
            </a:r>
          </a:p>
        </p:txBody>
      </p:sp>
      <p:sp>
        <p:nvSpPr>
          <p:cNvPr id="3" name="Content Placeholder 2"/>
          <p:cNvSpPr>
            <a:spLocks noGrp="1"/>
          </p:cNvSpPr>
          <p:nvPr>
            <p:ph idx="1"/>
          </p:nvPr>
        </p:nvSpPr>
        <p:spPr/>
        <p:txBody>
          <a:bodyPr/>
          <a:lstStyle/>
          <a:p>
            <a:pPr eaLnBrk="1" hangingPunct="1"/>
            <a:endParaRPr lang="en-US" dirty="0"/>
          </a:p>
          <a:p>
            <a:pPr marL="0" indent="0" eaLnBrk="1" hangingPunct="1">
              <a:buNone/>
            </a:pPr>
            <a:br>
              <a:rPr lang="en-US" dirty="0"/>
            </a:br>
            <a:endParaRPr lang="en-US" dirty="0"/>
          </a:p>
        </p:txBody>
      </p:sp>
      <p:pic>
        <p:nvPicPr>
          <p:cNvPr id="4" name="Online Media 3" descr="The Battle of Wits scene from the film The Princess Bride">
            <a:hlinkClick r:id="" action="ppaction://media"/>
            <a:extLst>
              <a:ext uri="{FF2B5EF4-FFF2-40B4-BE49-F238E27FC236}">
                <a16:creationId xmlns:a16="http://schemas.microsoft.com/office/drawing/2014/main" id="{A13E52D4-53CB-471A-BD38-931D253938F8}"/>
              </a:ext>
            </a:extLst>
          </p:cNvPr>
          <p:cNvPicPr>
            <a:picLocks noRot="1" noChangeAspect="1"/>
          </p:cNvPicPr>
          <p:nvPr>
            <a:videoFile r:link="rId1"/>
          </p:nvPr>
        </p:nvPicPr>
        <p:blipFill>
          <a:blip r:embed="rId4"/>
          <a:stretch>
            <a:fillRect/>
          </a:stretch>
        </p:blipFill>
        <p:spPr>
          <a:xfrm>
            <a:off x="1845521" y="1690689"/>
            <a:ext cx="5452957" cy="4089718"/>
          </a:xfrm>
          <a:prstGeom prst="rect">
            <a:avLst/>
          </a:prstGeom>
        </p:spPr>
      </p:pic>
    </p:spTree>
    <p:extLst>
      <p:ext uri="{BB962C8B-B14F-4D97-AF65-F5344CB8AC3E}">
        <p14:creationId xmlns:p14="http://schemas.microsoft.com/office/powerpoint/2010/main" val="2178786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8195310" cy="1325563"/>
          </a:xfrm>
        </p:spPr>
        <p:txBody>
          <a:bodyPr/>
          <a:lstStyle/>
          <a:p>
            <a:r>
              <a:rPr lang="en-US" dirty="0"/>
              <a:t>Level-</a:t>
            </a:r>
            <a:r>
              <a:rPr lang="en-US" i="1" dirty="0"/>
              <a:t>k</a:t>
            </a:r>
            <a:r>
              <a:rPr lang="en-US" dirty="0"/>
              <a:t> Reasoning and the 2/3s Guessing Game</a:t>
            </a:r>
          </a:p>
        </p:txBody>
      </p:sp>
      <p:sp>
        <p:nvSpPr>
          <p:cNvPr id="4" name="Content Placeholder 2">
            <a:extLst>
              <a:ext uri="{FF2B5EF4-FFF2-40B4-BE49-F238E27FC236}">
                <a16:creationId xmlns:a16="http://schemas.microsoft.com/office/drawing/2014/main" id="{D8C42796-0C66-47D6-98D7-DAD4E2375CE7}"/>
              </a:ext>
            </a:extLst>
          </p:cNvPr>
          <p:cNvSpPr>
            <a:spLocks noGrp="1"/>
          </p:cNvSpPr>
          <p:nvPr>
            <p:ph idx="1"/>
          </p:nvPr>
        </p:nvSpPr>
        <p:spPr>
          <a:xfrm>
            <a:off x="628650" y="1825625"/>
            <a:ext cx="7886700" cy="4351338"/>
          </a:xfrm>
        </p:spPr>
        <p:txBody>
          <a:bodyPr/>
          <a:lstStyle/>
          <a:p>
            <a:pPr eaLnBrk="1" hangingPunct="1"/>
            <a:endParaRPr lang="en-US" dirty="0"/>
          </a:p>
          <a:p>
            <a:pPr marL="0" indent="0" eaLnBrk="1" hangingPunct="1">
              <a:buNone/>
            </a:pPr>
            <a:br>
              <a:rPr lang="en-US" dirty="0"/>
            </a:br>
            <a:endParaRPr lang="en-US" dirty="0"/>
          </a:p>
        </p:txBody>
      </p:sp>
      <p:sp>
        <p:nvSpPr>
          <p:cNvPr id="5" name="Content Placeholder 2">
            <a:extLst>
              <a:ext uri="{FF2B5EF4-FFF2-40B4-BE49-F238E27FC236}">
                <a16:creationId xmlns:a16="http://schemas.microsoft.com/office/drawing/2014/main" id="{E6515D1F-FD9D-40DD-B838-D455153492FE}"/>
              </a:ext>
            </a:extLst>
          </p:cNvPr>
          <p:cNvSpPr txBox="1">
            <a:spLocks/>
          </p:cNvSpPr>
          <p:nvPr/>
        </p:nvSpPr>
        <p:spPr bwMode="auto">
          <a:xfrm>
            <a:off x="781050" y="19780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171450" indent="-171450" algn="l" defTabSz="685800" rtl="0" eaLnBrk="0" fontAlgn="base" hangingPunct="0">
              <a:lnSpc>
                <a:spcPct val="90000"/>
              </a:lnSpc>
              <a:spcBef>
                <a:spcPts val="750"/>
              </a:spcBef>
              <a:spcAft>
                <a:spcPct val="0"/>
              </a:spcAft>
              <a:buFont typeface="Arial"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eaLnBrk="1" hangingPunct="1"/>
            <a:r>
              <a:rPr lang="en-US" dirty="0"/>
              <a:t>We said earlier that analytical game theory predicts the choice of 0 in the 2/3s Guessing Game, but what about behavioral game theory?</a:t>
            </a:r>
          </a:p>
          <a:p>
            <a:pPr eaLnBrk="1" hangingPunct="1"/>
            <a:r>
              <a:rPr lang="en-US" dirty="0"/>
              <a:t>When played with diverse groups of people of significant size, the winning number is typically in the range around 25.</a:t>
            </a:r>
          </a:p>
          <a:p>
            <a:pPr marL="0" indent="0" eaLnBrk="1" hangingPunct="1">
              <a:buNone/>
            </a:pPr>
            <a:endParaRPr lang="en-US" dirty="0"/>
          </a:p>
          <a:p>
            <a:pPr marL="0" indent="0" eaLnBrk="1" hangingPunct="1">
              <a:buNone/>
            </a:pPr>
            <a:r>
              <a:rPr lang="en-US" b="1" dirty="0"/>
              <a:t>Q1</a:t>
            </a:r>
            <a:r>
              <a:rPr lang="en-US" dirty="0"/>
              <a:t>: What is the level-0 strategy in the 2/3s Guessing Game?</a:t>
            </a:r>
          </a:p>
          <a:p>
            <a:pPr marL="0" indent="0" eaLnBrk="1" hangingPunct="1">
              <a:buNone/>
            </a:pPr>
            <a:endParaRPr lang="en-US" dirty="0"/>
          </a:p>
          <a:p>
            <a:pPr marL="0" indent="0" eaLnBrk="1" hangingPunct="1">
              <a:buNone/>
            </a:pPr>
            <a:r>
              <a:rPr lang="en-US" b="1" dirty="0"/>
              <a:t>Q2</a:t>
            </a:r>
            <a:r>
              <a:rPr lang="en-US" dirty="0"/>
              <a:t>: How many levels deep does the guess of 25 represent?</a:t>
            </a:r>
          </a:p>
          <a:p>
            <a:pPr marL="0" indent="0" eaLnBrk="1" hangingPunct="1">
              <a:buNone/>
            </a:pPr>
            <a:endParaRPr lang="en-US" dirty="0"/>
          </a:p>
        </p:txBody>
      </p:sp>
    </p:spTree>
    <p:extLst>
      <p:ext uri="{BB962C8B-B14F-4D97-AF65-F5344CB8AC3E}">
        <p14:creationId xmlns:p14="http://schemas.microsoft.com/office/powerpoint/2010/main" val="4089747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8195310" cy="1325563"/>
          </a:xfrm>
        </p:spPr>
        <p:txBody>
          <a:bodyPr/>
          <a:lstStyle/>
          <a:p>
            <a:r>
              <a:rPr lang="en-US" dirty="0"/>
              <a:t>Level-</a:t>
            </a:r>
            <a:r>
              <a:rPr lang="en-US" i="1" dirty="0"/>
              <a:t>k</a:t>
            </a:r>
            <a:r>
              <a:rPr lang="en-US" dirty="0"/>
              <a:t> Reasoning – Real World Results</a:t>
            </a:r>
          </a:p>
        </p:txBody>
      </p:sp>
      <p:sp>
        <p:nvSpPr>
          <p:cNvPr id="4" name="Content Placeholder 2">
            <a:extLst>
              <a:ext uri="{FF2B5EF4-FFF2-40B4-BE49-F238E27FC236}">
                <a16:creationId xmlns:a16="http://schemas.microsoft.com/office/drawing/2014/main" id="{D8C42796-0C66-47D6-98D7-DAD4E2375CE7}"/>
              </a:ext>
            </a:extLst>
          </p:cNvPr>
          <p:cNvSpPr>
            <a:spLocks noGrp="1"/>
          </p:cNvSpPr>
          <p:nvPr>
            <p:ph idx="1"/>
          </p:nvPr>
        </p:nvSpPr>
        <p:spPr>
          <a:xfrm>
            <a:off x="628650" y="1825625"/>
            <a:ext cx="7886700" cy="4351338"/>
          </a:xfrm>
        </p:spPr>
        <p:txBody>
          <a:bodyPr/>
          <a:lstStyle/>
          <a:p>
            <a:pPr eaLnBrk="1" hangingPunct="1"/>
            <a:endParaRPr lang="en-US" dirty="0"/>
          </a:p>
          <a:p>
            <a:pPr marL="0" indent="0" eaLnBrk="1" hangingPunct="1">
              <a:buNone/>
            </a:pPr>
            <a:br>
              <a:rPr lang="en-US" dirty="0"/>
            </a:br>
            <a:endParaRPr lang="en-US" dirty="0"/>
          </a:p>
        </p:txBody>
      </p:sp>
      <p:sp>
        <p:nvSpPr>
          <p:cNvPr id="5" name="Content Placeholder 2">
            <a:extLst>
              <a:ext uri="{FF2B5EF4-FFF2-40B4-BE49-F238E27FC236}">
                <a16:creationId xmlns:a16="http://schemas.microsoft.com/office/drawing/2014/main" id="{E6515D1F-FD9D-40DD-B838-D455153492FE}"/>
              </a:ext>
            </a:extLst>
          </p:cNvPr>
          <p:cNvSpPr txBox="1">
            <a:spLocks/>
          </p:cNvSpPr>
          <p:nvPr/>
        </p:nvSpPr>
        <p:spPr bwMode="auto">
          <a:xfrm>
            <a:off x="781050" y="19780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171450" indent="-171450" algn="l" defTabSz="685800" rtl="0" eaLnBrk="0" fontAlgn="base" hangingPunct="0">
              <a:lnSpc>
                <a:spcPct val="90000"/>
              </a:lnSpc>
              <a:spcBef>
                <a:spcPts val="750"/>
              </a:spcBef>
              <a:spcAft>
                <a:spcPct val="0"/>
              </a:spcAft>
              <a:buFont typeface="Arial"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eaLnBrk="1" hangingPunct="1"/>
            <a:r>
              <a:rPr lang="en-US" dirty="0"/>
              <a:t>Years of experimental results show that most people engage in </a:t>
            </a:r>
            <a:r>
              <a:rPr lang="en-US" b="1" dirty="0"/>
              <a:t>between 0 and 3 levels </a:t>
            </a:r>
            <a:r>
              <a:rPr lang="en-US" dirty="0"/>
              <a:t>of level-</a:t>
            </a:r>
            <a:r>
              <a:rPr lang="en-US" i="1" dirty="0"/>
              <a:t>k</a:t>
            </a:r>
            <a:r>
              <a:rPr lang="en-US" dirty="0"/>
              <a:t> reasoning.</a:t>
            </a:r>
          </a:p>
          <a:p>
            <a:pPr eaLnBrk="1" hangingPunct="1"/>
            <a:r>
              <a:rPr lang="en-US" dirty="0"/>
              <a:t>People may stop descending because going deeper makes their brain hurt! Or because they assume others will not keep going.</a:t>
            </a:r>
          </a:p>
          <a:p>
            <a:pPr eaLnBrk="1" hangingPunct="1"/>
            <a:r>
              <a:rPr lang="en-US" dirty="0"/>
              <a:t>Most of the time, the </a:t>
            </a:r>
            <a:r>
              <a:rPr lang="en-US" b="1" dirty="0"/>
              <a:t>level-2 strategy </a:t>
            </a:r>
            <a:r>
              <a:rPr lang="en-US" dirty="0"/>
              <a:t>is a winner, which is consistent with the choice of 25 in the 2/3s Guessing Game.</a:t>
            </a:r>
          </a:p>
          <a:p>
            <a:pPr eaLnBrk="1" hangingPunct="1"/>
            <a:r>
              <a:rPr lang="en-US" dirty="0"/>
              <a:t>In order to perform a level-</a:t>
            </a:r>
            <a:r>
              <a:rPr lang="en-US" i="1" dirty="0"/>
              <a:t>k</a:t>
            </a:r>
            <a:r>
              <a:rPr lang="en-US" dirty="0"/>
              <a:t> reasoning analysis, it is important to establish the level-0 strategy, which is not always obvious or possible.</a:t>
            </a:r>
          </a:p>
          <a:p>
            <a:pPr eaLnBrk="1" hangingPunct="1"/>
            <a:r>
              <a:rPr lang="en-US" dirty="0"/>
              <a:t>Therefore, </a:t>
            </a:r>
            <a:r>
              <a:rPr lang="en-US" b="1" dirty="0"/>
              <a:t>level-</a:t>
            </a:r>
            <a:r>
              <a:rPr lang="en-US" b="1" i="1" dirty="0"/>
              <a:t>k</a:t>
            </a:r>
            <a:r>
              <a:rPr lang="en-US" b="1" dirty="0"/>
              <a:t> reasoning is difficult to apply to some games.</a:t>
            </a:r>
          </a:p>
        </p:txBody>
      </p:sp>
    </p:spTree>
    <p:extLst>
      <p:ext uri="{BB962C8B-B14F-4D97-AF65-F5344CB8AC3E}">
        <p14:creationId xmlns:p14="http://schemas.microsoft.com/office/powerpoint/2010/main" val="8840925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Behavioral Game Theory Games…</a:t>
            </a:r>
          </a:p>
        </p:txBody>
      </p:sp>
      <p:sp>
        <p:nvSpPr>
          <p:cNvPr id="3" name="Content Placeholder 2"/>
          <p:cNvSpPr>
            <a:spLocks noGrp="1"/>
          </p:cNvSpPr>
          <p:nvPr>
            <p:ph idx="1"/>
          </p:nvPr>
        </p:nvSpPr>
        <p:spPr/>
        <p:txBody>
          <a:bodyPr/>
          <a:lstStyle/>
          <a:p>
            <a:pPr eaLnBrk="1" hangingPunct="1"/>
            <a:endParaRPr lang="en-US" dirty="0"/>
          </a:p>
          <a:p>
            <a:pPr marL="0" indent="0" eaLnBrk="1" hangingPunct="1">
              <a:buNone/>
            </a:pPr>
            <a:br>
              <a:rPr lang="en-US" dirty="0"/>
            </a:br>
            <a:endParaRPr lang="en-US" dirty="0"/>
          </a:p>
        </p:txBody>
      </p:sp>
      <p:pic>
        <p:nvPicPr>
          <p:cNvPr id="5" name="Online Media 4" descr="A scene from the television show Numb3rs that discusses behavioral game theory">
            <a:hlinkClick r:id="" action="ppaction://media"/>
            <a:extLst>
              <a:ext uri="{FF2B5EF4-FFF2-40B4-BE49-F238E27FC236}">
                <a16:creationId xmlns:a16="http://schemas.microsoft.com/office/drawing/2014/main" id="{69827D07-16AB-45AD-8F3C-85BA68612C7D}"/>
              </a:ext>
            </a:extLst>
          </p:cNvPr>
          <p:cNvPicPr>
            <a:picLocks noRot="1" noChangeAspect="1"/>
          </p:cNvPicPr>
          <p:nvPr>
            <a:videoFile r:link="rId1"/>
          </p:nvPr>
        </p:nvPicPr>
        <p:blipFill>
          <a:blip r:embed="rId4"/>
          <a:stretch>
            <a:fillRect/>
          </a:stretch>
        </p:blipFill>
        <p:spPr>
          <a:xfrm>
            <a:off x="1836420" y="1678625"/>
            <a:ext cx="5471160" cy="4103370"/>
          </a:xfrm>
          <a:prstGeom prst="rect">
            <a:avLst/>
          </a:prstGeom>
        </p:spPr>
      </p:pic>
    </p:spTree>
    <p:extLst>
      <p:ext uri="{BB962C8B-B14F-4D97-AF65-F5344CB8AC3E}">
        <p14:creationId xmlns:p14="http://schemas.microsoft.com/office/powerpoint/2010/main" val="21557264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8195310" cy="1325563"/>
          </a:xfrm>
        </p:spPr>
        <p:txBody>
          <a:bodyPr/>
          <a:lstStyle/>
          <a:p>
            <a:r>
              <a:rPr lang="en-US" dirty="0"/>
              <a:t>The Hide and Seek Game</a:t>
            </a:r>
          </a:p>
        </p:txBody>
      </p:sp>
      <p:sp>
        <p:nvSpPr>
          <p:cNvPr id="4" name="Content Placeholder 2">
            <a:extLst>
              <a:ext uri="{FF2B5EF4-FFF2-40B4-BE49-F238E27FC236}">
                <a16:creationId xmlns:a16="http://schemas.microsoft.com/office/drawing/2014/main" id="{D8C42796-0C66-47D6-98D7-DAD4E2375CE7}"/>
              </a:ext>
            </a:extLst>
          </p:cNvPr>
          <p:cNvSpPr>
            <a:spLocks noGrp="1"/>
          </p:cNvSpPr>
          <p:nvPr>
            <p:ph idx="1"/>
          </p:nvPr>
        </p:nvSpPr>
        <p:spPr>
          <a:xfrm>
            <a:off x="628650" y="1825625"/>
            <a:ext cx="7886700" cy="4351338"/>
          </a:xfrm>
        </p:spPr>
        <p:txBody>
          <a:bodyPr/>
          <a:lstStyle/>
          <a:p>
            <a:pPr eaLnBrk="1" hangingPunct="1"/>
            <a:endParaRPr lang="en-US" dirty="0"/>
          </a:p>
          <a:p>
            <a:pPr marL="0" indent="0" eaLnBrk="1" hangingPunct="1">
              <a:buNone/>
            </a:pPr>
            <a:br>
              <a:rPr lang="en-US" dirty="0"/>
            </a:br>
            <a:endParaRPr lang="en-US" dirty="0"/>
          </a:p>
        </p:txBody>
      </p:sp>
      <p:sp>
        <p:nvSpPr>
          <p:cNvPr id="5" name="Content Placeholder 2">
            <a:extLst>
              <a:ext uri="{FF2B5EF4-FFF2-40B4-BE49-F238E27FC236}">
                <a16:creationId xmlns:a16="http://schemas.microsoft.com/office/drawing/2014/main" id="{E6515D1F-FD9D-40DD-B838-D455153492FE}"/>
              </a:ext>
            </a:extLst>
          </p:cNvPr>
          <p:cNvSpPr txBox="1">
            <a:spLocks/>
          </p:cNvSpPr>
          <p:nvPr/>
        </p:nvSpPr>
        <p:spPr bwMode="auto">
          <a:xfrm>
            <a:off x="781050" y="19780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171450" indent="-171450" algn="l" defTabSz="685800" rtl="0" eaLnBrk="0" fontAlgn="base" hangingPunct="0">
              <a:lnSpc>
                <a:spcPct val="90000"/>
              </a:lnSpc>
              <a:spcBef>
                <a:spcPts val="750"/>
              </a:spcBef>
              <a:spcAft>
                <a:spcPct val="0"/>
              </a:spcAft>
              <a:buFont typeface="Arial"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eaLnBrk="1" hangingPunct="1">
              <a:buNone/>
            </a:pPr>
            <a:r>
              <a:rPr lang="en-US" dirty="0"/>
              <a:t>You and another student are playing the following game: </a:t>
            </a:r>
          </a:p>
          <a:p>
            <a:pPr marL="0" indent="0" eaLnBrk="1" hangingPunct="1">
              <a:buNone/>
            </a:pPr>
            <a:r>
              <a:rPr lang="en-US" dirty="0"/>
              <a:t>Your opponent has hidden a prize in one of four boxes arranged in a row. The boxes are marked as follows:</a:t>
            </a:r>
          </a:p>
          <a:p>
            <a:pPr marL="0" indent="0" eaLnBrk="1" hangingPunct="1">
              <a:buNone/>
            </a:pPr>
            <a:endParaRPr lang="en-US" dirty="0"/>
          </a:p>
          <a:p>
            <a:pPr marL="0" indent="0" eaLnBrk="1" hangingPunct="1">
              <a:buNone/>
            </a:pPr>
            <a:endParaRPr lang="en-US" dirty="0"/>
          </a:p>
          <a:p>
            <a:pPr marL="0" indent="0" eaLnBrk="1" hangingPunct="1">
              <a:buNone/>
            </a:pPr>
            <a:endParaRPr lang="en-US" dirty="0"/>
          </a:p>
          <a:p>
            <a:pPr marL="0" indent="0" eaLnBrk="1" hangingPunct="1">
              <a:buNone/>
            </a:pPr>
            <a:r>
              <a:rPr lang="en-US" dirty="0"/>
              <a:t>Your goal is, of course, to find the prize.  The other student’s goal is that you will not find it.  You are allowed to open only one box. Which box are you going to open?</a:t>
            </a:r>
          </a:p>
        </p:txBody>
      </p:sp>
      <p:pic>
        <p:nvPicPr>
          <p:cNvPr id="9" name="Picture 8" descr="4 boxes lined up from left to right with the letters A B A A in them">
            <a:extLst>
              <a:ext uri="{FF2B5EF4-FFF2-40B4-BE49-F238E27FC236}">
                <a16:creationId xmlns:a16="http://schemas.microsoft.com/office/drawing/2014/main" id="{B2BE492F-C411-4032-BA8B-3F966D29D369}"/>
              </a:ext>
            </a:extLst>
          </p:cNvPr>
          <p:cNvPicPr>
            <a:picLocks noChangeAspect="1"/>
          </p:cNvPicPr>
          <p:nvPr/>
        </p:nvPicPr>
        <p:blipFill>
          <a:blip r:embed="rId3"/>
          <a:stretch>
            <a:fillRect/>
          </a:stretch>
        </p:blipFill>
        <p:spPr>
          <a:xfrm>
            <a:off x="2981325" y="3029744"/>
            <a:ext cx="3181350" cy="1123950"/>
          </a:xfrm>
          <a:prstGeom prst="rect">
            <a:avLst/>
          </a:prstGeom>
        </p:spPr>
      </p:pic>
    </p:spTree>
    <p:extLst>
      <p:ext uri="{BB962C8B-B14F-4D97-AF65-F5344CB8AC3E}">
        <p14:creationId xmlns:p14="http://schemas.microsoft.com/office/powerpoint/2010/main" val="28659822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8195310" cy="1325563"/>
          </a:xfrm>
        </p:spPr>
        <p:txBody>
          <a:bodyPr/>
          <a:lstStyle/>
          <a:p>
            <a:r>
              <a:rPr lang="en-US" dirty="0"/>
              <a:t>The Hide and Seek Game – Analysis</a:t>
            </a:r>
          </a:p>
        </p:txBody>
      </p:sp>
      <p:sp>
        <p:nvSpPr>
          <p:cNvPr id="4" name="Content Placeholder 2">
            <a:extLst>
              <a:ext uri="{FF2B5EF4-FFF2-40B4-BE49-F238E27FC236}">
                <a16:creationId xmlns:a16="http://schemas.microsoft.com/office/drawing/2014/main" id="{D8C42796-0C66-47D6-98D7-DAD4E2375CE7}"/>
              </a:ext>
            </a:extLst>
          </p:cNvPr>
          <p:cNvSpPr>
            <a:spLocks noGrp="1"/>
          </p:cNvSpPr>
          <p:nvPr>
            <p:ph idx="1"/>
          </p:nvPr>
        </p:nvSpPr>
        <p:spPr>
          <a:xfrm>
            <a:off x="628650" y="1825625"/>
            <a:ext cx="7886700" cy="4351338"/>
          </a:xfrm>
        </p:spPr>
        <p:txBody>
          <a:bodyPr/>
          <a:lstStyle/>
          <a:p>
            <a:pPr eaLnBrk="1" hangingPunct="1"/>
            <a:endParaRPr lang="en-US" dirty="0"/>
          </a:p>
          <a:p>
            <a:pPr marL="0" indent="0" eaLnBrk="1" hangingPunct="1">
              <a:buNone/>
            </a:pPr>
            <a:br>
              <a:rPr lang="en-US" dirty="0"/>
            </a:br>
            <a:endParaRPr lang="en-US" dirty="0"/>
          </a:p>
        </p:txBody>
      </p:sp>
      <p:graphicFrame>
        <p:nvGraphicFramePr>
          <p:cNvPr id="9" name="Table 8" descr="A table illustrating the percentage of people who select the 4 different boxes A B A A">
            <a:extLst>
              <a:ext uri="{FF2B5EF4-FFF2-40B4-BE49-F238E27FC236}">
                <a16:creationId xmlns:a16="http://schemas.microsoft.com/office/drawing/2014/main" id="{26F6571A-F7B5-4562-B571-7B4A991121D2}"/>
              </a:ext>
            </a:extLst>
          </p:cNvPr>
          <p:cNvGraphicFramePr>
            <a:graphicFrameLocks noGrp="1"/>
          </p:cNvGraphicFramePr>
          <p:nvPr>
            <p:extLst>
              <p:ext uri="{D42A27DB-BD31-4B8C-83A1-F6EECF244321}">
                <p14:modId xmlns:p14="http://schemas.microsoft.com/office/powerpoint/2010/main" val="931967872"/>
              </p:ext>
            </p:extLst>
          </p:nvPr>
        </p:nvGraphicFramePr>
        <p:xfrm>
          <a:off x="628650" y="2103992"/>
          <a:ext cx="7559042" cy="1897302"/>
        </p:xfrm>
        <a:graphic>
          <a:graphicData uri="http://schemas.openxmlformats.org/drawingml/2006/table">
            <a:tbl>
              <a:tblPr firstRow="1" bandRow="1">
                <a:tableStyleId>{5C22544A-7EE6-4342-B048-85BDC9FD1C3A}</a:tableStyleId>
              </a:tblPr>
              <a:tblGrid>
                <a:gridCol w="1824990">
                  <a:extLst>
                    <a:ext uri="{9D8B030D-6E8A-4147-A177-3AD203B41FA5}">
                      <a16:colId xmlns:a16="http://schemas.microsoft.com/office/drawing/2014/main" val="2431604212"/>
                    </a:ext>
                  </a:extLst>
                </a:gridCol>
                <a:gridCol w="1433513">
                  <a:extLst>
                    <a:ext uri="{9D8B030D-6E8A-4147-A177-3AD203B41FA5}">
                      <a16:colId xmlns:a16="http://schemas.microsoft.com/office/drawing/2014/main" val="2498412966"/>
                    </a:ext>
                  </a:extLst>
                </a:gridCol>
                <a:gridCol w="1433513">
                  <a:extLst>
                    <a:ext uri="{9D8B030D-6E8A-4147-A177-3AD203B41FA5}">
                      <a16:colId xmlns:a16="http://schemas.microsoft.com/office/drawing/2014/main" val="2340180768"/>
                    </a:ext>
                  </a:extLst>
                </a:gridCol>
                <a:gridCol w="1433513">
                  <a:extLst>
                    <a:ext uri="{9D8B030D-6E8A-4147-A177-3AD203B41FA5}">
                      <a16:colId xmlns:a16="http://schemas.microsoft.com/office/drawing/2014/main" val="3757187057"/>
                    </a:ext>
                  </a:extLst>
                </a:gridCol>
                <a:gridCol w="1433513">
                  <a:extLst>
                    <a:ext uri="{9D8B030D-6E8A-4147-A177-3AD203B41FA5}">
                      <a16:colId xmlns:a16="http://schemas.microsoft.com/office/drawing/2014/main" val="3337335837"/>
                    </a:ext>
                  </a:extLst>
                </a:gridCol>
              </a:tblGrid>
              <a:tr h="655446">
                <a:tc>
                  <a:txBody>
                    <a:bodyPr/>
                    <a:lstStyle/>
                    <a:p>
                      <a:pPr algn="ctr"/>
                      <a:endParaRPr lang="en-US" sz="2100" dirty="0"/>
                    </a:p>
                  </a:txBody>
                  <a:tcPr anchor="ctr"/>
                </a:tc>
                <a:tc>
                  <a:txBody>
                    <a:bodyPr/>
                    <a:lstStyle/>
                    <a:p>
                      <a:pPr algn="ctr"/>
                      <a:r>
                        <a:rPr lang="en-US" sz="2100" dirty="0"/>
                        <a:t>A</a:t>
                      </a:r>
                    </a:p>
                  </a:txBody>
                  <a:tcPr anchor="ctr"/>
                </a:tc>
                <a:tc>
                  <a:txBody>
                    <a:bodyPr/>
                    <a:lstStyle/>
                    <a:p>
                      <a:pPr algn="ctr"/>
                      <a:r>
                        <a:rPr lang="en-US" sz="2100" dirty="0"/>
                        <a:t>B</a:t>
                      </a:r>
                    </a:p>
                  </a:txBody>
                  <a:tcPr anchor="ctr"/>
                </a:tc>
                <a:tc>
                  <a:txBody>
                    <a:bodyPr/>
                    <a:lstStyle/>
                    <a:p>
                      <a:pPr algn="ctr"/>
                      <a:r>
                        <a:rPr lang="en-US" sz="2100" dirty="0"/>
                        <a:t>A</a:t>
                      </a:r>
                    </a:p>
                  </a:txBody>
                  <a:tcPr anchor="ctr"/>
                </a:tc>
                <a:tc>
                  <a:txBody>
                    <a:bodyPr/>
                    <a:lstStyle/>
                    <a:p>
                      <a:pPr algn="ctr"/>
                      <a:r>
                        <a:rPr lang="en-US" sz="2100" dirty="0"/>
                        <a:t>A</a:t>
                      </a:r>
                    </a:p>
                  </a:txBody>
                  <a:tcPr anchor="ctr"/>
                </a:tc>
                <a:extLst>
                  <a:ext uri="{0D108BD9-81ED-4DB2-BD59-A6C34878D82A}">
                    <a16:rowId xmlns:a16="http://schemas.microsoft.com/office/drawing/2014/main" val="3106448846"/>
                  </a:ext>
                </a:extLst>
              </a:tr>
              <a:tr h="620928">
                <a:tc>
                  <a:txBody>
                    <a:bodyPr/>
                    <a:lstStyle/>
                    <a:p>
                      <a:pPr marL="0" algn="ctr" defTabSz="685800" rtl="0" eaLnBrk="1" latinLnBrk="0" hangingPunct="1"/>
                      <a:r>
                        <a:rPr lang="en-US" sz="2100" b="1" kern="1200" dirty="0">
                          <a:solidFill>
                            <a:schemeClr val="lt1"/>
                          </a:solidFill>
                          <a:latin typeface="+mn-lt"/>
                          <a:ea typeface="+mn-ea"/>
                          <a:cs typeface="+mn-cs"/>
                        </a:rPr>
                        <a:t>Hider</a:t>
                      </a:r>
                    </a:p>
                  </a:txBody>
                  <a:tcPr anchor="ctr">
                    <a:solidFill>
                      <a:schemeClr val="accent1"/>
                    </a:solidFill>
                  </a:tcPr>
                </a:tc>
                <a:tc>
                  <a:txBody>
                    <a:bodyPr/>
                    <a:lstStyle/>
                    <a:p>
                      <a:pPr algn="ctr"/>
                      <a:r>
                        <a:rPr lang="en-US" sz="2100" dirty="0"/>
                        <a:t>16%</a:t>
                      </a:r>
                    </a:p>
                  </a:txBody>
                  <a:tcPr anchor="ctr"/>
                </a:tc>
                <a:tc>
                  <a:txBody>
                    <a:bodyPr/>
                    <a:lstStyle/>
                    <a:p>
                      <a:pPr algn="ctr"/>
                      <a:r>
                        <a:rPr lang="en-US" sz="2100" dirty="0"/>
                        <a:t>18%</a:t>
                      </a:r>
                    </a:p>
                  </a:txBody>
                  <a:tcPr anchor="ctr"/>
                </a:tc>
                <a:tc>
                  <a:txBody>
                    <a:bodyPr/>
                    <a:lstStyle/>
                    <a:p>
                      <a:pPr algn="ctr"/>
                      <a:r>
                        <a:rPr lang="en-US" sz="2100" dirty="0"/>
                        <a:t>45%</a:t>
                      </a:r>
                    </a:p>
                  </a:txBody>
                  <a:tcPr anchor="ctr"/>
                </a:tc>
                <a:tc>
                  <a:txBody>
                    <a:bodyPr/>
                    <a:lstStyle/>
                    <a:p>
                      <a:pPr algn="ctr"/>
                      <a:r>
                        <a:rPr lang="en-US" sz="2100" dirty="0"/>
                        <a:t>22%</a:t>
                      </a:r>
                    </a:p>
                  </a:txBody>
                  <a:tcPr anchor="ctr"/>
                </a:tc>
                <a:extLst>
                  <a:ext uri="{0D108BD9-81ED-4DB2-BD59-A6C34878D82A}">
                    <a16:rowId xmlns:a16="http://schemas.microsoft.com/office/drawing/2014/main" val="2128451310"/>
                  </a:ext>
                </a:extLst>
              </a:tr>
              <a:tr h="620928">
                <a:tc>
                  <a:txBody>
                    <a:bodyPr/>
                    <a:lstStyle/>
                    <a:p>
                      <a:pPr marL="0" algn="ctr" defTabSz="685800" rtl="0" eaLnBrk="1" latinLnBrk="0" hangingPunct="1"/>
                      <a:r>
                        <a:rPr lang="en-US" sz="2100" b="1" kern="1200" dirty="0">
                          <a:solidFill>
                            <a:schemeClr val="lt1"/>
                          </a:solidFill>
                          <a:latin typeface="+mn-lt"/>
                          <a:ea typeface="+mn-ea"/>
                          <a:cs typeface="+mn-cs"/>
                        </a:rPr>
                        <a:t>Seeker</a:t>
                      </a:r>
                    </a:p>
                  </a:txBody>
                  <a:tcPr anchor="ctr">
                    <a:solidFill>
                      <a:schemeClr val="accent1"/>
                    </a:solidFill>
                  </a:tcPr>
                </a:tc>
                <a:tc>
                  <a:txBody>
                    <a:bodyPr/>
                    <a:lstStyle/>
                    <a:p>
                      <a:pPr algn="ctr"/>
                      <a:r>
                        <a:rPr lang="en-US" sz="2100" dirty="0"/>
                        <a:t>16%</a:t>
                      </a:r>
                    </a:p>
                  </a:txBody>
                  <a:tcPr anchor="ctr"/>
                </a:tc>
                <a:tc>
                  <a:txBody>
                    <a:bodyPr/>
                    <a:lstStyle/>
                    <a:p>
                      <a:pPr algn="ctr"/>
                      <a:r>
                        <a:rPr lang="en-US" sz="2100" dirty="0"/>
                        <a:t>19%</a:t>
                      </a:r>
                    </a:p>
                  </a:txBody>
                  <a:tcPr anchor="ctr"/>
                </a:tc>
                <a:tc>
                  <a:txBody>
                    <a:bodyPr/>
                    <a:lstStyle/>
                    <a:p>
                      <a:pPr algn="ctr"/>
                      <a:r>
                        <a:rPr lang="en-US" sz="2100" dirty="0"/>
                        <a:t>54%</a:t>
                      </a:r>
                    </a:p>
                  </a:txBody>
                  <a:tcPr anchor="ctr"/>
                </a:tc>
                <a:tc>
                  <a:txBody>
                    <a:bodyPr/>
                    <a:lstStyle/>
                    <a:p>
                      <a:pPr algn="ctr"/>
                      <a:r>
                        <a:rPr lang="en-US" sz="2100" dirty="0"/>
                        <a:t>11%</a:t>
                      </a:r>
                    </a:p>
                  </a:txBody>
                  <a:tcPr anchor="ctr"/>
                </a:tc>
                <a:extLst>
                  <a:ext uri="{0D108BD9-81ED-4DB2-BD59-A6C34878D82A}">
                    <a16:rowId xmlns:a16="http://schemas.microsoft.com/office/drawing/2014/main" val="3204647271"/>
                  </a:ext>
                </a:extLst>
              </a:tr>
            </a:tbl>
          </a:graphicData>
        </a:graphic>
      </p:graphicFrame>
    </p:spTree>
    <p:extLst>
      <p:ext uri="{BB962C8B-B14F-4D97-AF65-F5344CB8AC3E}">
        <p14:creationId xmlns:p14="http://schemas.microsoft.com/office/powerpoint/2010/main" val="3115895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8195310" cy="1325563"/>
          </a:xfrm>
        </p:spPr>
        <p:txBody>
          <a:bodyPr/>
          <a:lstStyle/>
          <a:p>
            <a:r>
              <a:rPr lang="en-US" dirty="0"/>
              <a:t>The Colonel Blotto Game</a:t>
            </a:r>
          </a:p>
        </p:txBody>
      </p:sp>
      <p:sp>
        <p:nvSpPr>
          <p:cNvPr id="4" name="Content Placeholder 2">
            <a:extLst>
              <a:ext uri="{FF2B5EF4-FFF2-40B4-BE49-F238E27FC236}">
                <a16:creationId xmlns:a16="http://schemas.microsoft.com/office/drawing/2014/main" id="{D8C42796-0C66-47D6-98D7-DAD4E2375CE7}"/>
              </a:ext>
            </a:extLst>
          </p:cNvPr>
          <p:cNvSpPr>
            <a:spLocks noGrp="1"/>
          </p:cNvSpPr>
          <p:nvPr>
            <p:ph idx="1"/>
          </p:nvPr>
        </p:nvSpPr>
        <p:spPr>
          <a:xfrm>
            <a:off x="628650" y="1825625"/>
            <a:ext cx="7886700" cy="4351338"/>
          </a:xfrm>
        </p:spPr>
        <p:txBody>
          <a:bodyPr/>
          <a:lstStyle/>
          <a:p>
            <a:pPr eaLnBrk="1" hangingPunct="1"/>
            <a:endParaRPr lang="en-US" dirty="0"/>
          </a:p>
          <a:p>
            <a:pPr marL="0" indent="0" eaLnBrk="1" hangingPunct="1">
              <a:buNone/>
            </a:pPr>
            <a:br>
              <a:rPr lang="en-US" dirty="0"/>
            </a:br>
            <a:endParaRPr lang="en-US" dirty="0"/>
          </a:p>
        </p:txBody>
      </p:sp>
      <p:pic>
        <p:nvPicPr>
          <p:cNvPr id="3" name="Picture 2" descr="A graphic showing a Colonel Blotto game with two colonels, Alto and Blotto, each having 9 soldiers to allocate over 3 battlefields marked X Y and Z">
            <a:extLst>
              <a:ext uri="{FF2B5EF4-FFF2-40B4-BE49-F238E27FC236}">
                <a16:creationId xmlns:a16="http://schemas.microsoft.com/office/drawing/2014/main" id="{8989E532-EB42-494F-9A1A-825629BA8EED}"/>
              </a:ext>
            </a:extLst>
          </p:cNvPr>
          <p:cNvPicPr>
            <a:picLocks noChangeAspect="1"/>
          </p:cNvPicPr>
          <p:nvPr/>
        </p:nvPicPr>
        <p:blipFill>
          <a:blip r:embed="rId3"/>
          <a:stretch>
            <a:fillRect/>
          </a:stretch>
        </p:blipFill>
        <p:spPr>
          <a:xfrm>
            <a:off x="204787" y="1452563"/>
            <a:ext cx="8734425" cy="4724400"/>
          </a:xfrm>
          <a:prstGeom prst="rect">
            <a:avLst/>
          </a:prstGeom>
        </p:spPr>
      </p:pic>
    </p:spTree>
    <p:extLst>
      <p:ext uri="{BB962C8B-B14F-4D97-AF65-F5344CB8AC3E}">
        <p14:creationId xmlns:p14="http://schemas.microsoft.com/office/powerpoint/2010/main" val="3356783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 in this Lesson</a:t>
            </a:r>
          </a:p>
        </p:txBody>
      </p:sp>
      <p:sp>
        <p:nvSpPr>
          <p:cNvPr id="3" name="Content Placeholder 2"/>
          <p:cNvSpPr>
            <a:spLocks noGrp="1"/>
          </p:cNvSpPr>
          <p:nvPr>
            <p:ph idx="1"/>
          </p:nvPr>
        </p:nvSpPr>
        <p:spPr/>
        <p:txBody>
          <a:bodyPr/>
          <a:lstStyle/>
          <a:p>
            <a:pPr eaLnBrk="1" hangingPunct="1"/>
            <a:r>
              <a:rPr lang="en-US" dirty="0"/>
              <a:t>Behavioral Game Theory</a:t>
            </a:r>
          </a:p>
          <a:p>
            <a:pPr eaLnBrk="1" hangingPunct="1"/>
            <a:r>
              <a:rPr lang="en-US" dirty="0"/>
              <a:t>Level-</a:t>
            </a:r>
            <a:r>
              <a:rPr lang="en-US" i="1" dirty="0"/>
              <a:t>k</a:t>
            </a:r>
            <a:r>
              <a:rPr lang="en-US" dirty="0"/>
              <a:t> Reasoning</a:t>
            </a:r>
          </a:p>
          <a:p>
            <a:pPr eaLnBrk="1" hangingPunct="1"/>
            <a:r>
              <a:rPr lang="en-US" dirty="0"/>
              <a:t>The Hide and Seek Game</a:t>
            </a:r>
          </a:p>
          <a:p>
            <a:pPr eaLnBrk="1" hangingPunct="1"/>
            <a:r>
              <a:rPr lang="en-US" dirty="0"/>
              <a:t>The Colonel Blotto Game</a:t>
            </a:r>
          </a:p>
        </p:txBody>
      </p:sp>
    </p:spTree>
    <p:extLst>
      <p:ext uri="{BB962C8B-B14F-4D97-AF65-F5344CB8AC3E}">
        <p14:creationId xmlns:p14="http://schemas.microsoft.com/office/powerpoint/2010/main" val="3449256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D8C42796-0C66-47D6-98D7-DAD4E2375CE7}"/>
              </a:ext>
            </a:extLst>
          </p:cNvPr>
          <p:cNvSpPr>
            <a:spLocks noGrp="1"/>
          </p:cNvSpPr>
          <p:nvPr>
            <p:ph idx="1"/>
          </p:nvPr>
        </p:nvSpPr>
        <p:spPr>
          <a:xfrm>
            <a:off x="628650" y="1825625"/>
            <a:ext cx="7886700" cy="4351338"/>
          </a:xfrm>
        </p:spPr>
        <p:txBody>
          <a:bodyPr/>
          <a:lstStyle/>
          <a:p>
            <a:pPr eaLnBrk="1" hangingPunct="1"/>
            <a:endParaRPr lang="en-US" dirty="0"/>
          </a:p>
          <a:p>
            <a:pPr marL="0" indent="0" eaLnBrk="1" hangingPunct="1">
              <a:buNone/>
            </a:pPr>
            <a:br>
              <a:rPr lang="en-US" dirty="0"/>
            </a:br>
            <a:endParaRPr lang="en-US" dirty="0"/>
          </a:p>
        </p:txBody>
      </p:sp>
      <p:sp>
        <p:nvSpPr>
          <p:cNvPr id="7" name="Title 1">
            <a:extLst>
              <a:ext uri="{FF2B5EF4-FFF2-40B4-BE49-F238E27FC236}">
                <a16:creationId xmlns:a16="http://schemas.microsoft.com/office/drawing/2014/main" id="{D3F6A974-FFC1-4C4F-B6A2-049F7A56FD65}"/>
              </a:ext>
            </a:extLst>
          </p:cNvPr>
          <p:cNvSpPr>
            <a:spLocks noGrp="1"/>
          </p:cNvSpPr>
          <p:nvPr>
            <p:ph type="title"/>
          </p:nvPr>
        </p:nvSpPr>
        <p:spPr>
          <a:xfrm>
            <a:off x="628650" y="365126"/>
            <a:ext cx="8195310" cy="1325563"/>
          </a:xfrm>
        </p:spPr>
        <p:txBody>
          <a:bodyPr/>
          <a:lstStyle/>
          <a:p>
            <a:r>
              <a:rPr lang="en-US" dirty="0"/>
              <a:t>The Colonel Blotto Game</a:t>
            </a:r>
          </a:p>
        </p:txBody>
      </p:sp>
      <p:pic>
        <p:nvPicPr>
          <p:cNvPr id="2" name="Picture 1" descr="A graphic showing that Colonel Alto allocated 3 soldiers to each battlefield while Colonel Blotto allocated 4 1 4 to X Y and Z, respectively">
            <a:extLst>
              <a:ext uri="{FF2B5EF4-FFF2-40B4-BE49-F238E27FC236}">
                <a16:creationId xmlns:a16="http://schemas.microsoft.com/office/drawing/2014/main" id="{E8443F35-9629-47B4-AB01-6EB2E0008D54}"/>
              </a:ext>
            </a:extLst>
          </p:cNvPr>
          <p:cNvPicPr>
            <a:picLocks noChangeAspect="1"/>
          </p:cNvPicPr>
          <p:nvPr/>
        </p:nvPicPr>
        <p:blipFill>
          <a:blip r:embed="rId3"/>
          <a:stretch>
            <a:fillRect/>
          </a:stretch>
        </p:blipFill>
        <p:spPr>
          <a:xfrm>
            <a:off x="490537" y="1538288"/>
            <a:ext cx="8162925" cy="4524375"/>
          </a:xfrm>
          <a:prstGeom prst="rect">
            <a:avLst/>
          </a:prstGeom>
        </p:spPr>
      </p:pic>
    </p:spTree>
    <p:extLst>
      <p:ext uri="{BB962C8B-B14F-4D97-AF65-F5344CB8AC3E}">
        <p14:creationId xmlns:p14="http://schemas.microsoft.com/office/powerpoint/2010/main" val="23388408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D8C42796-0C66-47D6-98D7-DAD4E2375CE7}"/>
              </a:ext>
            </a:extLst>
          </p:cNvPr>
          <p:cNvSpPr>
            <a:spLocks noGrp="1"/>
          </p:cNvSpPr>
          <p:nvPr>
            <p:ph idx="1"/>
          </p:nvPr>
        </p:nvSpPr>
        <p:spPr>
          <a:xfrm>
            <a:off x="628650" y="1825625"/>
            <a:ext cx="7886700" cy="4351338"/>
          </a:xfrm>
        </p:spPr>
        <p:txBody>
          <a:bodyPr/>
          <a:lstStyle/>
          <a:p>
            <a:pPr eaLnBrk="1" hangingPunct="1"/>
            <a:endParaRPr lang="en-US" dirty="0"/>
          </a:p>
          <a:p>
            <a:pPr marL="0" indent="0" eaLnBrk="1" hangingPunct="1">
              <a:buNone/>
            </a:pPr>
            <a:br>
              <a:rPr lang="en-US" dirty="0"/>
            </a:br>
            <a:endParaRPr lang="en-US" dirty="0"/>
          </a:p>
        </p:txBody>
      </p:sp>
      <p:sp>
        <p:nvSpPr>
          <p:cNvPr id="7" name="Title 1">
            <a:extLst>
              <a:ext uri="{FF2B5EF4-FFF2-40B4-BE49-F238E27FC236}">
                <a16:creationId xmlns:a16="http://schemas.microsoft.com/office/drawing/2014/main" id="{D3F6A974-FFC1-4C4F-B6A2-049F7A56FD65}"/>
              </a:ext>
            </a:extLst>
          </p:cNvPr>
          <p:cNvSpPr>
            <a:spLocks noGrp="1"/>
          </p:cNvSpPr>
          <p:nvPr>
            <p:ph type="title"/>
          </p:nvPr>
        </p:nvSpPr>
        <p:spPr>
          <a:xfrm>
            <a:off x="628650" y="365126"/>
            <a:ext cx="8195310" cy="1325563"/>
          </a:xfrm>
        </p:spPr>
        <p:txBody>
          <a:bodyPr/>
          <a:lstStyle/>
          <a:p>
            <a:r>
              <a:rPr lang="en-US" dirty="0"/>
              <a:t>The Colonel Blotto Game</a:t>
            </a:r>
          </a:p>
        </p:txBody>
      </p:sp>
      <p:pic>
        <p:nvPicPr>
          <p:cNvPr id="2" name="Picture 1" descr="A graphic showing that Colonel Blotto won battlefields X and Z and lost battlefield Y to Colonel Alto">
            <a:extLst>
              <a:ext uri="{FF2B5EF4-FFF2-40B4-BE49-F238E27FC236}">
                <a16:creationId xmlns:a16="http://schemas.microsoft.com/office/drawing/2014/main" id="{551DBDFC-A544-4670-9857-5ED3E236D754}"/>
              </a:ext>
            </a:extLst>
          </p:cNvPr>
          <p:cNvPicPr>
            <a:picLocks noChangeAspect="1"/>
          </p:cNvPicPr>
          <p:nvPr/>
        </p:nvPicPr>
        <p:blipFill>
          <a:blip r:embed="rId3"/>
          <a:stretch>
            <a:fillRect/>
          </a:stretch>
        </p:blipFill>
        <p:spPr>
          <a:xfrm>
            <a:off x="542925" y="1490662"/>
            <a:ext cx="8058150" cy="4524375"/>
          </a:xfrm>
          <a:prstGeom prst="rect">
            <a:avLst/>
          </a:prstGeom>
        </p:spPr>
      </p:pic>
    </p:spTree>
    <p:extLst>
      <p:ext uri="{BB962C8B-B14F-4D97-AF65-F5344CB8AC3E}">
        <p14:creationId xmlns:p14="http://schemas.microsoft.com/office/powerpoint/2010/main" val="7237656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B2768-08D5-4ADD-AA2B-813FF6D65C0D}"/>
              </a:ext>
            </a:extLst>
          </p:cNvPr>
          <p:cNvSpPr>
            <a:spLocks noGrp="1"/>
          </p:cNvSpPr>
          <p:nvPr>
            <p:ph type="title"/>
          </p:nvPr>
        </p:nvSpPr>
        <p:spPr/>
        <p:txBody>
          <a:bodyPr/>
          <a:lstStyle/>
          <a:p>
            <a:r>
              <a:rPr lang="en-US" dirty="0"/>
              <a:t>Exercise: DDoS</a:t>
            </a:r>
          </a:p>
        </p:txBody>
      </p:sp>
      <p:graphicFrame>
        <p:nvGraphicFramePr>
          <p:cNvPr id="3" name="Table 2" descr="A table with questions marks where students need to fill in allocations across the 6 websites labeled A-F">
            <a:extLst>
              <a:ext uri="{FF2B5EF4-FFF2-40B4-BE49-F238E27FC236}">
                <a16:creationId xmlns:a16="http://schemas.microsoft.com/office/drawing/2014/main" id="{F8B756C8-4C02-491D-891C-9D5C88AF8CA2}"/>
              </a:ext>
            </a:extLst>
          </p:cNvPr>
          <p:cNvGraphicFramePr>
            <a:graphicFrameLocks noGrp="1"/>
          </p:cNvGraphicFramePr>
          <p:nvPr>
            <p:extLst>
              <p:ext uri="{D42A27DB-BD31-4B8C-83A1-F6EECF244321}">
                <p14:modId xmlns:p14="http://schemas.microsoft.com/office/powerpoint/2010/main" val="3043496497"/>
              </p:ext>
            </p:extLst>
          </p:nvPr>
        </p:nvGraphicFramePr>
        <p:xfrm>
          <a:off x="628650" y="2174078"/>
          <a:ext cx="7886702" cy="2469263"/>
        </p:xfrm>
        <a:graphic>
          <a:graphicData uri="http://schemas.openxmlformats.org/drawingml/2006/table">
            <a:tbl>
              <a:tblPr firstRow="1" bandRow="1">
                <a:tableStyleId>{5C22544A-7EE6-4342-B048-85BDC9FD1C3A}</a:tableStyleId>
              </a:tblPr>
              <a:tblGrid>
                <a:gridCol w="1538384">
                  <a:extLst>
                    <a:ext uri="{9D8B030D-6E8A-4147-A177-3AD203B41FA5}">
                      <a16:colId xmlns:a16="http://schemas.microsoft.com/office/drawing/2014/main" val="2431604212"/>
                    </a:ext>
                  </a:extLst>
                </a:gridCol>
                <a:gridCol w="1058053">
                  <a:extLst>
                    <a:ext uri="{9D8B030D-6E8A-4147-A177-3AD203B41FA5}">
                      <a16:colId xmlns:a16="http://schemas.microsoft.com/office/drawing/2014/main" val="2498412966"/>
                    </a:ext>
                  </a:extLst>
                </a:gridCol>
                <a:gridCol w="1058053">
                  <a:extLst>
                    <a:ext uri="{9D8B030D-6E8A-4147-A177-3AD203B41FA5}">
                      <a16:colId xmlns:a16="http://schemas.microsoft.com/office/drawing/2014/main" val="2340180768"/>
                    </a:ext>
                  </a:extLst>
                </a:gridCol>
                <a:gridCol w="1058053">
                  <a:extLst>
                    <a:ext uri="{9D8B030D-6E8A-4147-A177-3AD203B41FA5}">
                      <a16:colId xmlns:a16="http://schemas.microsoft.com/office/drawing/2014/main" val="151333189"/>
                    </a:ext>
                  </a:extLst>
                </a:gridCol>
                <a:gridCol w="1058053">
                  <a:extLst>
                    <a:ext uri="{9D8B030D-6E8A-4147-A177-3AD203B41FA5}">
                      <a16:colId xmlns:a16="http://schemas.microsoft.com/office/drawing/2014/main" val="3362505228"/>
                    </a:ext>
                  </a:extLst>
                </a:gridCol>
                <a:gridCol w="1058053">
                  <a:extLst>
                    <a:ext uri="{9D8B030D-6E8A-4147-A177-3AD203B41FA5}">
                      <a16:colId xmlns:a16="http://schemas.microsoft.com/office/drawing/2014/main" val="3757187057"/>
                    </a:ext>
                  </a:extLst>
                </a:gridCol>
                <a:gridCol w="1058053">
                  <a:extLst>
                    <a:ext uri="{9D8B030D-6E8A-4147-A177-3AD203B41FA5}">
                      <a16:colId xmlns:a16="http://schemas.microsoft.com/office/drawing/2014/main" val="3337335837"/>
                    </a:ext>
                  </a:extLst>
                </a:gridCol>
              </a:tblGrid>
              <a:tr h="660562">
                <a:tc>
                  <a:txBody>
                    <a:bodyPr/>
                    <a:lstStyle/>
                    <a:p>
                      <a:pPr algn="ctr"/>
                      <a:r>
                        <a:rPr lang="en-US" sz="2100" dirty="0"/>
                        <a:t>Website</a:t>
                      </a:r>
                    </a:p>
                  </a:txBody>
                  <a:tcPr anchor="ctr"/>
                </a:tc>
                <a:tc>
                  <a:txBody>
                    <a:bodyPr/>
                    <a:lstStyle/>
                    <a:p>
                      <a:pPr algn="ctr"/>
                      <a:r>
                        <a:rPr lang="en-US" sz="2100" dirty="0"/>
                        <a:t>A</a:t>
                      </a:r>
                    </a:p>
                  </a:txBody>
                  <a:tcPr anchor="ctr"/>
                </a:tc>
                <a:tc>
                  <a:txBody>
                    <a:bodyPr/>
                    <a:lstStyle/>
                    <a:p>
                      <a:pPr algn="ctr"/>
                      <a:r>
                        <a:rPr lang="en-US" sz="2100" dirty="0"/>
                        <a:t>B</a:t>
                      </a:r>
                    </a:p>
                  </a:txBody>
                  <a:tcPr anchor="ctr"/>
                </a:tc>
                <a:tc>
                  <a:txBody>
                    <a:bodyPr/>
                    <a:lstStyle/>
                    <a:p>
                      <a:pPr algn="ctr"/>
                      <a:r>
                        <a:rPr lang="en-US" sz="2100" dirty="0"/>
                        <a:t>C</a:t>
                      </a:r>
                    </a:p>
                  </a:txBody>
                  <a:tcPr anchor="ctr"/>
                </a:tc>
                <a:tc>
                  <a:txBody>
                    <a:bodyPr/>
                    <a:lstStyle/>
                    <a:p>
                      <a:pPr algn="ctr"/>
                      <a:r>
                        <a:rPr lang="en-US" sz="2100" dirty="0"/>
                        <a:t>D</a:t>
                      </a:r>
                    </a:p>
                  </a:txBody>
                  <a:tcPr anchor="ctr"/>
                </a:tc>
                <a:tc>
                  <a:txBody>
                    <a:bodyPr/>
                    <a:lstStyle/>
                    <a:p>
                      <a:pPr algn="ctr"/>
                      <a:r>
                        <a:rPr lang="en-US" sz="2100" dirty="0"/>
                        <a:t>E</a:t>
                      </a:r>
                    </a:p>
                  </a:txBody>
                  <a:tcPr anchor="ctr"/>
                </a:tc>
                <a:tc>
                  <a:txBody>
                    <a:bodyPr/>
                    <a:lstStyle/>
                    <a:p>
                      <a:pPr algn="ctr"/>
                      <a:r>
                        <a:rPr lang="en-US" sz="2100" dirty="0"/>
                        <a:t>F</a:t>
                      </a:r>
                    </a:p>
                  </a:txBody>
                  <a:tcPr anchor="ctr"/>
                </a:tc>
                <a:extLst>
                  <a:ext uri="{0D108BD9-81ED-4DB2-BD59-A6C34878D82A}">
                    <a16:rowId xmlns:a16="http://schemas.microsoft.com/office/drawing/2014/main" val="3106448846"/>
                  </a:ext>
                </a:extLst>
              </a:tr>
              <a:tr h="640080">
                <a:tc>
                  <a:txBody>
                    <a:bodyPr/>
                    <a:lstStyle/>
                    <a:p>
                      <a:pPr marL="0" algn="ctr" defTabSz="685800" rtl="0" eaLnBrk="1" latinLnBrk="0" hangingPunct="1"/>
                      <a:r>
                        <a:rPr lang="en-US" sz="2100" b="1" kern="1200" dirty="0">
                          <a:solidFill>
                            <a:schemeClr val="lt1"/>
                          </a:solidFill>
                          <a:latin typeface="+mn-lt"/>
                          <a:ea typeface="+mn-ea"/>
                          <a:cs typeface="+mn-cs"/>
                        </a:rPr>
                        <a:t>Value</a:t>
                      </a:r>
                    </a:p>
                  </a:txBody>
                  <a:tcPr anchor="ctr">
                    <a:solidFill>
                      <a:schemeClr val="accent1"/>
                    </a:solidFill>
                  </a:tcPr>
                </a:tc>
                <a:tc>
                  <a:txBody>
                    <a:bodyPr/>
                    <a:lstStyle/>
                    <a:p>
                      <a:pPr marL="0" algn="ctr" defTabSz="685800" rtl="0" eaLnBrk="1" latinLnBrk="0" hangingPunct="1"/>
                      <a:r>
                        <a:rPr lang="en-US" sz="2100" b="1" kern="1200" dirty="0">
                          <a:solidFill>
                            <a:schemeClr val="lt1"/>
                          </a:solidFill>
                          <a:latin typeface="+mn-lt"/>
                          <a:ea typeface="+mn-ea"/>
                          <a:cs typeface="+mn-cs"/>
                        </a:rPr>
                        <a:t>1</a:t>
                      </a:r>
                    </a:p>
                  </a:txBody>
                  <a:tcPr anchor="ctr">
                    <a:solidFill>
                      <a:schemeClr val="accent1"/>
                    </a:solidFill>
                  </a:tcPr>
                </a:tc>
                <a:tc>
                  <a:txBody>
                    <a:bodyPr/>
                    <a:lstStyle/>
                    <a:p>
                      <a:pPr marL="0" algn="ctr" defTabSz="685800" rtl="0" eaLnBrk="1" latinLnBrk="0" hangingPunct="1"/>
                      <a:r>
                        <a:rPr lang="en-US" sz="2100" b="1" kern="1200" dirty="0">
                          <a:solidFill>
                            <a:schemeClr val="lt1"/>
                          </a:solidFill>
                          <a:latin typeface="+mn-lt"/>
                          <a:ea typeface="+mn-ea"/>
                          <a:cs typeface="+mn-cs"/>
                        </a:rPr>
                        <a:t>1</a:t>
                      </a:r>
                    </a:p>
                  </a:txBody>
                  <a:tcPr anchor="ctr">
                    <a:solidFill>
                      <a:schemeClr val="accent1"/>
                    </a:solidFill>
                  </a:tcPr>
                </a:tc>
                <a:tc>
                  <a:txBody>
                    <a:bodyPr/>
                    <a:lstStyle/>
                    <a:p>
                      <a:pPr marL="0" algn="ctr" defTabSz="685800" rtl="0" eaLnBrk="1" latinLnBrk="0" hangingPunct="1"/>
                      <a:r>
                        <a:rPr lang="en-US" sz="2100" b="1" kern="1200" dirty="0">
                          <a:solidFill>
                            <a:schemeClr val="lt1"/>
                          </a:solidFill>
                          <a:latin typeface="+mn-lt"/>
                          <a:ea typeface="+mn-ea"/>
                          <a:cs typeface="+mn-cs"/>
                        </a:rPr>
                        <a:t>1</a:t>
                      </a:r>
                    </a:p>
                  </a:txBody>
                  <a:tcPr anchor="ctr">
                    <a:solidFill>
                      <a:schemeClr val="accent1"/>
                    </a:solidFill>
                  </a:tcPr>
                </a:tc>
                <a:tc>
                  <a:txBody>
                    <a:bodyPr/>
                    <a:lstStyle/>
                    <a:p>
                      <a:pPr marL="0" algn="ctr" defTabSz="685800" rtl="0" eaLnBrk="1" latinLnBrk="0" hangingPunct="1"/>
                      <a:r>
                        <a:rPr lang="en-US" sz="2100" b="1" kern="1200" dirty="0">
                          <a:solidFill>
                            <a:schemeClr val="lt1"/>
                          </a:solidFill>
                          <a:latin typeface="+mn-lt"/>
                          <a:ea typeface="+mn-ea"/>
                          <a:cs typeface="+mn-cs"/>
                        </a:rPr>
                        <a:t>1</a:t>
                      </a:r>
                    </a:p>
                  </a:txBody>
                  <a:tcPr anchor="ctr">
                    <a:solidFill>
                      <a:schemeClr val="accent1"/>
                    </a:solidFill>
                  </a:tcPr>
                </a:tc>
                <a:tc>
                  <a:txBody>
                    <a:bodyPr/>
                    <a:lstStyle/>
                    <a:p>
                      <a:pPr marL="0" algn="ctr" defTabSz="685800" rtl="0" eaLnBrk="1" latinLnBrk="0" hangingPunct="1"/>
                      <a:r>
                        <a:rPr lang="en-US" sz="2100" b="1" kern="1200" dirty="0">
                          <a:solidFill>
                            <a:schemeClr val="lt1"/>
                          </a:solidFill>
                          <a:latin typeface="+mn-lt"/>
                          <a:ea typeface="+mn-ea"/>
                          <a:cs typeface="+mn-cs"/>
                        </a:rPr>
                        <a:t>1</a:t>
                      </a:r>
                    </a:p>
                  </a:txBody>
                  <a:tcPr anchor="ctr">
                    <a:solidFill>
                      <a:schemeClr val="accent1"/>
                    </a:solidFill>
                  </a:tcPr>
                </a:tc>
                <a:tc>
                  <a:txBody>
                    <a:bodyPr/>
                    <a:lstStyle/>
                    <a:p>
                      <a:pPr marL="0" algn="ctr" defTabSz="685800" rtl="0" eaLnBrk="1" latinLnBrk="0" hangingPunct="1"/>
                      <a:r>
                        <a:rPr lang="en-US" sz="2100" b="1" kern="1200" dirty="0">
                          <a:solidFill>
                            <a:schemeClr val="lt1"/>
                          </a:solidFill>
                          <a:latin typeface="+mn-lt"/>
                          <a:ea typeface="+mn-ea"/>
                          <a:cs typeface="+mn-cs"/>
                        </a:rPr>
                        <a:t>1</a:t>
                      </a:r>
                    </a:p>
                  </a:txBody>
                  <a:tcPr anchor="ctr">
                    <a:solidFill>
                      <a:schemeClr val="accent1"/>
                    </a:solidFill>
                  </a:tcPr>
                </a:tc>
                <a:extLst>
                  <a:ext uri="{0D108BD9-81ED-4DB2-BD59-A6C34878D82A}">
                    <a16:rowId xmlns:a16="http://schemas.microsoft.com/office/drawing/2014/main" val="2128451310"/>
                  </a:ext>
                </a:extLst>
              </a:tr>
              <a:tr h="1168621">
                <a:tc>
                  <a:txBody>
                    <a:bodyPr/>
                    <a:lstStyle/>
                    <a:p>
                      <a:pPr marL="0" algn="ctr" defTabSz="685800" rtl="0" eaLnBrk="1" latinLnBrk="0" hangingPunct="1"/>
                      <a:r>
                        <a:rPr lang="en-US" sz="2100" b="1" kern="1200" dirty="0">
                          <a:solidFill>
                            <a:schemeClr val="lt1"/>
                          </a:solidFill>
                          <a:latin typeface="+mn-lt"/>
                          <a:ea typeface="+mn-ea"/>
                          <a:cs typeface="+mn-cs"/>
                        </a:rPr>
                        <a:t>Protection (must sum to 120)</a:t>
                      </a:r>
                    </a:p>
                  </a:txBody>
                  <a:tcPr anchor="ctr">
                    <a:solidFill>
                      <a:schemeClr val="accent1"/>
                    </a:solidFill>
                  </a:tcPr>
                </a:tc>
                <a:tc>
                  <a:txBody>
                    <a:bodyPr/>
                    <a:lstStyle/>
                    <a:p>
                      <a:pPr algn="ctr"/>
                      <a:r>
                        <a:rPr lang="en-US" sz="2100" dirty="0"/>
                        <a:t>?</a:t>
                      </a:r>
                    </a:p>
                  </a:txBody>
                  <a:tcPr anchor="ctr"/>
                </a:tc>
                <a:tc>
                  <a:txBody>
                    <a:bodyPr/>
                    <a:lstStyle/>
                    <a:p>
                      <a:pPr algn="ctr"/>
                      <a:r>
                        <a:rPr lang="en-US" sz="2100" dirty="0"/>
                        <a:t>?</a:t>
                      </a:r>
                    </a:p>
                  </a:txBody>
                  <a:tcPr anchor="ctr"/>
                </a:tc>
                <a:tc>
                  <a:txBody>
                    <a:bodyPr/>
                    <a:lstStyle/>
                    <a:p>
                      <a:pPr algn="ctr"/>
                      <a:r>
                        <a:rPr lang="en-US" sz="2100" dirty="0"/>
                        <a:t>?</a:t>
                      </a:r>
                    </a:p>
                  </a:txBody>
                  <a:tcPr anchor="ctr"/>
                </a:tc>
                <a:tc>
                  <a:txBody>
                    <a:bodyPr/>
                    <a:lstStyle/>
                    <a:p>
                      <a:pPr algn="ctr"/>
                      <a:r>
                        <a:rPr lang="en-US" sz="2100" dirty="0"/>
                        <a:t>?</a:t>
                      </a:r>
                    </a:p>
                  </a:txBody>
                  <a:tcPr anchor="ctr"/>
                </a:tc>
                <a:tc>
                  <a:txBody>
                    <a:bodyPr/>
                    <a:lstStyle/>
                    <a:p>
                      <a:pPr algn="ctr"/>
                      <a:r>
                        <a:rPr lang="en-US" sz="2100" dirty="0"/>
                        <a:t>?</a:t>
                      </a:r>
                    </a:p>
                  </a:txBody>
                  <a:tcPr anchor="ctr"/>
                </a:tc>
                <a:tc>
                  <a:txBody>
                    <a:bodyPr/>
                    <a:lstStyle/>
                    <a:p>
                      <a:pPr algn="ctr"/>
                      <a:r>
                        <a:rPr lang="en-US" sz="2100" dirty="0"/>
                        <a:t>?</a:t>
                      </a:r>
                    </a:p>
                  </a:txBody>
                  <a:tcPr anchor="ctr"/>
                </a:tc>
                <a:extLst>
                  <a:ext uri="{0D108BD9-81ED-4DB2-BD59-A6C34878D82A}">
                    <a16:rowId xmlns:a16="http://schemas.microsoft.com/office/drawing/2014/main" val="3204647271"/>
                  </a:ext>
                </a:extLst>
              </a:tr>
            </a:tbl>
          </a:graphicData>
        </a:graphic>
      </p:graphicFrame>
    </p:spTree>
    <p:extLst>
      <p:ext uri="{BB962C8B-B14F-4D97-AF65-F5344CB8AC3E}">
        <p14:creationId xmlns:p14="http://schemas.microsoft.com/office/powerpoint/2010/main" val="20252672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B2768-08D5-4ADD-AA2B-813FF6D65C0D}"/>
              </a:ext>
            </a:extLst>
          </p:cNvPr>
          <p:cNvSpPr>
            <a:spLocks noGrp="1"/>
          </p:cNvSpPr>
          <p:nvPr>
            <p:ph type="title"/>
          </p:nvPr>
        </p:nvSpPr>
        <p:spPr/>
        <p:txBody>
          <a:bodyPr/>
          <a:lstStyle/>
          <a:p>
            <a:r>
              <a:rPr lang="en-US" dirty="0"/>
              <a:t>DDoS - Analysis</a:t>
            </a:r>
          </a:p>
        </p:txBody>
      </p:sp>
      <p:graphicFrame>
        <p:nvGraphicFramePr>
          <p:cNvPr id="3" name="Table 2" descr="A table showing a particular allocation of soldiers across the 6 websites">
            <a:extLst>
              <a:ext uri="{FF2B5EF4-FFF2-40B4-BE49-F238E27FC236}">
                <a16:creationId xmlns:a16="http://schemas.microsoft.com/office/drawing/2014/main" id="{F8B756C8-4C02-491D-891C-9D5C88AF8CA2}"/>
              </a:ext>
            </a:extLst>
          </p:cNvPr>
          <p:cNvGraphicFramePr>
            <a:graphicFrameLocks noGrp="1"/>
          </p:cNvGraphicFramePr>
          <p:nvPr>
            <p:extLst>
              <p:ext uri="{D42A27DB-BD31-4B8C-83A1-F6EECF244321}">
                <p14:modId xmlns:p14="http://schemas.microsoft.com/office/powerpoint/2010/main" val="2921688697"/>
              </p:ext>
            </p:extLst>
          </p:nvPr>
        </p:nvGraphicFramePr>
        <p:xfrm>
          <a:off x="628650" y="2174078"/>
          <a:ext cx="7886702" cy="2469263"/>
        </p:xfrm>
        <a:graphic>
          <a:graphicData uri="http://schemas.openxmlformats.org/drawingml/2006/table">
            <a:tbl>
              <a:tblPr firstRow="1" bandRow="1">
                <a:tableStyleId>{5C22544A-7EE6-4342-B048-85BDC9FD1C3A}</a:tableStyleId>
              </a:tblPr>
              <a:tblGrid>
                <a:gridCol w="1538384">
                  <a:extLst>
                    <a:ext uri="{9D8B030D-6E8A-4147-A177-3AD203B41FA5}">
                      <a16:colId xmlns:a16="http://schemas.microsoft.com/office/drawing/2014/main" val="2431604212"/>
                    </a:ext>
                  </a:extLst>
                </a:gridCol>
                <a:gridCol w="1058053">
                  <a:extLst>
                    <a:ext uri="{9D8B030D-6E8A-4147-A177-3AD203B41FA5}">
                      <a16:colId xmlns:a16="http://schemas.microsoft.com/office/drawing/2014/main" val="2498412966"/>
                    </a:ext>
                  </a:extLst>
                </a:gridCol>
                <a:gridCol w="1058053">
                  <a:extLst>
                    <a:ext uri="{9D8B030D-6E8A-4147-A177-3AD203B41FA5}">
                      <a16:colId xmlns:a16="http://schemas.microsoft.com/office/drawing/2014/main" val="2340180768"/>
                    </a:ext>
                  </a:extLst>
                </a:gridCol>
                <a:gridCol w="1058053">
                  <a:extLst>
                    <a:ext uri="{9D8B030D-6E8A-4147-A177-3AD203B41FA5}">
                      <a16:colId xmlns:a16="http://schemas.microsoft.com/office/drawing/2014/main" val="151333189"/>
                    </a:ext>
                  </a:extLst>
                </a:gridCol>
                <a:gridCol w="1058053">
                  <a:extLst>
                    <a:ext uri="{9D8B030D-6E8A-4147-A177-3AD203B41FA5}">
                      <a16:colId xmlns:a16="http://schemas.microsoft.com/office/drawing/2014/main" val="3362505228"/>
                    </a:ext>
                  </a:extLst>
                </a:gridCol>
                <a:gridCol w="1058053">
                  <a:extLst>
                    <a:ext uri="{9D8B030D-6E8A-4147-A177-3AD203B41FA5}">
                      <a16:colId xmlns:a16="http://schemas.microsoft.com/office/drawing/2014/main" val="3757187057"/>
                    </a:ext>
                  </a:extLst>
                </a:gridCol>
                <a:gridCol w="1058053">
                  <a:extLst>
                    <a:ext uri="{9D8B030D-6E8A-4147-A177-3AD203B41FA5}">
                      <a16:colId xmlns:a16="http://schemas.microsoft.com/office/drawing/2014/main" val="3337335837"/>
                    </a:ext>
                  </a:extLst>
                </a:gridCol>
              </a:tblGrid>
              <a:tr h="660562">
                <a:tc>
                  <a:txBody>
                    <a:bodyPr/>
                    <a:lstStyle/>
                    <a:p>
                      <a:pPr algn="ctr"/>
                      <a:r>
                        <a:rPr lang="en-US" sz="2100" dirty="0"/>
                        <a:t>Website</a:t>
                      </a:r>
                    </a:p>
                  </a:txBody>
                  <a:tcPr anchor="ctr"/>
                </a:tc>
                <a:tc>
                  <a:txBody>
                    <a:bodyPr/>
                    <a:lstStyle/>
                    <a:p>
                      <a:pPr algn="ctr"/>
                      <a:r>
                        <a:rPr lang="en-US" sz="2100" dirty="0"/>
                        <a:t>A</a:t>
                      </a:r>
                    </a:p>
                  </a:txBody>
                  <a:tcPr anchor="ctr"/>
                </a:tc>
                <a:tc>
                  <a:txBody>
                    <a:bodyPr/>
                    <a:lstStyle/>
                    <a:p>
                      <a:pPr algn="ctr"/>
                      <a:r>
                        <a:rPr lang="en-US" sz="2100" dirty="0"/>
                        <a:t>B</a:t>
                      </a:r>
                    </a:p>
                  </a:txBody>
                  <a:tcPr anchor="ctr"/>
                </a:tc>
                <a:tc>
                  <a:txBody>
                    <a:bodyPr/>
                    <a:lstStyle/>
                    <a:p>
                      <a:pPr algn="ctr"/>
                      <a:r>
                        <a:rPr lang="en-US" sz="2100" dirty="0"/>
                        <a:t>C</a:t>
                      </a:r>
                    </a:p>
                  </a:txBody>
                  <a:tcPr anchor="ctr"/>
                </a:tc>
                <a:tc>
                  <a:txBody>
                    <a:bodyPr/>
                    <a:lstStyle/>
                    <a:p>
                      <a:pPr algn="ctr"/>
                      <a:r>
                        <a:rPr lang="en-US" sz="2100" dirty="0"/>
                        <a:t>D</a:t>
                      </a:r>
                    </a:p>
                  </a:txBody>
                  <a:tcPr anchor="ctr"/>
                </a:tc>
                <a:tc>
                  <a:txBody>
                    <a:bodyPr/>
                    <a:lstStyle/>
                    <a:p>
                      <a:pPr algn="ctr"/>
                      <a:r>
                        <a:rPr lang="en-US" sz="2100" dirty="0"/>
                        <a:t>E</a:t>
                      </a:r>
                    </a:p>
                  </a:txBody>
                  <a:tcPr anchor="ctr"/>
                </a:tc>
                <a:tc>
                  <a:txBody>
                    <a:bodyPr/>
                    <a:lstStyle/>
                    <a:p>
                      <a:pPr algn="ctr"/>
                      <a:r>
                        <a:rPr lang="en-US" sz="2100" dirty="0"/>
                        <a:t>F</a:t>
                      </a:r>
                    </a:p>
                  </a:txBody>
                  <a:tcPr anchor="ctr"/>
                </a:tc>
                <a:extLst>
                  <a:ext uri="{0D108BD9-81ED-4DB2-BD59-A6C34878D82A}">
                    <a16:rowId xmlns:a16="http://schemas.microsoft.com/office/drawing/2014/main" val="3106448846"/>
                  </a:ext>
                </a:extLst>
              </a:tr>
              <a:tr h="640080">
                <a:tc>
                  <a:txBody>
                    <a:bodyPr/>
                    <a:lstStyle/>
                    <a:p>
                      <a:pPr marL="0" algn="ctr" defTabSz="685800" rtl="0" eaLnBrk="1" latinLnBrk="0" hangingPunct="1"/>
                      <a:r>
                        <a:rPr lang="en-US" sz="2100" b="1" kern="1200" dirty="0">
                          <a:solidFill>
                            <a:schemeClr val="lt1"/>
                          </a:solidFill>
                          <a:latin typeface="+mn-lt"/>
                          <a:ea typeface="+mn-ea"/>
                          <a:cs typeface="+mn-cs"/>
                        </a:rPr>
                        <a:t>Value</a:t>
                      </a:r>
                    </a:p>
                  </a:txBody>
                  <a:tcPr anchor="ctr">
                    <a:solidFill>
                      <a:schemeClr val="accent1"/>
                    </a:solidFill>
                  </a:tcPr>
                </a:tc>
                <a:tc>
                  <a:txBody>
                    <a:bodyPr/>
                    <a:lstStyle/>
                    <a:p>
                      <a:pPr marL="0" algn="ctr" defTabSz="685800" rtl="0" eaLnBrk="1" latinLnBrk="0" hangingPunct="1"/>
                      <a:r>
                        <a:rPr lang="en-US" sz="2100" b="1" kern="1200" dirty="0">
                          <a:solidFill>
                            <a:schemeClr val="lt1"/>
                          </a:solidFill>
                          <a:latin typeface="+mn-lt"/>
                          <a:ea typeface="+mn-ea"/>
                          <a:cs typeface="+mn-cs"/>
                        </a:rPr>
                        <a:t>1</a:t>
                      </a:r>
                    </a:p>
                  </a:txBody>
                  <a:tcPr anchor="ctr">
                    <a:solidFill>
                      <a:schemeClr val="accent1"/>
                    </a:solidFill>
                  </a:tcPr>
                </a:tc>
                <a:tc>
                  <a:txBody>
                    <a:bodyPr/>
                    <a:lstStyle/>
                    <a:p>
                      <a:pPr marL="0" algn="ctr" defTabSz="685800" rtl="0" eaLnBrk="1" latinLnBrk="0" hangingPunct="1"/>
                      <a:r>
                        <a:rPr lang="en-US" sz="2100" b="1" kern="1200" dirty="0">
                          <a:solidFill>
                            <a:schemeClr val="lt1"/>
                          </a:solidFill>
                          <a:latin typeface="+mn-lt"/>
                          <a:ea typeface="+mn-ea"/>
                          <a:cs typeface="+mn-cs"/>
                        </a:rPr>
                        <a:t>1</a:t>
                      </a:r>
                    </a:p>
                  </a:txBody>
                  <a:tcPr anchor="ctr">
                    <a:solidFill>
                      <a:schemeClr val="accent1"/>
                    </a:solidFill>
                  </a:tcPr>
                </a:tc>
                <a:tc>
                  <a:txBody>
                    <a:bodyPr/>
                    <a:lstStyle/>
                    <a:p>
                      <a:pPr marL="0" algn="ctr" defTabSz="685800" rtl="0" eaLnBrk="1" latinLnBrk="0" hangingPunct="1"/>
                      <a:r>
                        <a:rPr lang="en-US" sz="2100" b="1" kern="1200" dirty="0">
                          <a:solidFill>
                            <a:schemeClr val="lt1"/>
                          </a:solidFill>
                          <a:latin typeface="+mn-lt"/>
                          <a:ea typeface="+mn-ea"/>
                          <a:cs typeface="+mn-cs"/>
                        </a:rPr>
                        <a:t>1</a:t>
                      </a:r>
                    </a:p>
                  </a:txBody>
                  <a:tcPr anchor="ctr">
                    <a:solidFill>
                      <a:schemeClr val="accent1"/>
                    </a:solidFill>
                  </a:tcPr>
                </a:tc>
                <a:tc>
                  <a:txBody>
                    <a:bodyPr/>
                    <a:lstStyle/>
                    <a:p>
                      <a:pPr marL="0" algn="ctr" defTabSz="685800" rtl="0" eaLnBrk="1" latinLnBrk="0" hangingPunct="1"/>
                      <a:r>
                        <a:rPr lang="en-US" sz="2100" b="1" kern="1200" dirty="0">
                          <a:solidFill>
                            <a:schemeClr val="lt1"/>
                          </a:solidFill>
                          <a:latin typeface="+mn-lt"/>
                          <a:ea typeface="+mn-ea"/>
                          <a:cs typeface="+mn-cs"/>
                        </a:rPr>
                        <a:t>1</a:t>
                      </a:r>
                    </a:p>
                  </a:txBody>
                  <a:tcPr anchor="ctr">
                    <a:solidFill>
                      <a:schemeClr val="accent1"/>
                    </a:solidFill>
                  </a:tcPr>
                </a:tc>
                <a:tc>
                  <a:txBody>
                    <a:bodyPr/>
                    <a:lstStyle/>
                    <a:p>
                      <a:pPr marL="0" algn="ctr" defTabSz="685800" rtl="0" eaLnBrk="1" latinLnBrk="0" hangingPunct="1"/>
                      <a:r>
                        <a:rPr lang="en-US" sz="2100" b="1" kern="1200" dirty="0">
                          <a:solidFill>
                            <a:schemeClr val="lt1"/>
                          </a:solidFill>
                          <a:latin typeface="+mn-lt"/>
                          <a:ea typeface="+mn-ea"/>
                          <a:cs typeface="+mn-cs"/>
                        </a:rPr>
                        <a:t>1</a:t>
                      </a:r>
                    </a:p>
                  </a:txBody>
                  <a:tcPr anchor="ctr">
                    <a:solidFill>
                      <a:schemeClr val="accent1"/>
                    </a:solidFill>
                  </a:tcPr>
                </a:tc>
                <a:tc>
                  <a:txBody>
                    <a:bodyPr/>
                    <a:lstStyle/>
                    <a:p>
                      <a:pPr marL="0" algn="ctr" defTabSz="685800" rtl="0" eaLnBrk="1" latinLnBrk="0" hangingPunct="1"/>
                      <a:r>
                        <a:rPr lang="en-US" sz="2100" b="1" kern="1200" dirty="0">
                          <a:solidFill>
                            <a:schemeClr val="lt1"/>
                          </a:solidFill>
                          <a:latin typeface="+mn-lt"/>
                          <a:ea typeface="+mn-ea"/>
                          <a:cs typeface="+mn-cs"/>
                        </a:rPr>
                        <a:t>1</a:t>
                      </a:r>
                    </a:p>
                  </a:txBody>
                  <a:tcPr anchor="ctr">
                    <a:solidFill>
                      <a:schemeClr val="accent1"/>
                    </a:solidFill>
                  </a:tcPr>
                </a:tc>
                <a:extLst>
                  <a:ext uri="{0D108BD9-81ED-4DB2-BD59-A6C34878D82A}">
                    <a16:rowId xmlns:a16="http://schemas.microsoft.com/office/drawing/2014/main" val="2128451310"/>
                  </a:ext>
                </a:extLst>
              </a:tr>
              <a:tr h="1168621">
                <a:tc>
                  <a:txBody>
                    <a:bodyPr/>
                    <a:lstStyle/>
                    <a:p>
                      <a:pPr marL="0" algn="ctr" defTabSz="685800" rtl="0" eaLnBrk="1" latinLnBrk="0" hangingPunct="1"/>
                      <a:r>
                        <a:rPr lang="en-US" sz="2100" b="1" kern="1200" dirty="0">
                          <a:solidFill>
                            <a:schemeClr val="lt1"/>
                          </a:solidFill>
                          <a:latin typeface="+mn-lt"/>
                          <a:ea typeface="+mn-ea"/>
                          <a:cs typeface="+mn-cs"/>
                        </a:rPr>
                        <a:t>Protection (must sum to 120)</a:t>
                      </a:r>
                    </a:p>
                  </a:txBody>
                  <a:tcPr anchor="ctr">
                    <a:solidFill>
                      <a:schemeClr val="accent1"/>
                    </a:solidFill>
                  </a:tcPr>
                </a:tc>
                <a:tc>
                  <a:txBody>
                    <a:bodyPr/>
                    <a:lstStyle/>
                    <a:p>
                      <a:pPr algn="ctr"/>
                      <a:r>
                        <a:rPr lang="en-US" sz="2100" dirty="0"/>
                        <a:t>2</a:t>
                      </a:r>
                    </a:p>
                  </a:txBody>
                  <a:tcPr anchor="ctr"/>
                </a:tc>
                <a:tc>
                  <a:txBody>
                    <a:bodyPr/>
                    <a:lstStyle/>
                    <a:p>
                      <a:pPr algn="ctr"/>
                      <a:r>
                        <a:rPr lang="en-US" sz="2100" dirty="0"/>
                        <a:t>31</a:t>
                      </a:r>
                    </a:p>
                  </a:txBody>
                  <a:tcPr anchor="ctr"/>
                </a:tc>
                <a:tc>
                  <a:txBody>
                    <a:bodyPr/>
                    <a:lstStyle/>
                    <a:p>
                      <a:pPr algn="ctr"/>
                      <a:r>
                        <a:rPr lang="en-US" sz="2100" dirty="0"/>
                        <a:t>31</a:t>
                      </a:r>
                    </a:p>
                  </a:txBody>
                  <a:tcPr anchor="ctr"/>
                </a:tc>
                <a:tc>
                  <a:txBody>
                    <a:bodyPr/>
                    <a:lstStyle/>
                    <a:p>
                      <a:pPr algn="ctr"/>
                      <a:r>
                        <a:rPr lang="en-US" sz="2100" dirty="0"/>
                        <a:t>31</a:t>
                      </a:r>
                    </a:p>
                  </a:txBody>
                  <a:tcPr anchor="ctr"/>
                </a:tc>
                <a:tc>
                  <a:txBody>
                    <a:bodyPr/>
                    <a:lstStyle/>
                    <a:p>
                      <a:pPr algn="ctr"/>
                      <a:r>
                        <a:rPr lang="en-US" sz="2100" dirty="0"/>
                        <a:t>23</a:t>
                      </a:r>
                    </a:p>
                  </a:txBody>
                  <a:tcPr anchor="ctr"/>
                </a:tc>
                <a:tc>
                  <a:txBody>
                    <a:bodyPr/>
                    <a:lstStyle/>
                    <a:p>
                      <a:pPr algn="ctr"/>
                      <a:r>
                        <a:rPr lang="en-US" sz="2100" dirty="0"/>
                        <a:t>2</a:t>
                      </a:r>
                    </a:p>
                  </a:txBody>
                  <a:tcPr anchor="ctr"/>
                </a:tc>
                <a:extLst>
                  <a:ext uri="{0D108BD9-81ED-4DB2-BD59-A6C34878D82A}">
                    <a16:rowId xmlns:a16="http://schemas.microsoft.com/office/drawing/2014/main" val="3204647271"/>
                  </a:ext>
                </a:extLst>
              </a:tr>
            </a:tbl>
          </a:graphicData>
        </a:graphic>
      </p:graphicFrame>
    </p:spTree>
    <p:extLst>
      <p:ext uri="{BB962C8B-B14F-4D97-AF65-F5344CB8AC3E}">
        <p14:creationId xmlns:p14="http://schemas.microsoft.com/office/powerpoint/2010/main" val="14914733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pPr eaLnBrk="1" hangingPunct="1"/>
            <a:r>
              <a:rPr lang="en-US" dirty="0"/>
              <a:t>Behavioral game theory is a better predictor of a person’s strategic choices than analytical game theory for many situations.</a:t>
            </a:r>
          </a:p>
          <a:p>
            <a:pPr eaLnBrk="1" hangingPunct="1"/>
            <a:r>
              <a:rPr lang="en-US" b="1" dirty="0"/>
              <a:t>Level-</a:t>
            </a:r>
            <a:r>
              <a:rPr lang="en-US" b="1" i="1" dirty="0"/>
              <a:t>k</a:t>
            </a:r>
            <a:r>
              <a:rPr lang="en-US" b="1" dirty="0"/>
              <a:t> reasoning</a:t>
            </a:r>
            <a:r>
              <a:rPr lang="en-US" dirty="0"/>
              <a:t> is a helpful way to approach strategic contests.</a:t>
            </a:r>
          </a:p>
          <a:p>
            <a:pPr eaLnBrk="1" hangingPunct="1"/>
            <a:r>
              <a:rPr lang="en-US" dirty="0"/>
              <a:t>Identifying the level-0 strategy is very important but is not always possible.</a:t>
            </a:r>
          </a:p>
          <a:p>
            <a:pPr eaLnBrk="1" hangingPunct="1"/>
            <a:r>
              <a:rPr lang="en-US" dirty="0"/>
              <a:t>2 to 3 levels of reasoning performs very well in most games. </a:t>
            </a:r>
          </a:p>
          <a:p>
            <a:pPr eaLnBrk="1" hangingPunct="1"/>
            <a:r>
              <a:rPr lang="en-US" dirty="0"/>
              <a:t>Going exactly one level deeper than one’s opponent is optimal.</a:t>
            </a:r>
          </a:p>
          <a:p>
            <a:pPr eaLnBrk="1" hangingPunct="1"/>
            <a:r>
              <a:rPr lang="en-US" b="1" dirty="0"/>
              <a:t>What does all of this have to do with cybersecurity again?</a:t>
            </a:r>
          </a:p>
        </p:txBody>
      </p:sp>
    </p:spTree>
    <p:extLst>
      <p:ext uri="{BB962C8B-B14F-4D97-AF65-F5344CB8AC3E}">
        <p14:creationId xmlns:p14="http://schemas.microsoft.com/office/powerpoint/2010/main" val="32555825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Conclusion</a:t>
            </a:r>
          </a:p>
        </p:txBody>
      </p:sp>
      <p:sp>
        <p:nvSpPr>
          <p:cNvPr id="3" name="Content Placeholder 2"/>
          <p:cNvSpPr>
            <a:spLocks noGrp="1"/>
          </p:cNvSpPr>
          <p:nvPr>
            <p:ph idx="1"/>
          </p:nvPr>
        </p:nvSpPr>
        <p:spPr>
          <a:xfrm>
            <a:off x="628650" y="1825625"/>
            <a:ext cx="8256270" cy="4351338"/>
          </a:xfrm>
        </p:spPr>
        <p:txBody>
          <a:bodyPr/>
          <a:lstStyle/>
          <a:p>
            <a:pPr eaLnBrk="1" hangingPunct="1"/>
            <a:r>
              <a:rPr lang="en-US" dirty="0"/>
              <a:t>Cybersecurity, at its essence, is an adversarial conflict – without adversaries, there is no such thing as cybersecurity.</a:t>
            </a:r>
          </a:p>
          <a:p>
            <a:pPr eaLnBrk="1" hangingPunct="1"/>
            <a:r>
              <a:rPr lang="en-US" dirty="0"/>
              <a:t>Therefore, </a:t>
            </a:r>
            <a:r>
              <a:rPr lang="en-US" b="1" dirty="0"/>
              <a:t>adversarial thinking is central to cybersecurity.</a:t>
            </a:r>
          </a:p>
          <a:p>
            <a:pPr eaLnBrk="1" hangingPunct="1"/>
            <a:r>
              <a:rPr lang="en-US" dirty="0"/>
              <a:t>Learning about game theory in a cybersecurity class makes sense. This is because </a:t>
            </a:r>
            <a:r>
              <a:rPr lang="en-US" b="1" dirty="0"/>
              <a:t>adversarial thinking requires strategic reasoning</a:t>
            </a:r>
            <a:r>
              <a:rPr lang="en-US" dirty="0"/>
              <a:t>, and game theory is the study of strategic reasoning</a:t>
            </a:r>
          </a:p>
          <a:p>
            <a:pPr eaLnBrk="1" hangingPunct="1"/>
            <a:r>
              <a:rPr lang="en-US" dirty="0"/>
              <a:t>The major takeaway from game theory is that </a:t>
            </a:r>
            <a:r>
              <a:rPr lang="en-US" b="1" dirty="0"/>
              <a:t>one must consider strategic situations primarily from the perspective of the adversary</a:t>
            </a:r>
            <a:r>
              <a:rPr lang="en-US" dirty="0"/>
              <a:t>, not primarily from one’s own perspective.</a:t>
            </a:r>
          </a:p>
          <a:p>
            <a:pPr eaLnBrk="1" hangingPunct="1"/>
            <a:r>
              <a:rPr lang="en-US" dirty="0"/>
              <a:t>The overarching goal of this module is two-fold:</a:t>
            </a:r>
          </a:p>
          <a:p>
            <a:pPr lvl="1" eaLnBrk="1" hangingPunct="1"/>
            <a:r>
              <a:rPr lang="en-US" dirty="0"/>
              <a:t>To make indelible the association between </a:t>
            </a:r>
            <a:r>
              <a:rPr lang="en-US" b="1" dirty="0"/>
              <a:t>strategic reasoning and cybersecurity</a:t>
            </a:r>
          </a:p>
          <a:p>
            <a:pPr lvl="1" eaLnBrk="1" hangingPunct="1"/>
            <a:r>
              <a:rPr lang="en-US" dirty="0"/>
              <a:t>To </a:t>
            </a:r>
            <a:r>
              <a:rPr lang="en-US" b="1" dirty="0"/>
              <a:t>produce enduing strategic-mindedness </a:t>
            </a:r>
            <a:r>
              <a:rPr lang="en-US" dirty="0"/>
              <a:t>in cybersecurity students  </a:t>
            </a:r>
          </a:p>
        </p:txBody>
      </p:sp>
    </p:spTree>
    <p:extLst>
      <p:ext uri="{BB962C8B-B14F-4D97-AF65-F5344CB8AC3E}">
        <p14:creationId xmlns:p14="http://schemas.microsoft.com/office/powerpoint/2010/main" val="7046304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628650" y="365125"/>
            <a:ext cx="7886700" cy="1325563"/>
          </a:xfrm>
        </p:spPr>
        <p:txBody>
          <a:bodyPr/>
          <a:lstStyle/>
          <a:p>
            <a:pPr eaLnBrk="1" hangingPunct="1"/>
            <a:r>
              <a:rPr lang="en-US" dirty="0"/>
              <a:t>Exercise: Data Breach - Posttest</a:t>
            </a:r>
          </a:p>
        </p:txBody>
      </p:sp>
      <p:pic>
        <p:nvPicPr>
          <p:cNvPr id="3" name="Picture 2" descr="A graphic of a mainframe, a computer, and log files to help illustrate the Data Breach exercise.">
            <a:extLst>
              <a:ext uri="{FF2B5EF4-FFF2-40B4-BE49-F238E27FC236}">
                <a16:creationId xmlns:a16="http://schemas.microsoft.com/office/drawing/2014/main" id="{1E2D6DA9-29A5-4B14-A118-E375C80AAE51}"/>
              </a:ext>
            </a:extLst>
          </p:cNvPr>
          <p:cNvPicPr>
            <a:picLocks noChangeAspect="1"/>
          </p:cNvPicPr>
          <p:nvPr/>
        </p:nvPicPr>
        <p:blipFill>
          <a:blip r:embed="rId3"/>
          <a:stretch>
            <a:fillRect/>
          </a:stretch>
        </p:blipFill>
        <p:spPr>
          <a:xfrm>
            <a:off x="181428" y="1472973"/>
            <a:ext cx="8781143" cy="493939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Student Learning Outcomes</a:t>
            </a:r>
          </a:p>
        </p:txBody>
      </p:sp>
      <p:sp>
        <p:nvSpPr>
          <p:cNvPr id="3" name="Content Placeholder 2"/>
          <p:cNvSpPr>
            <a:spLocks noGrp="1"/>
          </p:cNvSpPr>
          <p:nvPr>
            <p:ph idx="1"/>
          </p:nvPr>
        </p:nvSpPr>
        <p:spPr/>
        <p:txBody>
          <a:bodyPr/>
          <a:lstStyle/>
          <a:p>
            <a:pPr marL="0" indent="0">
              <a:buNone/>
            </a:pPr>
            <a:r>
              <a:rPr lang="en-US" dirty="0"/>
              <a:t>Upon completion of this lesson students will be able to:</a:t>
            </a:r>
          </a:p>
          <a:p>
            <a:r>
              <a:rPr lang="en-US" dirty="0"/>
              <a:t>Apply level-</a:t>
            </a:r>
            <a:r>
              <a:rPr lang="en-US" i="1" dirty="0"/>
              <a:t>k</a:t>
            </a:r>
            <a:r>
              <a:rPr lang="en-US" dirty="0"/>
              <a:t> reasoning to derive playing strategies in strategic contests.</a:t>
            </a:r>
          </a:p>
          <a:p>
            <a:pPr marL="0" lvl="0" indent="0">
              <a:buNone/>
            </a:pPr>
            <a:endParaRPr lang="en-US" dirty="0"/>
          </a:p>
          <a:p>
            <a:pPr marL="0" indent="0">
              <a:buNone/>
            </a:pPr>
            <a:r>
              <a:rPr lang="en-US" dirty="0"/>
              <a:t>Upon completion of this module students will be able to:</a:t>
            </a:r>
          </a:p>
          <a:p>
            <a:r>
              <a:rPr lang="en-US" dirty="0"/>
              <a:t>Analyze cybersecurity from the strategic perspective of cyber adversaries.</a:t>
            </a:r>
          </a:p>
          <a:p>
            <a:pPr marL="0" lvl="0" indent="0">
              <a:buNone/>
            </a:pPr>
            <a:endParaRPr lang="en-US" dirty="0"/>
          </a:p>
        </p:txBody>
      </p:sp>
    </p:spTree>
    <p:extLst>
      <p:ext uri="{BB962C8B-B14F-4D97-AF65-F5344CB8AC3E}">
        <p14:creationId xmlns:p14="http://schemas.microsoft.com/office/powerpoint/2010/main" val="3261415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628650" y="365125"/>
            <a:ext cx="7886700" cy="1325563"/>
          </a:xfrm>
        </p:spPr>
        <p:txBody>
          <a:bodyPr/>
          <a:lstStyle/>
          <a:p>
            <a:pPr eaLnBrk="1" hangingPunct="1"/>
            <a:r>
              <a:rPr lang="en-US" dirty="0"/>
              <a:t>Battle of Wits</a:t>
            </a:r>
          </a:p>
        </p:txBody>
      </p:sp>
      <p:pic>
        <p:nvPicPr>
          <p:cNvPr id="6" name="Online Media 5" descr="The Battle of Wits video">
            <a:hlinkClick r:id="" action="ppaction://media"/>
            <a:extLst>
              <a:ext uri="{FF2B5EF4-FFF2-40B4-BE49-F238E27FC236}">
                <a16:creationId xmlns:a16="http://schemas.microsoft.com/office/drawing/2014/main" id="{4BBFBDFE-F29F-4D2E-951A-ED5F843F4C78}"/>
              </a:ext>
            </a:extLst>
          </p:cNvPr>
          <p:cNvPicPr>
            <a:picLocks noRot="1" noChangeAspect="1"/>
          </p:cNvPicPr>
          <p:nvPr>
            <a:videoFile r:link="rId1"/>
          </p:nvPr>
        </p:nvPicPr>
        <p:blipFill>
          <a:blip r:embed="rId4"/>
          <a:stretch>
            <a:fillRect/>
          </a:stretch>
        </p:blipFill>
        <p:spPr>
          <a:xfrm>
            <a:off x="1755197" y="1501928"/>
            <a:ext cx="5633606" cy="422520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628650" y="365125"/>
            <a:ext cx="7886700" cy="1325563"/>
          </a:xfrm>
        </p:spPr>
        <p:txBody>
          <a:bodyPr/>
          <a:lstStyle/>
          <a:p>
            <a:pPr eaLnBrk="1" hangingPunct="1"/>
            <a:r>
              <a:rPr lang="en-US" dirty="0"/>
              <a:t>Behavioral Game Theory</a:t>
            </a:r>
          </a:p>
        </p:txBody>
      </p:sp>
      <p:sp>
        <p:nvSpPr>
          <p:cNvPr id="3" name="Content Placeholder 2">
            <a:extLst>
              <a:ext uri="{FF2B5EF4-FFF2-40B4-BE49-F238E27FC236}">
                <a16:creationId xmlns:a16="http://schemas.microsoft.com/office/drawing/2014/main" id="{4EBD77D3-FA7D-4B27-BF03-62D06151CA30}"/>
              </a:ext>
            </a:extLst>
          </p:cNvPr>
          <p:cNvSpPr>
            <a:spLocks noGrp="1"/>
          </p:cNvSpPr>
          <p:nvPr>
            <p:ph idx="1"/>
          </p:nvPr>
        </p:nvSpPr>
        <p:spPr>
          <a:xfrm>
            <a:off x="628650" y="1825625"/>
            <a:ext cx="7886700" cy="4351338"/>
          </a:xfrm>
        </p:spPr>
        <p:txBody>
          <a:bodyPr/>
          <a:lstStyle/>
          <a:p>
            <a:pPr eaLnBrk="1" hangingPunct="1"/>
            <a:r>
              <a:rPr lang="en-US" dirty="0"/>
              <a:t>In Lesson 2, we learned about game theory and how it can be used to analyze strategic scenarios.</a:t>
            </a:r>
            <a:endParaRPr lang="en-US" b="1" dirty="0"/>
          </a:p>
          <a:p>
            <a:pPr eaLnBrk="1" hangingPunct="1"/>
            <a:r>
              <a:rPr lang="en-US" dirty="0"/>
              <a:t>One of the underlying assumptions of game theory is </a:t>
            </a:r>
            <a:r>
              <a:rPr lang="en-US" b="1" dirty="0"/>
              <a:t>player perfect rationality</a:t>
            </a:r>
            <a:r>
              <a:rPr lang="en-US" dirty="0"/>
              <a:t> – this means that players behave perfectly rationally to the </a:t>
            </a:r>
            <a:r>
              <a:rPr lang="en-US" i="1" dirty="0"/>
              <a:t>n</a:t>
            </a:r>
            <a:r>
              <a:rPr lang="en-US" dirty="0"/>
              <a:t>th degree when making strategic choices.</a:t>
            </a:r>
          </a:p>
          <a:p>
            <a:pPr eaLnBrk="1" hangingPunct="1"/>
            <a:r>
              <a:rPr lang="en-US" dirty="0"/>
              <a:t>In this lesson, we are going to learn about behavioral game theory</a:t>
            </a:r>
          </a:p>
          <a:p>
            <a:pPr eaLnBrk="1" hangingPunct="1"/>
            <a:r>
              <a:rPr lang="en-US" dirty="0"/>
              <a:t>To illustrate the differences between </a:t>
            </a:r>
            <a:r>
              <a:rPr lang="en-US" b="1" dirty="0"/>
              <a:t>analytical game theory </a:t>
            </a:r>
            <a:r>
              <a:rPr lang="en-US" dirty="0"/>
              <a:t>(what we covered in Lesson 2) and </a:t>
            </a:r>
            <a:r>
              <a:rPr lang="en-US" b="1" dirty="0"/>
              <a:t>behavioral game theory</a:t>
            </a:r>
            <a:r>
              <a:rPr lang="en-US" dirty="0"/>
              <a:t>, we are going to do a quick classroom experiment…</a:t>
            </a:r>
          </a:p>
          <a:p>
            <a:pPr marL="0" indent="0" eaLnBrk="1" hangingPunct="1">
              <a:buNone/>
            </a:pPr>
            <a:endParaRPr lang="en-US" dirty="0"/>
          </a:p>
        </p:txBody>
      </p:sp>
    </p:spTree>
    <p:extLst>
      <p:ext uri="{BB962C8B-B14F-4D97-AF65-F5344CB8AC3E}">
        <p14:creationId xmlns:p14="http://schemas.microsoft.com/office/powerpoint/2010/main" val="1958428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628650" y="365125"/>
            <a:ext cx="7886700" cy="1325563"/>
          </a:xfrm>
        </p:spPr>
        <p:txBody>
          <a:bodyPr/>
          <a:lstStyle/>
          <a:p>
            <a:pPr eaLnBrk="1" hangingPunct="1"/>
            <a:r>
              <a:rPr lang="en-US" dirty="0"/>
              <a:t>Exercise: The 2/3s Guessing Game</a:t>
            </a:r>
          </a:p>
        </p:txBody>
      </p:sp>
      <p:pic>
        <p:nvPicPr>
          <p:cNvPr id="3" name="Picture 2" descr="A graphic showing a line from 0 to 100 with a jumble of numbers underneath covered by a question mark.">
            <a:extLst>
              <a:ext uri="{FF2B5EF4-FFF2-40B4-BE49-F238E27FC236}">
                <a16:creationId xmlns:a16="http://schemas.microsoft.com/office/drawing/2014/main" id="{D169A35A-4FDE-47DF-A30D-AFEC33E70155}"/>
              </a:ext>
            </a:extLst>
          </p:cNvPr>
          <p:cNvPicPr>
            <a:picLocks noChangeAspect="1"/>
          </p:cNvPicPr>
          <p:nvPr/>
        </p:nvPicPr>
        <p:blipFill>
          <a:blip r:embed="rId3"/>
          <a:stretch>
            <a:fillRect/>
          </a:stretch>
        </p:blipFill>
        <p:spPr>
          <a:xfrm>
            <a:off x="1027042" y="1328944"/>
            <a:ext cx="7089915" cy="3988077"/>
          </a:xfrm>
          <a:prstGeom prst="rect">
            <a:avLst/>
          </a:prstGeom>
        </p:spPr>
      </p:pic>
    </p:spTree>
    <p:extLst>
      <p:ext uri="{BB962C8B-B14F-4D97-AF65-F5344CB8AC3E}">
        <p14:creationId xmlns:p14="http://schemas.microsoft.com/office/powerpoint/2010/main" val="1780021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628650" y="365125"/>
            <a:ext cx="7886700" cy="1325563"/>
          </a:xfrm>
        </p:spPr>
        <p:txBody>
          <a:bodyPr/>
          <a:lstStyle/>
          <a:p>
            <a:pPr eaLnBrk="1" hangingPunct="1"/>
            <a:r>
              <a:rPr lang="en-US" dirty="0"/>
              <a:t>2/3s Guessing Game – Analysis</a:t>
            </a:r>
          </a:p>
        </p:txBody>
      </p:sp>
      <p:sp>
        <p:nvSpPr>
          <p:cNvPr id="4" name="Content Placeholder 3">
            <a:extLst>
              <a:ext uri="{FF2B5EF4-FFF2-40B4-BE49-F238E27FC236}">
                <a16:creationId xmlns:a16="http://schemas.microsoft.com/office/drawing/2014/main" id="{525036E3-6F3D-4758-AD93-2A1FC1A96FD9}"/>
              </a:ext>
            </a:extLst>
          </p:cNvPr>
          <p:cNvSpPr>
            <a:spLocks noGrp="1"/>
          </p:cNvSpPr>
          <p:nvPr>
            <p:ph idx="1"/>
          </p:nvPr>
        </p:nvSpPr>
        <p:spPr/>
        <p:txBody>
          <a:bodyPr/>
          <a:lstStyle/>
          <a:p>
            <a:r>
              <a:rPr lang="en-US" dirty="0"/>
              <a:t>This game is a little different from the games we discussed last time, but it is a game theoretical game because it has:</a:t>
            </a:r>
          </a:p>
          <a:p>
            <a:pPr lvl="1"/>
            <a:r>
              <a:rPr lang="en-US" b="1" dirty="0"/>
              <a:t>Players</a:t>
            </a:r>
            <a:r>
              <a:rPr lang="en-US" dirty="0"/>
              <a:t> – the students in the class</a:t>
            </a:r>
          </a:p>
          <a:p>
            <a:pPr lvl="1"/>
            <a:r>
              <a:rPr lang="en-US" b="1" dirty="0"/>
              <a:t>Interdependent choices </a:t>
            </a:r>
            <a:r>
              <a:rPr lang="en-US" dirty="0"/>
              <a:t>– the whole numbers between 0 and 100</a:t>
            </a:r>
          </a:p>
          <a:p>
            <a:pPr lvl="1"/>
            <a:r>
              <a:rPr lang="en-US" b="1" dirty="0"/>
              <a:t>Utility preferences </a:t>
            </a:r>
            <a:r>
              <a:rPr lang="en-US" dirty="0"/>
              <a:t>– losing and winning, in that order!</a:t>
            </a:r>
          </a:p>
          <a:p>
            <a:r>
              <a:rPr lang="en-US" dirty="0"/>
              <a:t>The analysis of this game depends on a concept we learned in Lesson 2 called </a:t>
            </a:r>
            <a:r>
              <a:rPr lang="en-US" b="1" dirty="0"/>
              <a:t>dominated strategies.</a:t>
            </a:r>
          </a:p>
          <a:p>
            <a:r>
              <a:rPr lang="en-US" dirty="0"/>
              <a:t>First, we consider what the highest possible winning number could be, which is the result of everybody choosing 100.</a:t>
            </a:r>
          </a:p>
          <a:p>
            <a:r>
              <a:rPr lang="en-US" dirty="0"/>
              <a:t>2/3s of 100 is 67 – the highest number that could ever win this game</a:t>
            </a:r>
          </a:p>
          <a:p>
            <a:r>
              <a:rPr lang="en-US" dirty="0"/>
              <a:t>This means, all of the numbers between 68 to 100 are dominated strategies and should never be chosen under any circumstances… </a:t>
            </a:r>
          </a:p>
        </p:txBody>
      </p:sp>
    </p:spTree>
    <p:extLst>
      <p:ext uri="{BB962C8B-B14F-4D97-AF65-F5344CB8AC3E}">
        <p14:creationId xmlns:p14="http://schemas.microsoft.com/office/powerpoint/2010/main" val="2696919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628650" y="365125"/>
            <a:ext cx="7886700" cy="1325563"/>
          </a:xfrm>
        </p:spPr>
        <p:txBody>
          <a:bodyPr/>
          <a:lstStyle/>
          <a:p>
            <a:pPr eaLnBrk="1" hangingPunct="1"/>
            <a:r>
              <a:rPr lang="en-US" dirty="0"/>
              <a:t>2/3s Guessing Game – Analysis (cont’d)</a:t>
            </a:r>
          </a:p>
        </p:txBody>
      </p:sp>
      <p:sp>
        <p:nvSpPr>
          <p:cNvPr id="4" name="Content Placeholder 3">
            <a:extLst>
              <a:ext uri="{FF2B5EF4-FFF2-40B4-BE49-F238E27FC236}">
                <a16:creationId xmlns:a16="http://schemas.microsoft.com/office/drawing/2014/main" id="{525036E3-6F3D-4758-AD93-2A1FC1A96FD9}"/>
              </a:ext>
            </a:extLst>
          </p:cNvPr>
          <p:cNvSpPr>
            <a:spLocks noGrp="1"/>
          </p:cNvSpPr>
          <p:nvPr>
            <p:ph idx="1"/>
          </p:nvPr>
        </p:nvSpPr>
        <p:spPr/>
        <p:txBody>
          <a:bodyPr/>
          <a:lstStyle/>
          <a:p>
            <a:r>
              <a:rPr lang="en-US" dirty="0"/>
              <a:t>But there is no reason to stop there…</a:t>
            </a:r>
          </a:p>
          <a:p>
            <a:r>
              <a:rPr lang="en-US" dirty="0"/>
              <a:t>Now we need to re-do our analysis in light of our new understanding, which is that the choices between 68 to 100 are dominated strategies.</a:t>
            </a:r>
          </a:p>
          <a:p>
            <a:r>
              <a:rPr lang="en-US" dirty="0"/>
              <a:t>What is the highest possible winning number now?  This would result from everybody choosing 67.</a:t>
            </a:r>
          </a:p>
          <a:p>
            <a:r>
              <a:rPr lang="en-US" dirty="0"/>
              <a:t>2/3s of 67 is 45 – the highest number that could ever win this game.</a:t>
            </a:r>
          </a:p>
          <a:p>
            <a:r>
              <a:rPr lang="en-US" dirty="0"/>
              <a:t>This means, all of the numbers between 46 to 67 are also dominated strategies and should never be chosen… </a:t>
            </a:r>
          </a:p>
          <a:p>
            <a:pPr marL="0" indent="0">
              <a:buNone/>
            </a:pPr>
            <a:r>
              <a:rPr lang="en-US" b="1" dirty="0"/>
              <a:t>Q1: </a:t>
            </a:r>
            <a:r>
              <a:rPr lang="en-US" dirty="0"/>
              <a:t>Do you see where this is going – where does his process stop?</a:t>
            </a:r>
          </a:p>
        </p:txBody>
      </p:sp>
    </p:spTree>
    <p:extLst>
      <p:ext uri="{BB962C8B-B14F-4D97-AF65-F5344CB8AC3E}">
        <p14:creationId xmlns:p14="http://schemas.microsoft.com/office/powerpoint/2010/main" val="713352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628650" y="365125"/>
            <a:ext cx="7886700" cy="1325563"/>
          </a:xfrm>
        </p:spPr>
        <p:txBody>
          <a:bodyPr/>
          <a:lstStyle/>
          <a:p>
            <a:pPr eaLnBrk="1" hangingPunct="1"/>
            <a:r>
              <a:rPr lang="en-US" dirty="0"/>
              <a:t>2/3s Guessing Game – Analysis (cont’d)</a:t>
            </a:r>
          </a:p>
        </p:txBody>
      </p:sp>
      <p:sp>
        <p:nvSpPr>
          <p:cNvPr id="4" name="Content Placeholder 3">
            <a:extLst>
              <a:ext uri="{FF2B5EF4-FFF2-40B4-BE49-F238E27FC236}">
                <a16:creationId xmlns:a16="http://schemas.microsoft.com/office/drawing/2014/main" id="{525036E3-6F3D-4758-AD93-2A1FC1A96FD9}"/>
              </a:ext>
            </a:extLst>
          </p:cNvPr>
          <p:cNvSpPr>
            <a:spLocks noGrp="1"/>
          </p:cNvSpPr>
          <p:nvPr>
            <p:ph idx="1"/>
          </p:nvPr>
        </p:nvSpPr>
        <p:spPr/>
        <p:txBody>
          <a:bodyPr/>
          <a:lstStyle/>
          <a:p>
            <a:r>
              <a:rPr lang="en-US" dirty="0"/>
              <a:t>This is called the </a:t>
            </a:r>
            <a:r>
              <a:rPr lang="en-US" b="1" dirty="0"/>
              <a:t>successive elimination of dominated strategies.</a:t>
            </a:r>
          </a:p>
          <a:p>
            <a:r>
              <a:rPr lang="en-US" dirty="0"/>
              <a:t>With analytical game theory, this analysis continues all the way to the bottom.</a:t>
            </a:r>
          </a:p>
          <a:p>
            <a:r>
              <a:rPr lang="en-US" dirty="0"/>
              <a:t>Therefore, analytical game theory says that the “correct” choice is 0!</a:t>
            </a:r>
          </a:p>
          <a:p>
            <a:r>
              <a:rPr lang="en-US" dirty="0"/>
              <a:t>This is what is meant by </a:t>
            </a:r>
            <a:r>
              <a:rPr lang="en-US" b="1" dirty="0"/>
              <a:t>player perfect rationality. </a:t>
            </a:r>
            <a:r>
              <a:rPr lang="en-US" dirty="0"/>
              <a:t>It is assumed that all of the players will undertake a strict, logical analysis of the game, and they will all march together in their minds to the bottom.</a:t>
            </a:r>
          </a:p>
        </p:txBody>
      </p:sp>
    </p:spTree>
    <p:extLst>
      <p:ext uri="{BB962C8B-B14F-4D97-AF65-F5344CB8AC3E}">
        <p14:creationId xmlns:p14="http://schemas.microsoft.com/office/powerpoint/2010/main" val="3102952211"/>
      </p:ext>
    </p:extLst>
  </p:cSld>
  <p:clrMapOvr>
    <a:masterClrMapping/>
  </p:clrMapOvr>
</p:sld>
</file>

<file path=ppt/theme/theme1.xml><?xml version="1.0" encoding="utf-8"?>
<a:theme xmlns:a="http://schemas.openxmlformats.org/drawingml/2006/main" name="PP_C5Modules_CC_License_standar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_C5Modules_CC_License_standard" id="{F0FA9D47-06A1-4F86-A3DE-945BA88B3B0E}" vid="{A7340899-09C2-4C21-8394-A4D30A56A3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C5 Modules</Template>
  <TotalTime>4119</TotalTime>
  <Words>6220</Words>
  <Application>Microsoft Office PowerPoint</Application>
  <PresentationFormat>On-screen Show (4:3)</PresentationFormat>
  <Paragraphs>536</Paragraphs>
  <Slides>26</Slides>
  <Notes>26</Notes>
  <HiddenSlides>0</HiddenSlides>
  <MMClips>3</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PP_C5Modules_CC_License_standard</vt:lpstr>
      <vt:lpstr>  Adversarial Thinking Module</vt:lpstr>
      <vt:lpstr>Topics Covered in this Lesson</vt:lpstr>
      <vt:lpstr>Student Learning Outcomes</vt:lpstr>
      <vt:lpstr>Battle of Wits</vt:lpstr>
      <vt:lpstr>Behavioral Game Theory</vt:lpstr>
      <vt:lpstr>Exercise: The 2/3s Guessing Game</vt:lpstr>
      <vt:lpstr>2/3s Guessing Game – Analysis</vt:lpstr>
      <vt:lpstr>2/3s Guessing Game – Analysis (cont’d)</vt:lpstr>
      <vt:lpstr>2/3s Guessing Game – Analysis (cont’d)</vt:lpstr>
      <vt:lpstr>Behavioral Game Theory Background</vt:lpstr>
      <vt:lpstr>Analytical vs. Behavioral Game Theory</vt:lpstr>
      <vt:lpstr>Level-k Reasoning</vt:lpstr>
      <vt:lpstr>Level-k Reasoning Illustrated…</vt:lpstr>
      <vt:lpstr>Level-k Reasoning and the 2/3s Guessing Game</vt:lpstr>
      <vt:lpstr>Level-k Reasoning – Real World Results</vt:lpstr>
      <vt:lpstr>Other Behavioral Game Theory Games…</vt:lpstr>
      <vt:lpstr>The Hide and Seek Game</vt:lpstr>
      <vt:lpstr>The Hide and Seek Game – Analysis</vt:lpstr>
      <vt:lpstr>The Colonel Blotto Game</vt:lpstr>
      <vt:lpstr>The Colonel Blotto Game</vt:lpstr>
      <vt:lpstr>The Colonel Blotto Game</vt:lpstr>
      <vt:lpstr>Exercise: DDoS</vt:lpstr>
      <vt:lpstr>DDoS - Analysis</vt:lpstr>
      <vt:lpstr>Conclusion</vt:lpstr>
      <vt:lpstr>Module Conclusion</vt:lpstr>
      <vt:lpstr>Exercise: Data Breach - Posttest</vt:lpstr>
    </vt:vector>
  </TitlesOfParts>
  <Company>University of California at Davis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Bishop</dc:creator>
  <cp:lastModifiedBy>Samuel</cp:lastModifiedBy>
  <cp:revision>600</cp:revision>
  <cp:lastPrinted>2016-07-18T16:40:10Z</cp:lastPrinted>
  <dcterms:created xsi:type="dcterms:W3CDTF">2016-07-03T20:12:42Z</dcterms:created>
  <dcterms:modified xsi:type="dcterms:W3CDTF">2021-11-08T14:08:01Z</dcterms:modified>
</cp:coreProperties>
</file>