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49"/>
  </p:notesMasterIdLst>
  <p:handoutMasterIdLst>
    <p:handoutMasterId r:id="rId50"/>
  </p:handoutMasterIdLst>
  <p:sldIdLst>
    <p:sldId id="256" r:id="rId2"/>
    <p:sldId id="258" r:id="rId3"/>
    <p:sldId id="360" r:id="rId4"/>
    <p:sldId id="359" r:id="rId5"/>
    <p:sldId id="298" r:id="rId6"/>
    <p:sldId id="362" r:id="rId7"/>
    <p:sldId id="365" r:id="rId8"/>
    <p:sldId id="363" r:id="rId9"/>
    <p:sldId id="366" r:id="rId10"/>
    <p:sldId id="364" r:id="rId11"/>
    <p:sldId id="351" r:id="rId12"/>
    <p:sldId id="299" r:id="rId13"/>
    <p:sldId id="352" r:id="rId14"/>
    <p:sldId id="300" r:id="rId15"/>
    <p:sldId id="353" r:id="rId16"/>
    <p:sldId id="301" r:id="rId17"/>
    <p:sldId id="287" r:id="rId18"/>
    <p:sldId id="372" r:id="rId19"/>
    <p:sldId id="309" r:id="rId20"/>
    <p:sldId id="310" r:id="rId21"/>
    <p:sldId id="314" r:id="rId22"/>
    <p:sldId id="315" r:id="rId23"/>
    <p:sldId id="316" r:id="rId24"/>
    <p:sldId id="317" r:id="rId25"/>
    <p:sldId id="367" r:id="rId26"/>
    <p:sldId id="319" r:id="rId27"/>
    <p:sldId id="320" r:id="rId28"/>
    <p:sldId id="321" r:id="rId29"/>
    <p:sldId id="322" r:id="rId30"/>
    <p:sldId id="323" r:id="rId31"/>
    <p:sldId id="324" r:id="rId32"/>
    <p:sldId id="325" r:id="rId33"/>
    <p:sldId id="326" r:id="rId34"/>
    <p:sldId id="327" r:id="rId35"/>
    <p:sldId id="331" r:id="rId36"/>
    <p:sldId id="332" r:id="rId37"/>
    <p:sldId id="368" r:id="rId38"/>
    <p:sldId id="369" r:id="rId39"/>
    <p:sldId id="345" r:id="rId40"/>
    <p:sldId id="346" r:id="rId41"/>
    <p:sldId id="349" r:id="rId42"/>
    <p:sldId id="350" r:id="rId43"/>
    <p:sldId id="371" r:id="rId44"/>
    <p:sldId id="370" r:id="rId45"/>
    <p:sldId id="339" r:id="rId46"/>
    <p:sldId id="340" r:id="rId47"/>
    <p:sldId id="341"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8"/>
    <p:restoredTop sz="74819" autoAdjust="0"/>
  </p:normalViewPr>
  <p:slideViewPr>
    <p:cSldViewPr>
      <p:cViewPr varScale="1">
        <p:scale>
          <a:sx n="86" d="100"/>
          <a:sy n="86" d="100"/>
        </p:scale>
        <p:origin x="1956" y="108"/>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notesViewPr>
    <p:cSldViewPr>
      <p:cViewPr varScale="1">
        <p:scale>
          <a:sx n="97" d="100"/>
          <a:sy n="97" d="100"/>
        </p:scale>
        <p:origin x="-45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11A1DF-1746-BB4A-A959-FA2D56C3B9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8B7AA7-95B7-A140-A834-AE8BCDA02F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F914FD-5C29-CB4F-B583-795E34426186}" type="datetimeFigureOut">
              <a:rPr lang="en-US" smtClean="0"/>
              <a:t>1/8/2020</a:t>
            </a:fld>
            <a:endParaRPr lang="en-US"/>
          </a:p>
        </p:txBody>
      </p:sp>
      <p:sp>
        <p:nvSpPr>
          <p:cNvPr id="4" name="Footer Placeholder 3">
            <a:extLst>
              <a:ext uri="{FF2B5EF4-FFF2-40B4-BE49-F238E27FC236}">
                <a16:creationId xmlns:a16="http://schemas.microsoft.com/office/drawing/2014/main" id="{014E544C-8934-214E-9385-DDD286A9AF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7FBD17-D79A-434C-B4A1-7CAB45DC1B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97DDCE-1F9D-5845-9F89-A11BCDBFEB05}" type="slidenum">
              <a:rPr lang="en-US" smtClean="0"/>
              <a:t>‹#›</a:t>
            </a:fld>
            <a:endParaRPr lang="en-US"/>
          </a:p>
        </p:txBody>
      </p:sp>
    </p:spTree>
    <p:extLst>
      <p:ext uri="{BB962C8B-B14F-4D97-AF65-F5344CB8AC3E}">
        <p14:creationId xmlns:p14="http://schemas.microsoft.com/office/powerpoint/2010/main" val="276767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ECE104-44A0-4EFD-9DA4-0B80256D2320}"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6AA49-D7A7-46FD-A1C9-6E9423A31560}" type="slidenum">
              <a:rPr lang="en-US" smtClean="0"/>
              <a:t>‹#›</a:t>
            </a:fld>
            <a:endParaRPr lang="en-US"/>
          </a:p>
        </p:txBody>
      </p:sp>
    </p:spTree>
    <p:extLst>
      <p:ext uri="{BB962C8B-B14F-4D97-AF65-F5344CB8AC3E}">
        <p14:creationId xmlns:p14="http://schemas.microsoft.com/office/powerpoint/2010/main" val="321331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This slide deck is part of Software Reverse Engineering</a:t>
            </a:r>
            <a:r>
              <a:rPr lang="en-US" baseline="0" dirty="0">
                <a:solidFill>
                  <a:schemeClr val="tx1"/>
                </a:solidFill>
              </a:rPr>
              <a:t>.</a:t>
            </a:r>
          </a:p>
          <a:p>
            <a:r>
              <a:rPr lang="en-US" baseline="0" dirty="0">
                <a:solidFill>
                  <a:schemeClr val="tx1"/>
                </a:solidFill>
              </a:rPr>
              <a:t>The context of this slide deck in shown below.</a:t>
            </a:r>
          </a:p>
          <a:p>
            <a:endParaRPr lang="en-US" dirty="0">
              <a:solidFill>
                <a:schemeClr val="tx1"/>
              </a:solidFill>
            </a:endParaRPr>
          </a:p>
          <a:p>
            <a:r>
              <a:rPr lang="en-US" dirty="0">
                <a:solidFill>
                  <a:schemeClr val="tx1"/>
                </a:solidFill>
              </a:rPr>
              <a:t>Part 0 – SRE in Context</a:t>
            </a:r>
          </a:p>
          <a:p>
            <a:r>
              <a:rPr lang="en-US" b="0" dirty="0">
                <a:solidFill>
                  <a:schemeClr val="tx1"/>
                </a:solidFill>
              </a:rPr>
              <a:t>Part A – SRE Prerequisites</a:t>
            </a:r>
          </a:p>
          <a:p>
            <a:r>
              <a:rPr lang="en-US" b="0" baseline="0" dirty="0">
                <a:solidFill>
                  <a:schemeClr val="tx1"/>
                </a:solidFill>
              </a:rPr>
              <a:t>       </a:t>
            </a:r>
            <a:r>
              <a:rPr lang="en-US" b="0" dirty="0">
                <a:solidFill>
                  <a:schemeClr val="tx1"/>
                </a:solidFill>
              </a:rPr>
              <a:t>Module A1: x86 and</a:t>
            </a:r>
            <a:r>
              <a:rPr lang="en-US" b="0" baseline="0" dirty="0">
                <a:solidFill>
                  <a:schemeClr val="tx1"/>
                </a:solidFill>
              </a:rPr>
              <a:t> x64 Architectures and Assembly Languages</a:t>
            </a:r>
          </a:p>
          <a:p>
            <a:r>
              <a:rPr lang="en-US" b="1" baseline="0" dirty="0">
                <a:solidFill>
                  <a:schemeClr val="tx1"/>
                </a:solidFill>
              </a:rPr>
              <a:t>       </a:t>
            </a:r>
            <a:r>
              <a:rPr lang="en-US" b="0" dirty="0">
                <a:solidFill>
                  <a:schemeClr val="tx1"/>
                </a:solidFill>
              </a:rPr>
              <a:t>Module A2:  ARM Architectures and Assembly Languages</a:t>
            </a:r>
          </a:p>
          <a:p>
            <a:r>
              <a:rPr lang="en-US" b="1" baseline="0" dirty="0">
                <a:solidFill>
                  <a:schemeClr val="tx1"/>
                </a:solidFill>
              </a:rPr>
              <a:t>       </a:t>
            </a:r>
            <a:r>
              <a:rPr lang="en-US" b="0" dirty="0">
                <a:solidFill>
                  <a:schemeClr val="tx1"/>
                </a:solidFill>
              </a:rPr>
              <a:t>Module A3:  Forward Engineering</a:t>
            </a:r>
          </a:p>
          <a:p>
            <a:r>
              <a:rPr lang="en-US" dirty="0">
                <a:solidFill>
                  <a:schemeClr val="tx1"/>
                </a:solidFill>
              </a:rPr>
              <a:t>Part B – Philosophical Approaches to SRE</a:t>
            </a:r>
          </a:p>
          <a:p>
            <a:r>
              <a:rPr lang="en-US" b="1" baseline="0" dirty="0">
                <a:solidFill>
                  <a:schemeClr val="tx1"/>
                </a:solidFill>
              </a:rPr>
              <a:t>       </a:t>
            </a:r>
            <a:r>
              <a:rPr lang="en-US" b="0" dirty="0">
                <a:solidFill>
                  <a:schemeClr val="tx1"/>
                </a:solidFill>
              </a:rPr>
              <a:t>Module B1: Approaches to SRE</a:t>
            </a:r>
          </a:p>
          <a:p>
            <a:r>
              <a:rPr lang="en-US" dirty="0">
                <a:solidFill>
                  <a:schemeClr val="tx1"/>
                </a:solidFill>
              </a:rPr>
              <a:t>Part C – Static Analysis for Binary SRE</a:t>
            </a:r>
          </a:p>
          <a:p>
            <a:r>
              <a:rPr lang="en-US" b="1" baseline="0" dirty="0">
                <a:solidFill>
                  <a:schemeClr val="tx1"/>
                </a:solidFill>
              </a:rPr>
              <a:t>       **</a:t>
            </a:r>
            <a:r>
              <a:rPr lang="en-US" b="1" dirty="0">
                <a:solidFill>
                  <a:schemeClr val="tx1"/>
                </a:solidFill>
              </a:rPr>
              <a:t>Module C1:  File Handling Techniques</a:t>
            </a:r>
            <a:endParaRPr lang="en-US" b="1" baseline="0" dirty="0">
              <a:solidFill>
                <a:schemeClr val="tx1"/>
              </a:solidFill>
            </a:endParaRPr>
          </a:p>
          <a:p>
            <a:r>
              <a:rPr lang="en-US" b="0" baseline="0" dirty="0">
                <a:solidFill>
                  <a:schemeClr val="tx1"/>
                </a:solidFill>
              </a:rPr>
              <a:t>       </a:t>
            </a:r>
            <a:r>
              <a:rPr lang="en-US" b="0" dirty="0">
                <a:solidFill>
                  <a:schemeClr val="tx1"/>
                </a:solidFill>
              </a:rPr>
              <a:t>Module C2:  Basic Static Analysis Tools</a:t>
            </a:r>
          </a:p>
          <a:p>
            <a:r>
              <a:rPr lang="en-US" b="1" baseline="0" dirty="0">
                <a:solidFill>
                  <a:schemeClr val="tx1"/>
                </a:solidFill>
              </a:rPr>
              <a:t>       </a:t>
            </a:r>
            <a:r>
              <a:rPr lang="en-US" b="0" dirty="0">
                <a:solidFill>
                  <a:schemeClr val="tx1"/>
                </a:solidFill>
              </a:rPr>
              <a:t>Module C3:  Disassemblers and </a:t>
            </a:r>
            <a:r>
              <a:rPr lang="en-US" b="0" dirty="0" err="1">
                <a:solidFill>
                  <a:schemeClr val="tx1"/>
                </a:solidFill>
              </a:rPr>
              <a:t>Decompilers</a:t>
            </a:r>
            <a:endParaRPr lang="en-US" dirty="0">
              <a:solidFill>
                <a:schemeClr val="tx1"/>
              </a:solidFill>
            </a:endParaRPr>
          </a:p>
          <a:p>
            <a:r>
              <a:rPr lang="en-US" dirty="0">
                <a:solidFill>
                  <a:schemeClr val="tx1"/>
                </a:solidFill>
              </a:rPr>
              <a:t>Part D – Dynamic Analysis for Binary SRE</a:t>
            </a:r>
          </a:p>
          <a:p>
            <a:r>
              <a:rPr lang="en-US" b="1" baseline="0" dirty="0">
                <a:solidFill>
                  <a:schemeClr val="tx1"/>
                </a:solidFill>
              </a:rPr>
              <a:t>       </a:t>
            </a:r>
            <a:r>
              <a:rPr lang="en-US" b="0" dirty="0">
                <a:solidFill>
                  <a:schemeClr val="tx1"/>
                </a:solidFill>
              </a:rPr>
              <a:t>Module D1:  Sandboxing and Other Techniques</a:t>
            </a:r>
            <a:endParaRPr lang="en-US" b="0" baseline="0" dirty="0">
              <a:solidFill>
                <a:schemeClr val="tx1"/>
              </a:solidFill>
            </a:endParaRPr>
          </a:p>
          <a:p>
            <a:r>
              <a:rPr lang="en-US" b="1" baseline="0" dirty="0">
                <a:solidFill>
                  <a:schemeClr val="tx1"/>
                </a:solidFill>
              </a:rPr>
              <a:t>       </a:t>
            </a:r>
            <a:r>
              <a:rPr lang="en-US" b="0" dirty="0">
                <a:solidFill>
                  <a:schemeClr val="tx1"/>
                </a:solidFill>
              </a:rPr>
              <a:t>Module D2:  Basic Dynamic Analysis Tools</a:t>
            </a:r>
          </a:p>
          <a:p>
            <a:r>
              <a:rPr lang="en-US" b="1" baseline="0" dirty="0">
                <a:solidFill>
                  <a:schemeClr val="tx1"/>
                </a:solidFill>
              </a:rPr>
              <a:t>       </a:t>
            </a:r>
            <a:r>
              <a:rPr lang="en-US" b="0" dirty="0">
                <a:solidFill>
                  <a:schemeClr val="tx1"/>
                </a:solidFill>
              </a:rPr>
              <a:t>Module D3:  Debuggers</a:t>
            </a:r>
          </a:p>
          <a:p>
            <a:r>
              <a:rPr lang="en-US" b="0" baseline="0" dirty="0">
                <a:solidFill>
                  <a:schemeClr val="tx1"/>
                </a:solidFill>
              </a:rPr>
              <a:t>       </a:t>
            </a:r>
            <a:r>
              <a:rPr lang="en-US" b="0" dirty="0">
                <a:solidFill>
                  <a:schemeClr val="tx1"/>
                </a:solidFill>
              </a:rPr>
              <a:t>Module D4:  Network Traffic Analysis</a:t>
            </a:r>
          </a:p>
          <a:p>
            <a:r>
              <a:rPr lang="en-US" b="1" baseline="0" dirty="0">
                <a:solidFill>
                  <a:schemeClr val="tx1"/>
                </a:solidFill>
              </a:rPr>
              <a:t>       </a:t>
            </a:r>
            <a:r>
              <a:rPr lang="en-US" b="0" dirty="0">
                <a:solidFill>
                  <a:schemeClr val="tx1"/>
                </a:solidFill>
              </a:rPr>
              <a:t>Module D5:  Patched Binaries</a:t>
            </a:r>
            <a:endParaRPr lang="en-US" dirty="0">
              <a:solidFill>
                <a:schemeClr val="tx1"/>
              </a:solidFill>
            </a:endParaRPr>
          </a:p>
          <a:p>
            <a:r>
              <a:rPr lang="en-US" dirty="0">
                <a:solidFill>
                  <a:schemeClr val="tx1"/>
                </a:solidFill>
              </a:rPr>
              <a:t>Part E – Obfuscation and Anti-SRE</a:t>
            </a:r>
          </a:p>
          <a:p>
            <a:r>
              <a:rPr lang="en-US" b="1" baseline="0" dirty="0">
                <a:solidFill>
                  <a:schemeClr val="tx1"/>
                </a:solidFill>
              </a:rPr>
              <a:t>       </a:t>
            </a:r>
            <a:r>
              <a:rPr lang="en-US" b="0" dirty="0">
                <a:solidFill>
                  <a:schemeClr val="tx1"/>
                </a:solidFill>
              </a:rPr>
              <a:t>Module E1:  Obfuscation</a:t>
            </a:r>
            <a:r>
              <a:rPr lang="en-US" b="0" baseline="0" dirty="0">
                <a:solidFill>
                  <a:schemeClr val="tx1"/>
                </a:solidFill>
              </a:rPr>
              <a:t> and Anti-SRE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Part E – Non-Binary SRE</a:t>
            </a:r>
          </a:p>
          <a:p>
            <a:r>
              <a:rPr lang="en-US" b="1" baseline="0" dirty="0">
                <a:solidFill>
                  <a:schemeClr val="tx1"/>
                </a:solidFill>
              </a:rPr>
              <a:t>       </a:t>
            </a:r>
            <a:r>
              <a:rPr lang="en-US" b="0" dirty="0">
                <a:solidFill>
                  <a:schemeClr val="tx1"/>
                </a:solidFill>
              </a:rPr>
              <a:t>Module F1:  Non-Binary SRE</a:t>
            </a:r>
            <a:endParaRPr lang="en-US" dirty="0">
              <a:solidFill>
                <a:schemeClr val="tx1"/>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a:t>
            </a:fld>
            <a:endParaRPr lang="en-US"/>
          </a:p>
        </p:txBody>
      </p:sp>
    </p:spTree>
    <p:extLst>
      <p:ext uri="{BB962C8B-B14F-4D97-AF65-F5344CB8AC3E}">
        <p14:creationId xmlns:p14="http://schemas.microsoft.com/office/powerpoint/2010/main" val="29378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do we get things to SRE?</a:t>
            </a:r>
          </a:p>
          <a:p>
            <a:pPr marL="171450" indent="-171450">
              <a:buFontTx/>
              <a:buChar char="-"/>
            </a:pPr>
            <a:endParaRPr lang="en-US" dirty="0"/>
          </a:p>
          <a:p>
            <a:pPr marL="171450" indent="-171450">
              <a:buFontTx/>
              <a:buChar char="-"/>
            </a:pPr>
            <a:r>
              <a:rPr lang="en-US" dirty="0"/>
              <a:t>Non–malicious binaries is generally easy to acquire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171450" lvl="0" indent="-171450">
              <a:buFontTx/>
              <a:buChar char="-"/>
            </a:pPr>
            <a:r>
              <a:rPr lang="en-US" dirty="0"/>
              <a:t>Malicious software and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 but other things only exist in memory (so you need to extract from memory)</a:t>
            </a:r>
          </a:p>
          <a:p>
            <a:pPr marL="628650" lvl="1" indent="-171450">
              <a:buFontTx/>
              <a:buChar char="-"/>
            </a:pPr>
            <a:r>
              <a:rPr lang="en-US" dirty="0"/>
              <a:t>Sometimes an infected hosts only has some stages or modules at the point of acquisition</a:t>
            </a:r>
          </a:p>
          <a:p>
            <a:pPr marL="1085850" lvl="2" indent="-171450">
              <a:buFontTx/>
              <a:buChar char="-"/>
            </a:pPr>
            <a:r>
              <a:rPr lang="en-US" dirty="0"/>
              <a:t>E.g., 1</a:t>
            </a:r>
            <a:r>
              <a:rPr lang="en-US" baseline="30000" dirty="0"/>
              <a:t>st</a:t>
            </a:r>
            <a:r>
              <a:rPr lang="en-US" dirty="0"/>
              <a:t> stage gains foothold, then pulls 2</a:t>
            </a:r>
            <a:r>
              <a:rPr lang="en-US" baseline="30000" dirty="0"/>
              <a:t>nd</a:t>
            </a:r>
            <a:r>
              <a:rPr lang="en-US" dirty="0"/>
              <a:t> (or more) stage to gain persistence and or/preform post compromise activities.  So even if you have a compromised host you may not have the 1</a:t>
            </a:r>
            <a:r>
              <a:rPr lang="en-US" baseline="30000" dirty="0"/>
              <a:t>st</a:t>
            </a:r>
            <a:r>
              <a:rPr lang="en-US" dirty="0"/>
              <a:t> stage code</a:t>
            </a:r>
          </a:p>
          <a:p>
            <a:pPr marL="628650" lvl="1" indent="-171450">
              <a:buFontTx/>
              <a:buChar char="-"/>
            </a:pPr>
            <a:r>
              <a:rPr lang="en-US" dirty="0"/>
              <a:t>We can set up instrumented hosts or utilities specifically intended to be compromised (i.e. honeypots)</a:t>
            </a:r>
          </a:p>
          <a:p>
            <a:pPr marL="1085850" lvl="2" indent="-171450">
              <a:buFontTx/>
              <a:buChar char="-"/>
            </a:pPr>
            <a:r>
              <a:rPr lang="en-US" dirty="0"/>
              <a:t>As a result we can potentially capture activity/data/exploits/documents/binaries from throughout the kill chain</a:t>
            </a:r>
          </a:p>
          <a:p>
            <a:pPr marL="1085850" lvl="2" indent="-171450">
              <a:buFontTx/>
              <a:buChar char="-"/>
            </a:pPr>
            <a:r>
              <a:rPr lang="en-US" dirty="0"/>
              <a:t>More on this approach later in the lab</a:t>
            </a:r>
          </a:p>
          <a:p>
            <a:pPr marL="628650" lvl="1" indent="-171450">
              <a:buFontTx/>
              <a:buChar char="-"/>
            </a:pPr>
            <a:r>
              <a:rPr lang="en-US" dirty="0"/>
              <a:t>Acquisition from repositories of unknown/potentially malicious samples</a:t>
            </a:r>
          </a:p>
          <a:p>
            <a:pPr marL="1085850" lvl="2" indent="-171450">
              <a:buFontTx/>
              <a:buChar char="-"/>
            </a:pPr>
            <a:r>
              <a:rPr lang="en-US" dirty="0"/>
              <a:t>E.g., AV vendor has an endpoint that encounters a binary that triggers heuristics, but doesn’t match against a known threat.</a:t>
            </a:r>
          </a:p>
          <a:p>
            <a:pPr marL="1085850" lvl="2" indent="-171450">
              <a:buFontTx/>
              <a:buChar char="-"/>
            </a:pPr>
            <a:r>
              <a:rPr lang="en-US" dirty="0"/>
              <a:t>Application whitelisting agent encounters a binary not on the whitelist</a:t>
            </a:r>
          </a:p>
          <a:p>
            <a:pPr marL="628650" lvl="1" indent="-171450">
              <a:buFontTx/>
              <a:buChar char="-"/>
            </a:pPr>
            <a:r>
              <a:rPr lang="en-US" dirty="0"/>
              <a:t>Remember that if you’re operating on a compromised host you have to be very careful that</a:t>
            </a:r>
          </a:p>
          <a:p>
            <a:pPr marL="1085850" lvl="2" indent="-171450">
              <a:buFontTx/>
              <a:buChar char="-"/>
            </a:pPr>
            <a:r>
              <a:rPr lang="en-US" dirty="0"/>
              <a:t>A) The observations you make are valid (i.e., if you ask for a memory dump from a compromised host, it’s in some sense like asking the murdered where to look for the body – there is no reason to believe that they will be truthful.</a:t>
            </a:r>
          </a:p>
          <a:p>
            <a:pPr marL="1085850" lvl="2" indent="-171450">
              <a:buFontTx/>
              <a:buChar char="-"/>
            </a:pPr>
            <a:r>
              <a:rPr lang="en-US" dirty="0"/>
              <a:t>B) The don’t provide a vector for malicious code to spread (e.g., if you plug in a memory stick, then you risk that memory stick propagating malicious code to your analysis environment).</a:t>
            </a:r>
          </a:p>
          <a:p>
            <a:pPr marL="171450" lvl="0" indent="-171450">
              <a:buFontTx/>
              <a:buChar char="-"/>
            </a:pPr>
            <a:r>
              <a:rPr lang="en-US" dirty="0"/>
              <a:t>Firmware</a:t>
            </a:r>
          </a:p>
          <a:p>
            <a:pPr marL="628650" lvl="1" indent="-171450">
              <a:buFontTx/>
              <a:buChar char="-"/>
            </a:pPr>
            <a:r>
              <a:rPr lang="en-US" dirty="0"/>
              <a:t>Typically found on a device.</a:t>
            </a:r>
          </a:p>
          <a:p>
            <a:pPr marL="628650" lvl="1" indent="-171450">
              <a:buFontTx/>
              <a:buChar char="-"/>
            </a:pPr>
            <a:r>
              <a:rPr lang="en-US" dirty="0"/>
              <a:t>Extraction from the device is usually the first step (from some form of storage ranging from disk/flash to memory to hardware)</a:t>
            </a:r>
          </a:p>
          <a:p>
            <a:pPr marL="628650" lvl="1" indent="-171450">
              <a:buFontTx/>
              <a:buChar char="-"/>
            </a:pPr>
            <a:r>
              <a:rPr lang="en-US" dirty="0"/>
              <a:t>Also potentially possible to pull firmware from update servers</a:t>
            </a:r>
          </a:p>
          <a:p>
            <a:pPr marL="628650" lvl="1" indent="-171450">
              <a:buFontTx/>
              <a:buChar char="-"/>
            </a:pPr>
            <a:r>
              <a:rPr lang="en-US" dirty="0"/>
              <a:t>Firmware often exists in storage (and updates) as a monolithic blob which is decompressed (and possibly decrypted) into memory at boot.  So may need to perform a similar extraction to get something to SRE</a:t>
            </a:r>
          </a:p>
        </p:txBody>
      </p:sp>
      <p:sp>
        <p:nvSpPr>
          <p:cNvPr id="4" name="Slide Number Placeholder 3"/>
          <p:cNvSpPr>
            <a:spLocks noGrp="1"/>
          </p:cNvSpPr>
          <p:nvPr>
            <p:ph type="sldNum" sz="quarter" idx="10"/>
          </p:nvPr>
        </p:nvSpPr>
        <p:spPr/>
        <p:txBody>
          <a:bodyPr/>
          <a:lstStyle/>
          <a:p>
            <a:fld id="{5BC6AA49-D7A7-46FD-A1C9-6E9423A31560}" type="slidenum">
              <a:rPr lang="en-US" smtClean="0"/>
              <a:t>10</a:t>
            </a:fld>
            <a:endParaRPr lang="en-US"/>
          </a:p>
        </p:txBody>
      </p:sp>
    </p:spTree>
    <p:extLst>
      <p:ext uri="{BB962C8B-B14F-4D97-AF65-F5344CB8AC3E}">
        <p14:creationId xmlns:p14="http://schemas.microsoft.com/office/powerpoint/2010/main" val="4014721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11</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you have found something interesting to examine, how can you get it to somewhere you can start to do the SRE?</a:t>
            </a:r>
          </a:p>
          <a:p>
            <a:pPr marL="0" indent="0">
              <a:buFontTx/>
              <a:buNone/>
            </a:pPr>
            <a:endParaRPr lang="en-US" dirty="0"/>
          </a:p>
          <a:p>
            <a:pPr marL="171450" indent="-171450">
              <a:buFont typeface="Arial" panose="020B0604020202020204" pitchFamily="34" charset="0"/>
              <a:buChar char="•"/>
            </a:pPr>
            <a:r>
              <a:rPr lang="en-US" dirty="0"/>
              <a:t>So maybe you don’t move it at all</a:t>
            </a:r>
          </a:p>
          <a:p>
            <a:pPr marL="628650" lvl="1" indent="-171450">
              <a:buFont typeface="Arial" panose="020B0604020202020204" pitchFamily="34" charset="0"/>
              <a:buChar char="•"/>
            </a:pPr>
            <a:r>
              <a:rPr lang="en-US" dirty="0"/>
              <a:t>Examine it in place, or from hypervisor, or from network</a:t>
            </a:r>
          </a:p>
          <a:p>
            <a:pPr marL="628650" lvl="1" indent="-171450">
              <a:buFont typeface="Arial" panose="020B0604020202020204" pitchFamily="34" charset="0"/>
              <a:buChar char="•"/>
            </a:pPr>
            <a:r>
              <a:rPr lang="en-US" dirty="0"/>
              <a:t>May allow us to gain better insight (or at least initial understanding), particularly if dynamic analysis is going to be important and replicating it elsewhere will be hard</a:t>
            </a:r>
          </a:p>
          <a:p>
            <a:pPr marL="1085850" lvl="2" indent="-171450">
              <a:buFont typeface="Arial" panose="020B0604020202020204" pitchFamily="34" charset="0"/>
              <a:buChar char="•"/>
            </a:pPr>
            <a:r>
              <a:rPr lang="en-US" dirty="0"/>
              <a:t>Network traffic, in-memory-only constructs, targeted malware, 2</a:t>
            </a:r>
            <a:r>
              <a:rPr lang="en-US" baseline="30000" dirty="0"/>
              <a:t>nd</a:t>
            </a:r>
            <a:r>
              <a:rPr lang="en-US" dirty="0"/>
              <a:t>+ stages only (so we can’t ”reinstall” easily)</a:t>
            </a:r>
          </a:p>
          <a:p>
            <a:pPr marL="628650" lvl="1" indent="-171450">
              <a:buFont typeface="Arial" panose="020B0604020202020204" pitchFamily="34" charset="0"/>
              <a:buChar char="•"/>
            </a:pPr>
            <a:r>
              <a:rPr lang="en-US" dirty="0"/>
              <a:t>Non-malicious software is a good candidate (but some of this, e.g., games, still checks for SRE efforts)</a:t>
            </a:r>
          </a:p>
          <a:p>
            <a:pPr marL="171450" lvl="0" indent="-171450">
              <a:buFont typeface="Arial" panose="020B0604020202020204" pitchFamily="34" charset="0"/>
              <a:buChar char="•"/>
            </a:pPr>
            <a:r>
              <a:rPr lang="en-US" dirty="0"/>
              <a:t>If you’re moving it</a:t>
            </a:r>
          </a:p>
          <a:p>
            <a:pPr marL="628650" lvl="1" indent="-171450">
              <a:buFont typeface="Arial" panose="020B0604020202020204" pitchFamily="34" charset="0"/>
              <a:buChar char="•"/>
            </a:pPr>
            <a:r>
              <a:rPr lang="en-US" dirty="0"/>
              <a:t>How much of the environment can you, and do you want to, transfer?</a:t>
            </a:r>
          </a:p>
          <a:p>
            <a:pPr marL="1085850" lvl="2" indent="-171450">
              <a:buFont typeface="Arial" panose="020B0604020202020204" pitchFamily="34" charset="0"/>
              <a:buChar char="•"/>
            </a:pPr>
            <a:r>
              <a:rPr lang="en-US" dirty="0"/>
              <a:t>Possible to take full capture of host (e.g., as a disk image, or as a VM).  If the host is already a VM or a container this can be pretty easy)</a:t>
            </a:r>
          </a:p>
          <a:p>
            <a:pPr marL="1085850" lvl="2" indent="-171450">
              <a:buFont typeface="Arial" panose="020B0604020202020204" pitchFamily="34" charset="0"/>
              <a:buChar char="•"/>
            </a:pPr>
            <a:r>
              <a:rPr lang="en-US" dirty="0"/>
              <a:t>Binaries and documents from filesystem</a:t>
            </a:r>
          </a:p>
          <a:p>
            <a:pPr marL="1085850" lvl="2" indent="-171450">
              <a:buFont typeface="Arial" panose="020B0604020202020204" pitchFamily="34" charset="0"/>
              <a:buChar char="•"/>
            </a:pPr>
            <a:r>
              <a:rPr lang="en-US" dirty="0"/>
              <a:t>Memory captures</a:t>
            </a:r>
          </a:p>
          <a:p>
            <a:pPr marL="1085850" lvl="2" indent="-171450">
              <a:buFont typeface="Arial" panose="020B0604020202020204" pitchFamily="34" charset="0"/>
              <a:buChar char="•"/>
            </a:pPr>
            <a:r>
              <a:rPr lang="en-US" dirty="0"/>
              <a:t>Network captures</a:t>
            </a:r>
          </a:p>
          <a:p>
            <a:pPr marL="1085850" lvl="2" indent="-171450">
              <a:buFont typeface="Arial" panose="020B0604020202020204" pitchFamily="34" charset="0"/>
              <a:buChar char="•"/>
            </a:pPr>
            <a:r>
              <a:rPr lang="en-US" dirty="0"/>
              <a:t>Some description of the system to include OS/software versions (particularly if you want to perform dynamic SRE, so that you can replicate the environment)</a:t>
            </a:r>
          </a:p>
          <a:p>
            <a:pPr marL="628650" lvl="1" indent="-171450">
              <a:buFont typeface="Arial" panose="020B0604020202020204" pitchFamily="34" charset="0"/>
              <a:buChar char="•"/>
            </a:pPr>
            <a:r>
              <a:rPr lang="en-US" dirty="0"/>
              <a:t>How to move it</a:t>
            </a:r>
          </a:p>
          <a:p>
            <a:pPr marL="1085850" lvl="2" indent="-171450">
              <a:buFont typeface="Arial" panose="020B0604020202020204" pitchFamily="34" charset="0"/>
              <a:buChar char="•"/>
            </a:pPr>
            <a:r>
              <a:rPr lang="en-US" dirty="0"/>
              <a:t>Over the network (AV does this all the time)</a:t>
            </a:r>
          </a:p>
          <a:p>
            <a:pPr marL="1085850" lvl="2" indent="-171450">
              <a:buFont typeface="Arial" panose="020B0604020202020204" pitchFamily="34" charset="0"/>
              <a:buChar char="•"/>
            </a:pPr>
            <a:r>
              <a:rPr lang="en-US" dirty="0"/>
              <a:t>On removable media</a:t>
            </a:r>
          </a:p>
          <a:p>
            <a:pPr marL="1085850" lvl="2" indent="-171450">
              <a:buFont typeface="Arial" panose="020B0604020202020204" pitchFamily="34" charset="0"/>
              <a:buChar char="•"/>
            </a:pPr>
            <a:r>
              <a:rPr lang="en-US" dirty="0"/>
              <a:t>As a VM/container</a:t>
            </a:r>
          </a:p>
          <a:p>
            <a:pPr marL="1085850" lvl="2" indent="-171450">
              <a:buFont typeface="Arial" panose="020B0604020202020204" pitchFamily="34" charset="0"/>
              <a:buChar char="•"/>
            </a:pPr>
            <a:r>
              <a:rPr lang="en-US" dirty="0"/>
              <a:t>Careful to prevent cross contamination (e.g., with removable media)</a:t>
            </a:r>
          </a:p>
          <a:p>
            <a:pPr marL="1085850" lvl="2" indent="-171450">
              <a:buFont typeface="Arial" panose="020B0604020202020204" pitchFamily="34" charset="0"/>
              <a:buChar char="•"/>
            </a:pPr>
            <a:r>
              <a:rPr lang="en-US" dirty="0"/>
              <a:t>Think about intermediate systems that may open/scan/etc. the sample (e.g., file share service that creates thumbnails or performs AV scans, or network services that perform similar actions).  Operating system file managers like to create thumbnails and grab file types and characteristics, browsers like to render some file types in the browser (or use plugins to render them), AV engines like to parse and examine any file that they see, mail clients like to provide file info (and even inline rendering), etc.</a:t>
            </a:r>
          </a:p>
          <a:p>
            <a:pPr marL="1085850" lvl="2" indent="-171450">
              <a:buFont typeface="Arial" panose="020B0604020202020204" pitchFamily="34" charset="0"/>
              <a:buChar char="•"/>
            </a:pPr>
            <a:r>
              <a:rPr lang="en-US" dirty="0"/>
              <a:t>Can zip samples for transmission (but remember that zip/tar/</a:t>
            </a:r>
            <a:r>
              <a:rPr lang="en-US" dirty="0" err="1"/>
              <a:t>gzip</a:t>
            </a:r>
            <a:r>
              <a:rPr lang="en-US" dirty="0"/>
              <a:t>/etc. is a utility that takes as it’s input the possibly malicious files you’re compressing, and that software + adversary provided input can have interesting outcomes, as is unzip/</a:t>
            </a:r>
            <a:r>
              <a:rPr lang="en-US" dirty="0" err="1"/>
              <a:t>untar</a:t>
            </a:r>
            <a:r>
              <a:rPr lang="en-US" dirty="0"/>
              <a:t>/</a:t>
            </a:r>
            <a:r>
              <a:rPr lang="en-US" dirty="0" err="1"/>
              <a:t>gunzip</a:t>
            </a:r>
            <a:r>
              <a:rPr lang="en-US" dirty="0"/>
              <a:t>/etc.).  Password is ”infected” </a:t>
            </a:r>
            <a:r>
              <a:rPr lang="en-US" dirty="0">
                <a:sym typeface="Wingdings" pitchFamily="2" charset="2"/>
              </a:rPr>
              <a:t>, which makes it less likely that 3 years from now you’ll run across some previously zipped malicious sample and run it by mistake.</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12</a:t>
            </a:fld>
            <a:endParaRPr lang="en-US"/>
          </a:p>
        </p:txBody>
      </p:sp>
    </p:spTree>
    <p:extLst>
      <p:ext uri="{BB962C8B-B14F-4D97-AF65-F5344CB8AC3E}">
        <p14:creationId xmlns:p14="http://schemas.microsoft.com/office/powerpoint/2010/main" val="4005512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13</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Easy to think of storage as a container, but  it’s not quite correct</a:t>
            </a:r>
          </a:p>
          <a:p>
            <a:pPr marL="628650" lvl="1" indent="-171450">
              <a:buFont typeface="Arial" panose="020B0604020202020204" pitchFamily="34" charset="0"/>
              <a:buChar char="•"/>
            </a:pPr>
            <a:r>
              <a:rPr lang="en-US" dirty="0"/>
              <a:t>AV systems scan storage looking for malware (and again, AV is program that accepts as input the files on your storage devices, which in your case may have been provided by an adversary.  Also AV is generally highly privileged, meaning that if things go wrong they can go very wrong)</a:t>
            </a:r>
          </a:p>
          <a:p>
            <a:pPr marL="628650" lvl="1" indent="-171450">
              <a:buFont typeface="Arial" panose="020B0604020202020204" pitchFamily="34" charset="0"/>
              <a:buChar char="•"/>
            </a:pPr>
            <a:r>
              <a:rPr lang="en-US" dirty="0"/>
              <a:t>OS creates thumbnails, parses for quick search, etc.</a:t>
            </a:r>
          </a:p>
          <a:p>
            <a:pPr marL="628650" lvl="1" indent="-171450">
              <a:buFont typeface="Arial" panose="020B0604020202020204" pitchFamily="34" charset="0"/>
              <a:buChar char="•"/>
            </a:pPr>
            <a:r>
              <a:rPr lang="en-US" dirty="0"/>
              <a:t>Lots of network connected and/or shared storage (e.g., backup systems, Dropbox, iCloud, etc.) so things that are “on our hard drive” are often elsewhere too</a:t>
            </a:r>
          </a:p>
          <a:p>
            <a:pPr marL="171450" lvl="0" indent="-171450">
              <a:buFont typeface="Arial" panose="020B0604020202020204" pitchFamily="34" charset="0"/>
              <a:buChar char="•"/>
            </a:pPr>
            <a:r>
              <a:rPr lang="en-US" dirty="0"/>
              <a:t>So we want to store things on devices that reduces the potential for unwanted interaction</a:t>
            </a:r>
          </a:p>
          <a:p>
            <a:pPr marL="171450" lvl="0" indent="-171450">
              <a:buFont typeface="Arial" panose="020B0604020202020204" pitchFamily="34" charset="0"/>
              <a:buChar char="•"/>
            </a:pPr>
            <a:r>
              <a:rPr lang="en-US" dirty="0"/>
              <a:t>Also worth requiring some level of effort to access to reduce mistakes (“hey, I wonder what’s in this document”)</a:t>
            </a:r>
          </a:p>
          <a:p>
            <a:pPr marL="628650" lvl="1" indent="-171450">
              <a:buFont typeface="Arial" panose="020B0604020202020204" pitchFamily="34" charset="0"/>
              <a:buChar char="•"/>
            </a:pPr>
            <a:r>
              <a:rPr lang="en-US" dirty="0"/>
              <a:t>Password to unlock (zipped, encrypted, etc.) can prevent inadvertent access</a:t>
            </a:r>
          </a:p>
        </p:txBody>
      </p:sp>
      <p:sp>
        <p:nvSpPr>
          <p:cNvPr id="4" name="Slide Number Placeholder 3"/>
          <p:cNvSpPr>
            <a:spLocks noGrp="1"/>
          </p:cNvSpPr>
          <p:nvPr>
            <p:ph type="sldNum" sz="quarter" idx="10"/>
          </p:nvPr>
        </p:nvSpPr>
        <p:spPr/>
        <p:txBody>
          <a:bodyPr/>
          <a:lstStyle/>
          <a:p>
            <a:fld id="{5BC6AA49-D7A7-46FD-A1C9-6E9423A31560}" type="slidenum">
              <a:rPr lang="en-US" smtClean="0"/>
              <a:t>14</a:t>
            </a:fld>
            <a:endParaRPr lang="en-US"/>
          </a:p>
        </p:txBody>
      </p:sp>
    </p:spTree>
    <p:extLst>
      <p:ext uri="{BB962C8B-B14F-4D97-AF65-F5344CB8AC3E}">
        <p14:creationId xmlns:p14="http://schemas.microsoft.com/office/powerpoint/2010/main" val="3400202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15</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Ability to discard and redeploy and analysis host is important </a:t>
            </a:r>
          </a:p>
          <a:p>
            <a:pPr marL="628650" lvl="1" indent="-171450">
              <a:buFont typeface="Arial" panose="020B0604020202020204" pitchFamily="34" charset="0"/>
              <a:buChar char="•"/>
            </a:pPr>
            <a:r>
              <a:rPr lang="en-US" dirty="0"/>
              <a:t>Certainly for malware analysis</a:t>
            </a:r>
          </a:p>
          <a:p>
            <a:pPr marL="628650" lvl="1" indent="-171450">
              <a:buFont typeface="Arial" panose="020B0604020202020204" pitchFamily="34" charset="0"/>
              <a:buChar char="•"/>
            </a:pPr>
            <a:r>
              <a:rPr lang="en-US" dirty="0"/>
              <a:t>Also for analysis of non-malicious samples (good to be able to reset to known state and start over)</a:t>
            </a:r>
          </a:p>
          <a:p>
            <a:pPr marL="628650" lvl="1" indent="-171450">
              <a:buFont typeface="Arial" panose="020B0604020202020204" pitchFamily="34" charset="0"/>
              <a:buChar char="•"/>
            </a:pPr>
            <a:r>
              <a:rPr lang="en-US" dirty="0"/>
              <a:t>VMs are a good way to achieve this, but in some cases physical hosts are required</a:t>
            </a:r>
          </a:p>
          <a:p>
            <a:pPr marL="628650" lvl="1" indent="-171450">
              <a:buFont typeface="Arial" panose="020B0604020202020204" pitchFamily="34" charset="0"/>
              <a:buChar char="•"/>
            </a:pPr>
            <a:r>
              <a:rPr lang="en-US" dirty="0"/>
              <a:t>Depending on the level of the sample/adversary, you may want to assume that the virtualization platform, the physical host, and any network equipment should also be expendable</a:t>
            </a:r>
          </a:p>
          <a:p>
            <a:pPr marL="171450" lvl="0" indent="-171450">
              <a:buFont typeface="Arial" panose="020B0604020202020204" pitchFamily="34" charset="0"/>
              <a:buChar char="•"/>
            </a:pPr>
            <a:r>
              <a:rPr lang="en-US" dirty="0"/>
              <a:t>Static analysis can be relatively easy to perform in isolated environments.</a:t>
            </a:r>
          </a:p>
          <a:p>
            <a:pPr marL="171450" lvl="0" indent="-171450">
              <a:buFont typeface="Arial" panose="020B0604020202020204" pitchFamily="34" charset="0"/>
              <a:buChar char="•"/>
            </a:pPr>
            <a:r>
              <a:rPr lang="en-US" dirty="0"/>
              <a:t>Dynamic analysis is harder to perform in isolated environments</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16</a:t>
            </a:fld>
            <a:endParaRPr lang="en-US"/>
          </a:p>
        </p:txBody>
      </p:sp>
    </p:spTree>
    <p:extLst>
      <p:ext uri="{BB962C8B-B14F-4D97-AF65-F5344CB8AC3E}">
        <p14:creationId xmlns:p14="http://schemas.microsoft.com/office/powerpoint/2010/main" val="3556233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provides a summary of the</a:t>
            </a:r>
            <a:r>
              <a:rPr lang="en-US" baseline="0" dirty="0"/>
              <a:t> key points of the lesson and the expected capabilities that students should master before moving on to the next section.</a:t>
            </a:r>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17</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Introduction</a:t>
            </a:r>
            <a:r>
              <a:rPr lang="en-US" baseline="0" dirty="0"/>
              <a:t> to the concept</a:t>
            </a:r>
          </a:p>
          <a:p>
            <a:endParaRPr lang="en-US" baseline="0" dirty="0"/>
          </a:p>
          <a:p>
            <a:r>
              <a:rPr lang="en-US" baseline="0" dirty="0"/>
              <a:t>Used from research to major production environments </a:t>
            </a:r>
            <a:endParaRPr lang="en-US" dirty="0"/>
          </a:p>
        </p:txBody>
      </p:sp>
      <p:sp>
        <p:nvSpPr>
          <p:cNvPr id="4" name="Slide Number Placeholder 3"/>
          <p:cNvSpPr>
            <a:spLocks noGrp="1"/>
          </p:cNvSpPr>
          <p:nvPr>
            <p:ph type="sldNum" sz="quarter" idx="10"/>
          </p:nvPr>
        </p:nvSpPr>
        <p:spPr/>
        <p:txBody>
          <a:bodyPr/>
          <a:lstStyle/>
          <a:p>
            <a:fld id="{56ED42F8-9328-8B4F-AC32-30A5BB2A18DF}" type="slidenum">
              <a:rPr lang="en-US" smtClean="0"/>
              <a:pPr/>
              <a:t>19</a:t>
            </a:fld>
            <a:endParaRPr lang="en-US"/>
          </a:p>
        </p:txBody>
      </p:sp>
    </p:spTree>
    <p:extLst>
      <p:ext uri="{BB962C8B-B14F-4D97-AF65-F5344CB8AC3E}">
        <p14:creationId xmlns:p14="http://schemas.microsoft.com/office/powerpoint/2010/main" val="3955459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Introduction</a:t>
            </a:r>
            <a:r>
              <a:rPr lang="en-US" baseline="0" dirty="0"/>
              <a:t> to the concept</a:t>
            </a:r>
          </a:p>
          <a:p>
            <a:endParaRPr lang="en-US" baseline="0" dirty="0"/>
          </a:p>
          <a:p>
            <a:r>
              <a:rPr lang="en-US" baseline="0" dirty="0"/>
              <a:t>Used from research to major production environments </a:t>
            </a:r>
            <a:endParaRPr lang="en-US" dirty="0"/>
          </a:p>
        </p:txBody>
      </p:sp>
      <p:sp>
        <p:nvSpPr>
          <p:cNvPr id="4" name="Slide Number Placeholder 3"/>
          <p:cNvSpPr>
            <a:spLocks noGrp="1"/>
          </p:cNvSpPr>
          <p:nvPr>
            <p:ph type="sldNum" sz="quarter" idx="10"/>
          </p:nvPr>
        </p:nvSpPr>
        <p:spPr/>
        <p:txBody>
          <a:bodyPr/>
          <a:lstStyle/>
          <a:p>
            <a:fld id="{56ED42F8-9328-8B4F-AC32-30A5BB2A18DF}" type="slidenum">
              <a:rPr lang="en-US" smtClean="0"/>
              <a:pPr/>
              <a:t>20</a:t>
            </a:fld>
            <a:endParaRPr lang="en-US"/>
          </a:p>
        </p:txBody>
      </p:sp>
    </p:spTree>
    <p:extLst>
      <p:ext uri="{BB962C8B-B14F-4D97-AF65-F5344CB8AC3E}">
        <p14:creationId xmlns:p14="http://schemas.microsoft.com/office/powerpoint/2010/main" val="270220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2</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21</a:t>
            </a:fld>
            <a:endParaRPr lang="en-US"/>
          </a:p>
        </p:txBody>
      </p:sp>
    </p:spTree>
    <p:extLst>
      <p:ext uri="{BB962C8B-B14F-4D97-AF65-F5344CB8AC3E}">
        <p14:creationId xmlns:p14="http://schemas.microsoft.com/office/powerpoint/2010/main" val="2408661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cannot overemphasize the seriousness of this issue. </a:t>
            </a:r>
          </a:p>
        </p:txBody>
      </p:sp>
      <p:sp>
        <p:nvSpPr>
          <p:cNvPr id="4" name="Slide Number Placeholder 3"/>
          <p:cNvSpPr>
            <a:spLocks noGrp="1"/>
          </p:cNvSpPr>
          <p:nvPr>
            <p:ph type="sldNum" sz="quarter" idx="10"/>
          </p:nvPr>
        </p:nvSpPr>
        <p:spPr/>
        <p:txBody>
          <a:bodyPr/>
          <a:lstStyle/>
          <a:p>
            <a:fld id="{5BC6AA49-D7A7-46FD-A1C9-6E9423A31560}" type="slidenum">
              <a:rPr lang="en-US" smtClean="0"/>
              <a:t>22</a:t>
            </a:fld>
            <a:endParaRPr lang="en-US"/>
          </a:p>
        </p:txBody>
      </p:sp>
    </p:spTree>
    <p:extLst>
      <p:ext uri="{BB962C8B-B14F-4D97-AF65-F5344CB8AC3E}">
        <p14:creationId xmlns:p14="http://schemas.microsoft.com/office/powerpoint/2010/main" val="273591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23</a:t>
            </a:fld>
            <a:endParaRPr lang="en-US"/>
          </a:p>
        </p:txBody>
      </p:sp>
    </p:spTree>
    <p:extLst>
      <p:ext uri="{BB962C8B-B14F-4D97-AF65-F5344CB8AC3E}">
        <p14:creationId xmlns:p14="http://schemas.microsoft.com/office/powerpoint/2010/main" val="716242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24</a:t>
            </a:fld>
            <a:endParaRPr lang="en-US"/>
          </a:p>
        </p:txBody>
      </p:sp>
    </p:spTree>
    <p:extLst>
      <p:ext uri="{BB962C8B-B14F-4D97-AF65-F5344CB8AC3E}">
        <p14:creationId xmlns:p14="http://schemas.microsoft.com/office/powerpoint/2010/main" val="47086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25</a:t>
            </a:fld>
            <a:endParaRPr lang="en-US"/>
          </a:p>
        </p:txBody>
      </p:sp>
    </p:spTree>
    <p:extLst>
      <p:ext uri="{BB962C8B-B14F-4D97-AF65-F5344CB8AC3E}">
        <p14:creationId xmlns:p14="http://schemas.microsoft.com/office/powerpoint/2010/main" val="47086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worth</a:t>
            </a:r>
            <a:r>
              <a:rPr lang="en-US" baseline="0" dirty="0"/>
              <a:t> switching to new virtual desktop</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26</a:t>
            </a:fld>
            <a:endParaRPr lang="en-US"/>
          </a:p>
        </p:txBody>
      </p:sp>
    </p:spTree>
    <p:extLst>
      <p:ext uri="{BB962C8B-B14F-4D97-AF65-F5344CB8AC3E}">
        <p14:creationId xmlns:p14="http://schemas.microsoft.com/office/powerpoint/2010/main" val="17782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of connecting to the honeypot on the real SSH service</a:t>
            </a:r>
          </a:p>
        </p:txBody>
      </p:sp>
      <p:sp>
        <p:nvSpPr>
          <p:cNvPr id="4" name="Slide Number Placeholder 3"/>
          <p:cNvSpPr>
            <a:spLocks noGrp="1"/>
          </p:cNvSpPr>
          <p:nvPr>
            <p:ph type="sldNum" sz="quarter" idx="10"/>
          </p:nvPr>
        </p:nvSpPr>
        <p:spPr/>
        <p:txBody>
          <a:bodyPr/>
          <a:lstStyle/>
          <a:p>
            <a:fld id="{5BC6AA49-D7A7-46FD-A1C9-6E9423A31560}" type="slidenum">
              <a:rPr lang="en-US" smtClean="0"/>
              <a:t>27</a:t>
            </a:fld>
            <a:endParaRPr lang="en-US"/>
          </a:p>
        </p:txBody>
      </p:sp>
    </p:spTree>
    <p:extLst>
      <p:ext uri="{BB962C8B-B14F-4D97-AF65-F5344CB8AC3E}">
        <p14:creationId xmlns:p14="http://schemas.microsoft.com/office/powerpoint/2010/main" val="191860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28</a:t>
            </a:fld>
            <a:endParaRPr lang="en-US"/>
          </a:p>
        </p:txBody>
      </p:sp>
    </p:spTree>
    <p:extLst>
      <p:ext uri="{BB962C8B-B14F-4D97-AF65-F5344CB8AC3E}">
        <p14:creationId xmlns:p14="http://schemas.microsoft.com/office/powerpoint/2010/main" val="251283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running some commands in the honeypot</a:t>
            </a:r>
          </a:p>
        </p:txBody>
      </p:sp>
      <p:sp>
        <p:nvSpPr>
          <p:cNvPr id="4" name="Slide Number Placeholder 3"/>
          <p:cNvSpPr>
            <a:spLocks noGrp="1"/>
          </p:cNvSpPr>
          <p:nvPr>
            <p:ph type="sldNum" sz="quarter" idx="10"/>
          </p:nvPr>
        </p:nvSpPr>
        <p:spPr/>
        <p:txBody>
          <a:bodyPr/>
          <a:lstStyle/>
          <a:p>
            <a:fld id="{5BC6AA49-D7A7-46FD-A1C9-6E9423A31560}" type="slidenum">
              <a:rPr lang="en-US" smtClean="0"/>
              <a:t>29</a:t>
            </a:fld>
            <a:endParaRPr lang="en-US"/>
          </a:p>
        </p:txBody>
      </p:sp>
    </p:spTree>
    <p:extLst>
      <p:ext uri="{BB962C8B-B14F-4D97-AF65-F5344CB8AC3E}">
        <p14:creationId xmlns:p14="http://schemas.microsoft.com/office/powerpoint/2010/main" val="249446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running some commands in the honeypot</a:t>
            </a:r>
          </a:p>
        </p:txBody>
      </p:sp>
      <p:sp>
        <p:nvSpPr>
          <p:cNvPr id="4" name="Slide Number Placeholder 3"/>
          <p:cNvSpPr>
            <a:spLocks noGrp="1"/>
          </p:cNvSpPr>
          <p:nvPr>
            <p:ph type="sldNum" sz="quarter" idx="10"/>
          </p:nvPr>
        </p:nvSpPr>
        <p:spPr/>
        <p:txBody>
          <a:bodyPr/>
          <a:lstStyle/>
          <a:p>
            <a:fld id="{5BC6AA49-D7A7-46FD-A1C9-6E9423A31560}" type="slidenum">
              <a:rPr lang="en-US" smtClean="0"/>
              <a:t>30</a:t>
            </a:fld>
            <a:endParaRPr lang="en-US"/>
          </a:p>
        </p:txBody>
      </p:sp>
    </p:spTree>
    <p:extLst>
      <p:ext uri="{BB962C8B-B14F-4D97-AF65-F5344CB8AC3E}">
        <p14:creationId xmlns:p14="http://schemas.microsoft.com/office/powerpoint/2010/main" val="237796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These are the learning objectives</a:t>
            </a:r>
            <a:r>
              <a:rPr lang="en-US" baseline="0" dirty="0">
                <a:solidFill>
                  <a:schemeClr val="tx1"/>
                </a:solidFill>
              </a:rPr>
              <a:t> for </a:t>
            </a:r>
            <a:r>
              <a:rPr lang="en-US" dirty="0"/>
              <a:t>Module C1</a:t>
            </a:r>
            <a:r>
              <a:rPr lang="en-US" baseline="0" dirty="0"/>
              <a:t> – File Handling Techniques</a:t>
            </a:r>
            <a:endParaRPr lang="en-US" dirty="0"/>
          </a:p>
          <a:p>
            <a:endParaRPr lang="en-US" baseline="0" dirty="0">
              <a:solidFill>
                <a:schemeClr val="tx1"/>
              </a:solidFill>
            </a:endParaRPr>
          </a:p>
          <a:p>
            <a:r>
              <a:rPr lang="en-US" baseline="0" dirty="0">
                <a:solidFill>
                  <a:schemeClr val="tx1"/>
                </a:solidFill>
              </a:rPr>
              <a:t>These learning objectives are assessed through the following methods:</a:t>
            </a:r>
          </a:p>
          <a:p>
            <a:endParaRPr lang="en-US" baseline="0" dirty="0">
              <a:solidFill>
                <a:schemeClr val="tx1"/>
              </a:solidFill>
            </a:endParaRPr>
          </a:p>
          <a:p>
            <a:pPr marL="171450" indent="-171450">
              <a:buFont typeface="Arial" panose="020B0604020202020204" pitchFamily="34" charset="0"/>
              <a:buChar char="•"/>
            </a:pPr>
            <a:r>
              <a:rPr lang="en-US" baseline="0" dirty="0">
                <a:solidFill>
                  <a:schemeClr val="tx1"/>
                </a:solidFill>
              </a:rPr>
              <a:t>ASKs:  There are questions in the note sections for the instructor to involve the students in the lesson and assess their grasp of the concepts.  </a:t>
            </a:r>
          </a:p>
          <a:p>
            <a:pPr marL="171450" indent="-171450">
              <a:buFont typeface="Arial" panose="020B0604020202020204" pitchFamily="34" charset="0"/>
              <a:buChar char="•"/>
            </a:pPr>
            <a:r>
              <a:rPr lang="en-US" baseline="0" dirty="0">
                <a:solidFill>
                  <a:schemeClr val="tx1"/>
                </a:solidFill>
              </a:rPr>
              <a:t>LABs:  There are lab exercises associated with this lesson </a:t>
            </a:r>
          </a:p>
          <a:p>
            <a:pPr marL="171450" indent="-171450">
              <a:buFont typeface="Arial" panose="020B0604020202020204" pitchFamily="34" charset="0"/>
              <a:buChar char="•"/>
            </a:pPr>
            <a:r>
              <a:rPr lang="en-US" baseline="0" dirty="0">
                <a:solidFill>
                  <a:schemeClr val="tx1"/>
                </a:solidFill>
              </a:rPr>
              <a:t>QUIZ:  There are objective quiz questions associated with this lesson.</a:t>
            </a:r>
          </a:p>
          <a:p>
            <a:pPr marL="171450" indent="-171450">
              <a:buFont typeface="Arial" panose="020B0604020202020204" pitchFamily="34" charset="0"/>
              <a:buChar char="•"/>
            </a:pPr>
            <a:r>
              <a:rPr lang="en-US" baseline="0" dirty="0">
                <a:solidFill>
                  <a:schemeClr val="tx1"/>
                </a:solidFill>
              </a:rPr>
              <a:t>ESSAY: There are short answer and essay questions associated with this lesson.</a:t>
            </a:r>
          </a:p>
          <a:p>
            <a:endParaRPr lang="en-US" baseline="0" dirty="0">
              <a:solidFill>
                <a:schemeClr val="tx1"/>
              </a:solidFill>
            </a:endParaRPr>
          </a:p>
          <a:p>
            <a:endParaRPr lang="en-US" baseline="0"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5BC6AA49-D7A7-46FD-A1C9-6E9423A31560}" type="slidenum">
              <a:rPr lang="en-US" smtClean="0"/>
              <a:t>3</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31</a:t>
            </a:fld>
            <a:endParaRPr lang="en-US"/>
          </a:p>
        </p:txBody>
      </p:sp>
    </p:spTree>
    <p:extLst>
      <p:ext uri="{BB962C8B-B14F-4D97-AF65-F5344CB8AC3E}">
        <p14:creationId xmlns:p14="http://schemas.microsoft.com/office/powerpoint/2010/main" val="237860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Downloaded files are dangerous!</a:t>
            </a:r>
          </a:p>
        </p:txBody>
      </p:sp>
      <p:sp>
        <p:nvSpPr>
          <p:cNvPr id="4" name="Slide Number Placeholder 3"/>
          <p:cNvSpPr>
            <a:spLocks noGrp="1"/>
          </p:cNvSpPr>
          <p:nvPr>
            <p:ph type="sldNum" sz="quarter" idx="10"/>
          </p:nvPr>
        </p:nvSpPr>
        <p:spPr/>
        <p:txBody>
          <a:bodyPr/>
          <a:lstStyle/>
          <a:p>
            <a:fld id="{A5641FF5-04C2-499E-9230-1974661508B1}" type="slidenum">
              <a:rPr lang="en-US" smtClean="0"/>
              <a:t>32</a:t>
            </a:fld>
            <a:endParaRPr lang="en-US"/>
          </a:p>
        </p:txBody>
      </p:sp>
    </p:spTree>
    <p:extLst>
      <p:ext uri="{BB962C8B-B14F-4D97-AF65-F5344CB8AC3E}">
        <p14:creationId xmlns:p14="http://schemas.microsoft.com/office/powerpoint/2010/main" val="3540234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33</a:t>
            </a:fld>
            <a:endParaRPr lang="en-US"/>
          </a:p>
        </p:txBody>
      </p:sp>
    </p:spTree>
    <p:extLst>
      <p:ext uri="{BB962C8B-B14F-4D97-AF65-F5344CB8AC3E}">
        <p14:creationId xmlns:p14="http://schemas.microsoft.com/office/powerpoint/2010/main" val="1536621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from /home/cowrie/cowrie</a:t>
            </a:r>
          </a:p>
        </p:txBody>
      </p:sp>
      <p:sp>
        <p:nvSpPr>
          <p:cNvPr id="4" name="Slide Number Placeholder 3"/>
          <p:cNvSpPr>
            <a:spLocks noGrp="1"/>
          </p:cNvSpPr>
          <p:nvPr>
            <p:ph type="sldNum" sz="quarter" idx="10"/>
          </p:nvPr>
        </p:nvSpPr>
        <p:spPr/>
        <p:txBody>
          <a:bodyPr/>
          <a:lstStyle/>
          <a:p>
            <a:fld id="{A5641FF5-04C2-499E-9230-1974661508B1}" type="slidenum">
              <a:rPr lang="en-US" smtClean="0"/>
              <a:t>34</a:t>
            </a:fld>
            <a:endParaRPr lang="en-US"/>
          </a:p>
        </p:txBody>
      </p:sp>
    </p:spTree>
    <p:extLst>
      <p:ext uri="{BB962C8B-B14F-4D97-AF65-F5344CB8AC3E}">
        <p14:creationId xmlns:p14="http://schemas.microsoft.com/office/powerpoint/2010/main" val="458830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35</a:t>
            </a:fld>
            <a:endParaRPr lang="en-US"/>
          </a:p>
        </p:txBody>
      </p:sp>
    </p:spTree>
    <p:extLst>
      <p:ext uri="{BB962C8B-B14F-4D97-AF65-F5344CB8AC3E}">
        <p14:creationId xmlns:p14="http://schemas.microsoft.com/office/powerpoint/2010/main" val="4060217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Do students know what these services are?</a:t>
            </a:r>
          </a:p>
        </p:txBody>
      </p:sp>
      <p:sp>
        <p:nvSpPr>
          <p:cNvPr id="4" name="Slide Number Placeholder 3"/>
          <p:cNvSpPr>
            <a:spLocks noGrp="1"/>
          </p:cNvSpPr>
          <p:nvPr>
            <p:ph type="sldNum" sz="quarter" idx="10"/>
          </p:nvPr>
        </p:nvSpPr>
        <p:spPr/>
        <p:txBody>
          <a:bodyPr/>
          <a:lstStyle/>
          <a:p>
            <a:fld id="{5BC6AA49-D7A7-46FD-A1C9-6E9423A31560}" type="slidenum">
              <a:rPr lang="en-US" smtClean="0"/>
              <a:t>36</a:t>
            </a:fld>
            <a:endParaRPr lang="en-US"/>
          </a:p>
        </p:txBody>
      </p:sp>
    </p:spTree>
    <p:extLst>
      <p:ext uri="{BB962C8B-B14F-4D97-AF65-F5344CB8AC3E}">
        <p14:creationId xmlns:p14="http://schemas.microsoft.com/office/powerpoint/2010/main" val="466854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now lots of open ports on the honeypot</a:t>
            </a:r>
          </a:p>
        </p:txBody>
      </p:sp>
      <p:sp>
        <p:nvSpPr>
          <p:cNvPr id="4" name="Slide Number Placeholder 3"/>
          <p:cNvSpPr>
            <a:spLocks noGrp="1"/>
          </p:cNvSpPr>
          <p:nvPr>
            <p:ph type="sldNum" sz="quarter" idx="10"/>
          </p:nvPr>
        </p:nvSpPr>
        <p:spPr/>
        <p:txBody>
          <a:bodyPr/>
          <a:lstStyle/>
          <a:p>
            <a:fld id="{5BC6AA49-D7A7-46FD-A1C9-6E9423A31560}" type="slidenum">
              <a:rPr lang="en-US" smtClean="0"/>
              <a:t>37</a:t>
            </a:fld>
            <a:endParaRPr lang="en-US"/>
          </a:p>
        </p:txBody>
      </p:sp>
    </p:spTree>
    <p:extLst>
      <p:ext uri="{BB962C8B-B14F-4D97-AF65-F5344CB8AC3E}">
        <p14:creationId xmlns:p14="http://schemas.microsoft.com/office/powerpoint/2010/main" val="466854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a:t>
            </a:r>
            <a:r>
              <a:rPr lang="en-US" dirty="0" err="1"/>
              <a:t>bistream</a:t>
            </a:r>
            <a:r>
              <a:rPr lang="en-US" dirty="0"/>
              <a:t> as a result of an interaction between an “attacker” and the Dionaea honeypot</a:t>
            </a:r>
          </a:p>
        </p:txBody>
      </p:sp>
      <p:sp>
        <p:nvSpPr>
          <p:cNvPr id="4" name="Slide Number Placeholder 3"/>
          <p:cNvSpPr>
            <a:spLocks noGrp="1"/>
          </p:cNvSpPr>
          <p:nvPr>
            <p:ph type="sldNum" sz="quarter" idx="10"/>
          </p:nvPr>
        </p:nvSpPr>
        <p:spPr/>
        <p:txBody>
          <a:bodyPr/>
          <a:lstStyle/>
          <a:p>
            <a:fld id="{5BC6AA49-D7A7-46FD-A1C9-6E9423A31560}" type="slidenum">
              <a:rPr lang="en-US" smtClean="0"/>
              <a:t>38</a:t>
            </a:fld>
            <a:endParaRPr lang="en-US"/>
          </a:p>
        </p:txBody>
      </p:sp>
    </p:spTree>
    <p:extLst>
      <p:ext uri="{BB962C8B-B14F-4D97-AF65-F5344CB8AC3E}">
        <p14:creationId xmlns:p14="http://schemas.microsoft.com/office/powerpoint/2010/main" val="466854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from /opt/</a:t>
            </a:r>
            <a:r>
              <a:rPr lang="en-US" dirty="0" err="1"/>
              <a:t>dionaea</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39</a:t>
            </a:fld>
            <a:endParaRPr lang="en-US"/>
          </a:p>
        </p:txBody>
      </p:sp>
    </p:spTree>
    <p:extLst>
      <p:ext uri="{BB962C8B-B14F-4D97-AF65-F5344CB8AC3E}">
        <p14:creationId xmlns:p14="http://schemas.microsoft.com/office/powerpoint/2010/main" val="38436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interact directly with the Dionaea </a:t>
            </a:r>
            <a:r>
              <a:rPr lang="en-US" dirty="0" err="1"/>
              <a:t>sqlite</a:t>
            </a:r>
            <a:r>
              <a:rPr lang="en-US" dirty="0"/>
              <a:t> </a:t>
            </a:r>
            <a:r>
              <a:rPr lang="en-US" dirty="0" err="1"/>
              <a:t>databate</a:t>
            </a:r>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40</a:t>
            </a:fld>
            <a:endParaRPr lang="en-US"/>
          </a:p>
        </p:txBody>
      </p:sp>
    </p:spTree>
    <p:extLst>
      <p:ext uri="{BB962C8B-B14F-4D97-AF65-F5344CB8AC3E}">
        <p14:creationId xmlns:p14="http://schemas.microsoft.com/office/powerpoint/2010/main" val="374706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4</a:t>
            </a:fld>
            <a:endParaRPr lang="en-US"/>
          </a:p>
        </p:txBody>
      </p:sp>
    </p:spTree>
    <p:extLst>
      <p:ext uri="{BB962C8B-B14F-4D97-AF65-F5344CB8AC3E}">
        <p14:creationId xmlns:p14="http://schemas.microsoft.com/office/powerpoint/2010/main" val="6045757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43</a:t>
            </a:fld>
            <a:endParaRPr lang="en-US"/>
          </a:p>
        </p:txBody>
      </p:sp>
    </p:spTree>
    <p:extLst>
      <p:ext uri="{BB962C8B-B14F-4D97-AF65-F5344CB8AC3E}">
        <p14:creationId xmlns:p14="http://schemas.microsoft.com/office/powerpoint/2010/main" val="1009501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45</a:t>
            </a:fld>
            <a:endParaRPr lang="en-US"/>
          </a:p>
        </p:txBody>
      </p:sp>
    </p:spTree>
    <p:extLst>
      <p:ext uri="{BB962C8B-B14F-4D97-AF65-F5344CB8AC3E}">
        <p14:creationId xmlns:p14="http://schemas.microsoft.com/office/powerpoint/2010/main" val="2755502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46</a:t>
            </a:fld>
            <a:endParaRPr lang="en-US"/>
          </a:p>
        </p:txBody>
      </p:sp>
    </p:spTree>
    <p:extLst>
      <p:ext uri="{BB962C8B-B14F-4D97-AF65-F5344CB8AC3E}">
        <p14:creationId xmlns:p14="http://schemas.microsoft.com/office/powerpoint/2010/main" val="3205021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6AA49-D7A7-46FD-A1C9-6E9423A31560}" type="slidenum">
              <a:rPr lang="en-US" smtClean="0"/>
              <a:t>47</a:t>
            </a:fld>
            <a:endParaRPr lang="en-US"/>
          </a:p>
        </p:txBody>
      </p:sp>
    </p:spTree>
    <p:extLst>
      <p:ext uri="{BB962C8B-B14F-4D97-AF65-F5344CB8AC3E}">
        <p14:creationId xmlns:p14="http://schemas.microsoft.com/office/powerpoint/2010/main" val="331194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do we get things to SRE?</a:t>
            </a:r>
          </a:p>
          <a:p>
            <a:pPr marL="171450" indent="-171450">
              <a:buFontTx/>
              <a:buChar char="-"/>
            </a:pPr>
            <a:endParaRPr lang="en-US" dirty="0"/>
          </a:p>
          <a:p>
            <a:pPr marL="171450" indent="-171450">
              <a:buFontTx/>
              <a:buChar char="-"/>
            </a:pPr>
            <a:r>
              <a:rPr lang="en-US" dirty="0"/>
              <a:t>Non–malicious binaries is generally easy to acquire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171450" lvl="0" indent="-171450">
              <a:buFontTx/>
              <a:buChar char="-"/>
            </a:pPr>
            <a:r>
              <a:rPr lang="en-US" dirty="0"/>
              <a:t>Malicious software and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 but other things only exist in memory (so you need to extract from memory)</a:t>
            </a:r>
          </a:p>
          <a:p>
            <a:pPr marL="628650" lvl="1" indent="-171450">
              <a:buFontTx/>
              <a:buChar char="-"/>
            </a:pPr>
            <a:r>
              <a:rPr lang="en-US" dirty="0"/>
              <a:t>Sometimes an infected hosts only has some stages or modules at the point of acquisition</a:t>
            </a:r>
          </a:p>
          <a:p>
            <a:pPr marL="1085850" lvl="2" indent="-171450">
              <a:buFontTx/>
              <a:buChar char="-"/>
            </a:pPr>
            <a:r>
              <a:rPr lang="en-US" dirty="0"/>
              <a:t>E.g., 1</a:t>
            </a:r>
            <a:r>
              <a:rPr lang="en-US" baseline="30000" dirty="0"/>
              <a:t>st</a:t>
            </a:r>
            <a:r>
              <a:rPr lang="en-US" dirty="0"/>
              <a:t> stage gains foothold, then pulls 2</a:t>
            </a:r>
            <a:r>
              <a:rPr lang="en-US" baseline="30000" dirty="0"/>
              <a:t>nd</a:t>
            </a:r>
            <a:r>
              <a:rPr lang="en-US" dirty="0"/>
              <a:t> (or more) stage to gain persistence and or/preform post compromise activities.  So even if you have a compromised host you may not have the 1</a:t>
            </a:r>
            <a:r>
              <a:rPr lang="en-US" baseline="30000" dirty="0"/>
              <a:t>st</a:t>
            </a:r>
            <a:r>
              <a:rPr lang="en-US" dirty="0"/>
              <a:t> stage code</a:t>
            </a:r>
          </a:p>
          <a:p>
            <a:pPr marL="628650" lvl="1" indent="-171450">
              <a:buFontTx/>
              <a:buChar char="-"/>
            </a:pPr>
            <a:r>
              <a:rPr lang="en-US" dirty="0"/>
              <a:t>We can set up instrumented hosts or utilities specifically intended to be compromised (i.e. honeypots)</a:t>
            </a:r>
          </a:p>
          <a:p>
            <a:pPr marL="1085850" lvl="2" indent="-171450">
              <a:buFontTx/>
              <a:buChar char="-"/>
            </a:pPr>
            <a:r>
              <a:rPr lang="en-US" dirty="0"/>
              <a:t>As a result we can potentially capture activity/data/exploits/documents/binaries from throughout the kill chain</a:t>
            </a:r>
          </a:p>
          <a:p>
            <a:pPr marL="1085850" lvl="2" indent="-171450">
              <a:buFontTx/>
              <a:buChar char="-"/>
            </a:pPr>
            <a:r>
              <a:rPr lang="en-US" dirty="0"/>
              <a:t>More on this approach later in the lab</a:t>
            </a:r>
          </a:p>
          <a:p>
            <a:pPr marL="628650" lvl="1" indent="-171450">
              <a:buFontTx/>
              <a:buChar char="-"/>
            </a:pPr>
            <a:r>
              <a:rPr lang="en-US" dirty="0"/>
              <a:t>Acquisition from repositories of unknown/potentially malicious samples</a:t>
            </a:r>
          </a:p>
          <a:p>
            <a:pPr marL="1085850" lvl="2" indent="-171450">
              <a:buFontTx/>
              <a:buChar char="-"/>
            </a:pPr>
            <a:r>
              <a:rPr lang="en-US" dirty="0"/>
              <a:t>E.g., AV vendor has an endpoint that encounters a binary that triggers heuristics, but doesn’t match against a known threat.</a:t>
            </a:r>
          </a:p>
          <a:p>
            <a:pPr marL="1085850" lvl="2" indent="-171450">
              <a:buFontTx/>
              <a:buChar char="-"/>
            </a:pPr>
            <a:r>
              <a:rPr lang="en-US" dirty="0"/>
              <a:t>Application whitelisting agent encounters a binary not on the whitelist</a:t>
            </a:r>
          </a:p>
          <a:p>
            <a:pPr marL="628650" lvl="1" indent="-171450">
              <a:buFontTx/>
              <a:buChar char="-"/>
            </a:pPr>
            <a:r>
              <a:rPr lang="en-US" dirty="0"/>
              <a:t>Remember that if you’re operating on a compromised host you have to be very careful that</a:t>
            </a:r>
          </a:p>
          <a:p>
            <a:pPr marL="1085850" lvl="2" indent="-171450">
              <a:buFontTx/>
              <a:buChar char="-"/>
            </a:pPr>
            <a:r>
              <a:rPr lang="en-US" dirty="0"/>
              <a:t>A) The observations you make are valid (i.e., if you ask for a memory dump from a compromised host, it’s in some sense like asking the murdered where to look for the body – there is no reason to believe that they will be truthful.</a:t>
            </a:r>
          </a:p>
          <a:p>
            <a:pPr marL="1085850" lvl="2" indent="-171450">
              <a:buFontTx/>
              <a:buChar char="-"/>
            </a:pPr>
            <a:r>
              <a:rPr lang="en-US" dirty="0"/>
              <a:t>B) The don’t provide a vector for malicious code to spread (e.g., if you plug in a memory stick, then you risk that memory stick propagating malicious code to your analysis environment).</a:t>
            </a:r>
          </a:p>
          <a:p>
            <a:pPr marL="171450" lvl="0" indent="-171450">
              <a:buFontTx/>
              <a:buChar char="-"/>
            </a:pPr>
            <a:r>
              <a:rPr lang="en-US" dirty="0"/>
              <a:t>Firmware</a:t>
            </a:r>
          </a:p>
          <a:p>
            <a:pPr marL="628650" lvl="1" indent="-171450">
              <a:buFontTx/>
              <a:buChar char="-"/>
            </a:pPr>
            <a:r>
              <a:rPr lang="en-US" dirty="0"/>
              <a:t>Typically found on a device.</a:t>
            </a:r>
          </a:p>
          <a:p>
            <a:pPr marL="628650" lvl="1" indent="-171450">
              <a:buFontTx/>
              <a:buChar char="-"/>
            </a:pPr>
            <a:r>
              <a:rPr lang="en-US" dirty="0"/>
              <a:t>Extraction from the device is usually the first step (from some form of storage ranging from disk/flash to memory to hardware)</a:t>
            </a:r>
          </a:p>
          <a:p>
            <a:pPr marL="628650" lvl="1" indent="-171450">
              <a:buFontTx/>
              <a:buChar char="-"/>
            </a:pPr>
            <a:r>
              <a:rPr lang="en-US" dirty="0"/>
              <a:t>Also potentially possible to pull firmware from update servers</a:t>
            </a:r>
          </a:p>
          <a:p>
            <a:pPr marL="628650" lvl="1" indent="-171450">
              <a:buFontTx/>
              <a:buChar char="-"/>
            </a:pPr>
            <a:r>
              <a:rPr lang="en-US" dirty="0"/>
              <a:t>Firmware often exists in storage (and updates) as a monolithic blob which is decompressed (and possibly decrypted) into memory at boot.  So may need to perform a similar extraction to get something to SRE</a:t>
            </a:r>
          </a:p>
        </p:txBody>
      </p:sp>
      <p:sp>
        <p:nvSpPr>
          <p:cNvPr id="4" name="Slide Number Placeholder 3"/>
          <p:cNvSpPr>
            <a:spLocks noGrp="1"/>
          </p:cNvSpPr>
          <p:nvPr>
            <p:ph type="sldNum" sz="quarter" idx="10"/>
          </p:nvPr>
        </p:nvSpPr>
        <p:spPr/>
        <p:txBody>
          <a:bodyPr/>
          <a:lstStyle/>
          <a:p>
            <a:fld id="{5BC6AA49-D7A7-46FD-A1C9-6E9423A31560}" type="slidenum">
              <a:rPr lang="en-US" smtClean="0"/>
              <a:t>5</a:t>
            </a:fld>
            <a:endParaRPr lang="en-US"/>
          </a:p>
        </p:txBody>
      </p:sp>
    </p:spTree>
    <p:extLst>
      <p:ext uri="{BB962C8B-B14F-4D97-AF65-F5344CB8AC3E}">
        <p14:creationId xmlns:p14="http://schemas.microsoft.com/office/powerpoint/2010/main" val="40147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do we get things to SRE?</a:t>
            </a:r>
          </a:p>
          <a:p>
            <a:pPr marL="171450" indent="-171450">
              <a:buFontTx/>
              <a:buChar char="-"/>
            </a:pPr>
            <a:endParaRPr lang="en-US" dirty="0"/>
          </a:p>
          <a:p>
            <a:pPr marL="171450" indent="-171450">
              <a:buFontTx/>
              <a:buChar char="-"/>
            </a:pPr>
            <a:r>
              <a:rPr lang="en-US" dirty="0"/>
              <a:t>Non–malicious binaries is generally easy to acquire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171450" lvl="0" indent="-171450">
              <a:buFontTx/>
              <a:buChar char="-"/>
            </a:pPr>
            <a:r>
              <a:rPr lang="en-US" dirty="0"/>
              <a:t>Malicious software and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 but other things only exist in memory (so you need to extract from memory)</a:t>
            </a:r>
          </a:p>
          <a:p>
            <a:pPr marL="628650" lvl="1" indent="-171450">
              <a:buFontTx/>
              <a:buChar char="-"/>
            </a:pPr>
            <a:r>
              <a:rPr lang="en-US" dirty="0"/>
              <a:t>Sometimes an infected hosts only has some stages or modules at the point of acquisition</a:t>
            </a:r>
          </a:p>
          <a:p>
            <a:pPr marL="1085850" lvl="2" indent="-171450">
              <a:buFontTx/>
              <a:buChar char="-"/>
            </a:pPr>
            <a:r>
              <a:rPr lang="en-US" dirty="0"/>
              <a:t>E.g., 1</a:t>
            </a:r>
            <a:r>
              <a:rPr lang="en-US" baseline="30000" dirty="0"/>
              <a:t>st</a:t>
            </a:r>
            <a:r>
              <a:rPr lang="en-US" dirty="0"/>
              <a:t> stage gains foothold, then pulls 2</a:t>
            </a:r>
            <a:r>
              <a:rPr lang="en-US" baseline="30000" dirty="0"/>
              <a:t>nd</a:t>
            </a:r>
            <a:r>
              <a:rPr lang="en-US" dirty="0"/>
              <a:t> (or more) stage to gain persistence and or/preform post compromise activities.  So even if you have a compromised host you may not have the 1</a:t>
            </a:r>
            <a:r>
              <a:rPr lang="en-US" baseline="30000" dirty="0"/>
              <a:t>st</a:t>
            </a:r>
            <a:r>
              <a:rPr lang="en-US" dirty="0"/>
              <a:t> stage code</a:t>
            </a:r>
          </a:p>
          <a:p>
            <a:pPr marL="628650" lvl="1" indent="-171450">
              <a:buFontTx/>
              <a:buChar char="-"/>
            </a:pPr>
            <a:r>
              <a:rPr lang="en-US" dirty="0"/>
              <a:t>We can set up instrumented hosts or utilities specifically intended to be compromised (i.e. honeypots)</a:t>
            </a:r>
          </a:p>
          <a:p>
            <a:pPr marL="1085850" lvl="2" indent="-171450">
              <a:buFontTx/>
              <a:buChar char="-"/>
            </a:pPr>
            <a:r>
              <a:rPr lang="en-US" dirty="0"/>
              <a:t>As a result we can potentially capture activity/data/exploits/documents/binaries from throughout the kill chain</a:t>
            </a:r>
          </a:p>
          <a:p>
            <a:pPr marL="1085850" lvl="2" indent="-171450">
              <a:buFontTx/>
              <a:buChar char="-"/>
            </a:pPr>
            <a:r>
              <a:rPr lang="en-US" dirty="0"/>
              <a:t>More on this approach later in the lab</a:t>
            </a:r>
          </a:p>
          <a:p>
            <a:pPr marL="628650" lvl="1" indent="-171450">
              <a:buFontTx/>
              <a:buChar char="-"/>
            </a:pPr>
            <a:r>
              <a:rPr lang="en-US" dirty="0"/>
              <a:t>Acquisition from repositories of unknown/potentially malicious samples</a:t>
            </a:r>
          </a:p>
          <a:p>
            <a:pPr marL="1085850" lvl="2" indent="-171450">
              <a:buFontTx/>
              <a:buChar char="-"/>
            </a:pPr>
            <a:r>
              <a:rPr lang="en-US" dirty="0"/>
              <a:t>E.g., AV vendor has an endpoint that encounters a binary that triggers heuristics, but doesn’t match against a known threat.</a:t>
            </a:r>
          </a:p>
          <a:p>
            <a:pPr marL="1085850" lvl="2" indent="-171450">
              <a:buFontTx/>
              <a:buChar char="-"/>
            </a:pPr>
            <a:r>
              <a:rPr lang="en-US" dirty="0"/>
              <a:t>Application whitelisting agent encounters a binary not on the whitelist</a:t>
            </a:r>
          </a:p>
          <a:p>
            <a:pPr marL="628650" lvl="1" indent="-171450">
              <a:buFontTx/>
              <a:buChar char="-"/>
            </a:pPr>
            <a:r>
              <a:rPr lang="en-US" dirty="0"/>
              <a:t>Remember that if you’re operating on a compromised host you have to be very careful that</a:t>
            </a:r>
          </a:p>
          <a:p>
            <a:pPr marL="1085850" lvl="2" indent="-171450">
              <a:buFontTx/>
              <a:buChar char="-"/>
            </a:pPr>
            <a:r>
              <a:rPr lang="en-US" dirty="0"/>
              <a:t>A) The observations you make are valid (i.e., if you ask for a memory dump from a compromised host, it’s in some sense like asking the murdered where to look for the body – there is no reason to believe that they will be truthful.</a:t>
            </a:r>
          </a:p>
          <a:p>
            <a:pPr marL="1085850" lvl="2" indent="-171450">
              <a:buFontTx/>
              <a:buChar char="-"/>
            </a:pPr>
            <a:r>
              <a:rPr lang="en-US" dirty="0"/>
              <a:t>B) The don’t provide a vector for malicious code to spread (e.g., if you plug in a memory stick, then you risk that memory stick propagating malicious code to your analysis environment).</a:t>
            </a:r>
          </a:p>
          <a:p>
            <a:pPr marL="171450" lvl="0" indent="-171450">
              <a:buFontTx/>
              <a:buChar char="-"/>
            </a:pPr>
            <a:r>
              <a:rPr lang="en-US" dirty="0"/>
              <a:t>Firmware</a:t>
            </a:r>
          </a:p>
          <a:p>
            <a:pPr marL="628650" lvl="1" indent="-171450">
              <a:buFontTx/>
              <a:buChar char="-"/>
            </a:pPr>
            <a:r>
              <a:rPr lang="en-US" dirty="0"/>
              <a:t>Typically found on a device.</a:t>
            </a:r>
          </a:p>
          <a:p>
            <a:pPr marL="628650" lvl="1" indent="-171450">
              <a:buFontTx/>
              <a:buChar char="-"/>
            </a:pPr>
            <a:r>
              <a:rPr lang="en-US" dirty="0"/>
              <a:t>Extraction from the device is usually the first step (from some form of storage ranging from disk/flash to memory to hardware)</a:t>
            </a:r>
          </a:p>
          <a:p>
            <a:pPr marL="628650" lvl="1" indent="-171450">
              <a:buFontTx/>
              <a:buChar char="-"/>
            </a:pPr>
            <a:r>
              <a:rPr lang="en-US" dirty="0"/>
              <a:t>Also potentially possible to pull firmware from update servers</a:t>
            </a:r>
          </a:p>
          <a:p>
            <a:pPr marL="628650" lvl="1" indent="-171450">
              <a:buFontTx/>
              <a:buChar char="-"/>
            </a:pPr>
            <a:r>
              <a:rPr lang="en-US" dirty="0"/>
              <a:t>Firmware often exists in storage (and updates) as a monolithic blob which is decompressed (and possibly decrypted) into memory at boot.  So may need to perform a similar extraction to get something to SRE</a:t>
            </a:r>
          </a:p>
        </p:txBody>
      </p:sp>
      <p:sp>
        <p:nvSpPr>
          <p:cNvPr id="4" name="Slide Number Placeholder 3"/>
          <p:cNvSpPr>
            <a:spLocks noGrp="1"/>
          </p:cNvSpPr>
          <p:nvPr>
            <p:ph type="sldNum" sz="quarter" idx="10"/>
          </p:nvPr>
        </p:nvSpPr>
        <p:spPr/>
        <p:txBody>
          <a:bodyPr/>
          <a:lstStyle/>
          <a:p>
            <a:fld id="{5BC6AA49-D7A7-46FD-A1C9-6E9423A31560}" type="slidenum">
              <a:rPr lang="en-US" smtClean="0"/>
              <a:t>6</a:t>
            </a:fld>
            <a:endParaRPr lang="en-US"/>
          </a:p>
        </p:txBody>
      </p:sp>
    </p:spTree>
    <p:extLst>
      <p:ext uri="{BB962C8B-B14F-4D97-AF65-F5344CB8AC3E}">
        <p14:creationId xmlns:p14="http://schemas.microsoft.com/office/powerpoint/2010/main" val="401472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do we get things to SRE?</a:t>
            </a:r>
          </a:p>
          <a:p>
            <a:pPr marL="171450" indent="-171450">
              <a:buFontTx/>
              <a:buChar char="-"/>
            </a:pPr>
            <a:endParaRPr lang="en-US" dirty="0"/>
          </a:p>
          <a:p>
            <a:pPr marL="171450" indent="-171450">
              <a:buFontTx/>
              <a:buChar char="-"/>
            </a:pPr>
            <a:r>
              <a:rPr lang="en-US" dirty="0"/>
              <a:t>Non–malicious binaries is generally easy to acquire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171450" lvl="0" indent="-171450">
              <a:buFontTx/>
              <a:buChar char="-"/>
            </a:pPr>
            <a:r>
              <a:rPr lang="en-US" dirty="0"/>
              <a:t>Malicious software and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 but other things only exist in memory (so you need to extract from memory)</a:t>
            </a:r>
          </a:p>
          <a:p>
            <a:pPr marL="628650" lvl="1" indent="-171450">
              <a:buFontTx/>
              <a:buChar char="-"/>
            </a:pPr>
            <a:r>
              <a:rPr lang="en-US" dirty="0"/>
              <a:t>Sometimes an infected hosts only has some stages or modules at the point of acquisition</a:t>
            </a:r>
          </a:p>
          <a:p>
            <a:pPr marL="1085850" lvl="2" indent="-171450">
              <a:buFontTx/>
              <a:buChar char="-"/>
            </a:pPr>
            <a:r>
              <a:rPr lang="en-US" dirty="0"/>
              <a:t>E.g., 1</a:t>
            </a:r>
            <a:r>
              <a:rPr lang="en-US" baseline="30000" dirty="0"/>
              <a:t>st</a:t>
            </a:r>
            <a:r>
              <a:rPr lang="en-US" dirty="0"/>
              <a:t> stage gains foothold, then pulls 2</a:t>
            </a:r>
            <a:r>
              <a:rPr lang="en-US" baseline="30000" dirty="0"/>
              <a:t>nd</a:t>
            </a:r>
            <a:r>
              <a:rPr lang="en-US" dirty="0"/>
              <a:t> (or more) stage to gain persistence and or/preform post compromise activities.  So even if you have a compromised host you may not have the 1</a:t>
            </a:r>
            <a:r>
              <a:rPr lang="en-US" baseline="30000" dirty="0"/>
              <a:t>st</a:t>
            </a:r>
            <a:r>
              <a:rPr lang="en-US" dirty="0"/>
              <a:t> stage code</a:t>
            </a:r>
          </a:p>
          <a:p>
            <a:pPr marL="628650" lvl="1" indent="-171450">
              <a:buFontTx/>
              <a:buChar char="-"/>
            </a:pPr>
            <a:r>
              <a:rPr lang="en-US" dirty="0"/>
              <a:t>We can set up instrumented hosts or utilities specifically intended to be compromised (i.e. honeypots)</a:t>
            </a:r>
          </a:p>
          <a:p>
            <a:pPr marL="1085850" lvl="2" indent="-171450">
              <a:buFontTx/>
              <a:buChar char="-"/>
            </a:pPr>
            <a:r>
              <a:rPr lang="en-US" dirty="0"/>
              <a:t>As a result we can potentially capture activity/data/exploits/documents/binaries from throughout the kill chain</a:t>
            </a:r>
          </a:p>
          <a:p>
            <a:pPr marL="1085850" lvl="2" indent="-171450">
              <a:buFontTx/>
              <a:buChar char="-"/>
            </a:pPr>
            <a:r>
              <a:rPr lang="en-US" dirty="0"/>
              <a:t>More on this approach later in the lab</a:t>
            </a:r>
          </a:p>
          <a:p>
            <a:pPr marL="628650" lvl="1" indent="-171450">
              <a:buFontTx/>
              <a:buChar char="-"/>
            </a:pPr>
            <a:r>
              <a:rPr lang="en-US" dirty="0"/>
              <a:t>Acquisition from repositories of unknown/potentially malicious samples</a:t>
            </a:r>
          </a:p>
          <a:p>
            <a:pPr marL="1085850" lvl="2" indent="-171450">
              <a:buFontTx/>
              <a:buChar char="-"/>
            </a:pPr>
            <a:r>
              <a:rPr lang="en-US" dirty="0"/>
              <a:t>E.g., AV vendor has an endpoint that encounters a binary that triggers heuristics, but doesn’t match against a known threat.</a:t>
            </a:r>
          </a:p>
          <a:p>
            <a:pPr marL="1085850" lvl="2" indent="-171450">
              <a:buFontTx/>
              <a:buChar char="-"/>
            </a:pPr>
            <a:r>
              <a:rPr lang="en-US" dirty="0"/>
              <a:t>Application whitelisting agent encounters a binary not on the whitelist</a:t>
            </a:r>
          </a:p>
          <a:p>
            <a:pPr marL="628650" lvl="1" indent="-171450">
              <a:buFontTx/>
              <a:buChar char="-"/>
            </a:pPr>
            <a:r>
              <a:rPr lang="en-US" dirty="0"/>
              <a:t>Remember that if you’re operating on a compromised host you have to be very careful that</a:t>
            </a:r>
          </a:p>
          <a:p>
            <a:pPr marL="1085850" lvl="2" indent="-171450">
              <a:buFontTx/>
              <a:buChar char="-"/>
            </a:pPr>
            <a:r>
              <a:rPr lang="en-US" dirty="0"/>
              <a:t>A) The observations you make are valid (i.e., if you ask for a memory dump from a compromised host, it’s in some sense like asking the murdered where to look for the body – there is no reason to believe that they will be truthful.</a:t>
            </a:r>
          </a:p>
          <a:p>
            <a:pPr marL="1085850" lvl="2" indent="-171450">
              <a:buFontTx/>
              <a:buChar char="-"/>
            </a:pPr>
            <a:r>
              <a:rPr lang="en-US" dirty="0"/>
              <a:t>B) The don’t provide a vector for malicious code to spread (e.g., if you plug in a memory stick, then you risk that memory stick propagating malicious code to your analysis environment).</a:t>
            </a:r>
          </a:p>
          <a:p>
            <a:pPr marL="171450" lvl="0" indent="-171450">
              <a:buFontTx/>
              <a:buChar char="-"/>
            </a:pPr>
            <a:r>
              <a:rPr lang="en-US" dirty="0"/>
              <a:t>Firmware</a:t>
            </a:r>
          </a:p>
          <a:p>
            <a:pPr marL="628650" lvl="1" indent="-171450">
              <a:buFontTx/>
              <a:buChar char="-"/>
            </a:pPr>
            <a:r>
              <a:rPr lang="en-US" dirty="0"/>
              <a:t>Typically found on a device.</a:t>
            </a:r>
          </a:p>
          <a:p>
            <a:pPr marL="628650" lvl="1" indent="-171450">
              <a:buFontTx/>
              <a:buChar char="-"/>
            </a:pPr>
            <a:r>
              <a:rPr lang="en-US" dirty="0"/>
              <a:t>Extraction from the device is usually the first step (from some form of storage ranging from disk/flash to memory to hardware)</a:t>
            </a:r>
          </a:p>
          <a:p>
            <a:pPr marL="628650" lvl="1" indent="-171450">
              <a:buFontTx/>
              <a:buChar char="-"/>
            </a:pPr>
            <a:r>
              <a:rPr lang="en-US" dirty="0"/>
              <a:t>Also potentially possible to pull firmware from update servers</a:t>
            </a:r>
          </a:p>
          <a:p>
            <a:pPr marL="628650" lvl="1" indent="-171450">
              <a:buFontTx/>
              <a:buChar char="-"/>
            </a:pPr>
            <a:r>
              <a:rPr lang="en-US" dirty="0"/>
              <a:t>Firmware often exists in storage (and updates) as a monolithic blob which is decompressed (and possibly decrypted) into memory at boot.  So may need to perform a similar extraction to get something to SRE</a:t>
            </a:r>
          </a:p>
        </p:txBody>
      </p:sp>
      <p:sp>
        <p:nvSpPr>
          <p:cNvPr id="4" name="Slide Number Placeholder 3"/>
          <p:cNvSpPr>
            <a:spLocks noGrp="1"/>
          </p:cNvSpPr>
          <p:nvPr>
            <p:ph type="sldNum" sz="quarter" idx="10"/>
          </p:nvPr>
        </p:nvSpPr>
        <p:spPr/>
        <p:txBody>
          <a:bodyPr/>
          <a:lstStyle/>
          <a:p>
            <a:fld id="{5BC6AA49-D7A7-46FD-A1C9-6E9423A31560}" type="slidenum">
              <a:rPr lang="en-US" smtClean="0"/>
              <a:t>7</a:t>
            </a:fld>
            <a:endParaRPr lang="en-US"/>
          </a:p>
        </p:txBody>
      </p:sp>
    </p:spTree>
    <p:extLst>
      <p:ext uri="{BB962C8B-B14F-4D97-AF65-F5344CB8AC3E}">
        <p14:creationId xmlns:p14="http://schemas.microsoft.com/office/powerpoint/2010/main" val="40147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do we get things to SRE?</a:t>
            </a:r>
          </a:p>
          <a:p>
            <a:pPr marL="171450" indent="-171450">
              <a:buFontTx/>
              <a:buChar char="-"/>
            </a:pPr>
            <a:endParaRPr lang="en-US" dirty="0"/>
          </a:p>
          <a:p>
            <a:pPr marL="171450" indent="-171450">
              <a:buFontTx/>
              <a:buChar char="-"/>
            </a:pPr>
            <a:r>
              <a:rPr lang="en-US" dirty="0"/>
              <a:t>Non–malicious binaries is generally easy to acquire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171450" lvl="0" indent="-171450">
              <a:buFontTx/>
              <a:buChar char="-"/>
            </a:pPr>
            <a:r>
              <a:rPr lang="en-US" dirty="0"/>
              <a:t>Malicious software and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 but other things only exist in memory (so you need to extract from memory)</a:t>
            </a:r>
          </a:p>
          <a:p>
            <a:pPr marL="628650" lvl="1" indent="-171450">
              <a:buFontTx/>
              <a:buChar char="-"/>
            </a:pPr>
            <a:r>
              <a:rPr lang="en-US" dirty="0"/>
              <a:t>Sometimes an infected hosts only has some stages or modules at the point of acquisition</a:t>
            </a:r>
          </a:p>
          <a:p>
            <a:pPr marL="1085850" lvl="2" indent="-171450">
              <a:buFontTx/>
              <a:buChar char="-"/>
            </a:pPr>
            <a:r>
              <a:rPr lang="en-US" dirty="0"/>
              <a:t>E.g., 1</a:t>
            </a:r>
            <a:r>
              <a:rPr lang="en-US" baseline="30000" dirty="0"/>
              <a:t>st</a:t>
            </a:r>
            <a:r>
              <a:rPr lang="en-US" dirty="0"/>
              <a:t> stage gains foothold, then pulls 2</a:t>
            </a:r>
            <a:r>
              <a:rPr lang="en-US" baseline="30000" dirty="0"/>
              <a:t>nd</a:t>
            </a:r>
            <a:r>
              <a:rPr lang="en-US" dirty="0"/>
              <a:t> (or more) stage to gain persistence and or/preform post compromise activities.  So even if you have a compromised host you may not have the 1</a:t>
            </a:r>
            <a:r>
              <a:rPr lang="en-US" baseline="30000" dirty="0"/>
              <a:t>st</a:t>
            </a:r>
            <a:r>
              <a:rPr lang="en-US" dirty="0"/>
              <a:t> stage code</a:t>
            </a:r>
          </a:p>
          <a:p>
            <a:pPr marL="628650" lvl="1" indent="-171450">
              <a:buFontTx/>
              <a:buChar char="-"/>
            </a:pPr>
            <a:r>
              <a:rPr lang="en-US" dirty="0"/>
              <a:t>We can set up instrumented hosts or utilities specifically intended to be compromised (i.e. honeypots)</a:t>
            </a:r>
          </a:p>
          <a:p>
            <a:pPr marL="1085850" lvl="2" indent="-171450">
              <a:buFontTx/>
              <a:buChar char="-"/>
            </a:pPr>
            <a:r>
              <a:rPr lang="en-US" dirty="0"/>
              <a:t>As a result we can potentially capture activity/data/exploits/documents/binaries from throughout the kill chain</a:t>
            </a:r>
          </a:p>
          <a:p>
            <a:pPr marL="1085850" lvl="2" indent="-171450">
              <a:buFontTx/>
              <a:buChar char="-"/>
            </a:pPr>
            <a:r>
              <a:rPr lang="en-US" dirty="0"/>
              <a:t>More on this approach later in the lab</a:t>
            </a:r>
          </a:p>
          <a:p>
            <a:pPr marL="628650" lvl="1" indent="-171450">
              <a:buFontTx/>
              <a:buChar char="-"/>
            </a:pPr>
            <a:r>
              <a:rPr lang="en-US" dirty="0"/>
              <a:t>Acquisition from repositories of unknown/potentially malicious samples</a:t>
            </a:r>
          </a:p>
          <a:p>
            <a:pPr marL="1085850" lvl="2" indent="-171450">
              <a:buFontTx/>
              <a:buChar char="-"/>
            </a:pPr>
            <a:r>
              <a:rPr lang="en-US" dirty="0"/>
              <a:t>E.g., AV vendor has an endpoint that encounters a binary that triggers heuristics, but doesn’t match against a known threat.</a:t>
            </a:r>
          </a:p>
          <a:p>
            <a:pPr marL="1085850" lvl="2" indent="-171450">
              <a:buFontTx/>
              <a:buChar char="-"/>
            </a:pPr>
            <a:r>
              <a:rPr lang="en-US" dirty="0"/>
              <a:t>Application whitelisting agent encounters a binary not on the whitelist</a:t>
            </a:r>
          </a:p>
          <a:p>
            <a:pPr marL="628650" lvl="1" indent="-171450">
              <a:buFontTx/>
              <a:buChar char="-"/>
            </a:pPr>
            <a:r>
              <a:rPr lang="en-US" dirty="0"/>
              <a:t>Remember that if you’re operating on a compromised host you have to be very careful that</a:t>
            </a:r>
          </a:p>
          <a:p>
            <a:pPr marL="1085850" lvl="2" indent="-171450">
              <a:buFontTx/>
              <a:buChar char="-"/>
            </a:pPr>
            <a:r>
              <a:rPr lang="en-US" dirty="0"/>
              <a:t>A) The observations you make are valid (i.e., if you ask for a memory dump from a compromised host, it’s in some sense like asking the murdered where to look for the body – there is no reason to believe that they will be truthful.</a:t>
            </a:r>
          </a:p>
          <a:p>
            <a:pPr marL="1085850" lvl="2" indent="-171450">
              <a:buFontTx/>
              <a:buChar char="-"/>
            </a:pPr>
            <a:r>
              <a:rPr lang="en-US" dirty="0"/>
              <a:t>B) The don’t provide a vector for malicious code to spread (e.g., if you plug in a memory stick, then you risk that memory stick propagating malicious code to your analysis environment).</a:t>
            </a:r>
          </a:p>
          <a:p>
            <a:pPr marL="171450" lvl="0" indent="-171450">
              <a:buFontTx/>
              <a:buChar char="-"/>
            </a:pPr>
            <a:r>
              <a:rPr lang="en-US" dirty="0"/>
              <a:t>Firmware</a:t>
            </a:r>
          </a:p>
          <a:p>
            <a:pPr marL="628650" lvl="1" indent="-171450">
              <a:buFontTx/>
              <a:buChar char="-"/>
            </a:pPr>
            <a:r>
              <a:rPr lang="en-US" dirty="0"/>
              <a:t>Typically found on a device.</a:t>
            </a:r>
          </a:p>
          <a:p>
            <a:pPr marL="628650" lvl="1" indent="-171450">
              <a:buFontTx/>
              <a:buChar char="-"/>
            </a:pPr>
            <a:r>
              <a:rPr lang="en-US" dirty="0"/>
              <a:t>Extraction from the device is usually the first step (from some form of storage ranging from disk/flash to memory to hardware)</a:t>
            </a:r>
          </a:p>
          <a:p>
            <a:pPr marL="628650" lvl="1" indent="-171450">
              <a:buFontTx/>
              <a:buChar char="-"/>
            </a:pPr>
            <a:r>
              <a:rPr lang="en-US" dirty="0"/>
              <a:t>Also potentially possible to pull firmware from update servers</a:t>
            </a:r>
          </a:p>
          <a:p>
            <a:pPr marL="628650" lvl="1" indent="-171450">
              <a:buFontTx/>
              <a:buChar char="-"/>
            </a:pPr>
            <a:r>
              <a:rPr lang="en-US" dirty="0"/>
              <a:t>Firmware often exists in storage (and updates) as a monolithic blob which is decompressed (and possibly decrypted) into memory at boot.  So may need to perform a similar extraction to get something to SRE</a:t>
            </a:r>
          </a:p>
        </p:txBody>
      </p:sp>
      <p:sp>
        <p:nvSpPr>
          <p:cNvPr id="4" name="Slide Number Placeholder 3"/>
          <p:cNvSpPr>
            <a:spLocks noGrp="1"/>
          </p:cNvSpPr>
          <p:nvPr>
            <p:ph type="sldNum" sz="quarter" idx="10"/>
          </p:nvPr>
        </p:nvSpPr>
        <p:spPr/>
        <p:txBody>
          <a:bodyPr/>
          <a:lstStyle/>
          <a:p>
            <a:fld id="{5BC6AA49-D7A7-46FD-A1C9-6E9423A31560}" type="slidenum">
              <a:rPr lang="en-US" smtClean="0"/>
              <a:t>8</a:t>
            </a:fld>
            <a:endParaRPr lang="en-US"/>
          </a:p>
        </p:txBody>
      </p:sp>
    </p:spTree>
    <p:extLst>
      <p:ext uri="{BB962C8B-B14F-4D97-AF65-F5344CB8AC3E}">
        <p14:creationId xmlns:p14="http://schemas.microsoft.com/office/powerpoint/2010/main" val="4014721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do we get things to SRE?</a:t>
            </a:r>
          </a:p>
          <a:p>
            <a:pPr marL="171450" indent="-171450">
              <a:buFontTx/>
              <a:buChar char="-"/>
            </a:pPr>
            <a:endParaRPr lang="en-US" dirty="0"/>
          </a:p>
          <a:p>
            <a:pPr marL="171450" indent="-171450">
              <a:buFontTx/>
              <a:buChar char="-"/>
            </a:pPr>
            <a:r>
              <a:rPr lang="en-US" dirty="0"/>
              <a:t>Non–malicious binaries is generally easy to acquire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171450" lvl="0" indent="-171450">
              <a:buFontTx/>
              <a:buChar char="-"/>
            </a:pPr>
            <a:r>
              <a:rPr lang="en-US" dirty="0"/>
              <a:t>Malicious software and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 but other things only exist in memory (so you need to extract from memory)</a:t>
            </a:r>
          </a:p>
          <a:p>
            <a:pPr marL="628650" lvl="1" indent="-171450">
              <a:buFontTx/>
              <a:buChar char="-"/>
            </a:pPr>
            <a:r>
              <a:rPr lang="en-US" dirty="0"/>
              <a:t>Sometimes an infected hosts only has some stages or modules at the point of acquisition</a:t>
            </a:r>
          </a:p>
          <a:p>
            <a:pPr marL="1085850" lvl="2" indent="-171450">
              <a:buFontTx/>
              <a:buChar char="-"/>
            </a:pPr>
            <a:r>
              <a:rPr lang="en-US" dirty="0"/>
              <a:t>E.g., 1</a:t>
            </a:r>
            <a:r>
              <a:rPr lang="en-US" baseline="30000" dirty="0"/>
              <a:t>st</a:t>
            </a:r>
            <a:r>
              <a:rPr lang="en-US" dirty="0"/>
              <a:t> stage gains foothold, then pulls 2</a:t>
            </a:r>
            <a:r>
              <a:rPr lang="en-US" baseline="30000" dirty="0"/>
              <a:t>nd</a:t>
            </a:r>
            <a:r>
              <a:rPr lang="en-US" dirty="0"/>
              <a:t> (or more) stage to gain persistence and or/preform post compromise activities.  So even if you have a compromised host you may not have the 1</a:t>
            </a:r>
            <a:r>
              <a:rPr lang="en-US" baseline="30000" dirty="0"/>
              <a:t>st</a:t>
            </a:r>
            <a:r>
              <a:rPr lang="en-US" dirty="0"/>
              <a:t> stage code</a:t>
            </a:r>
          </a:p>
          <a:p>
            <a:pPr marL="628650" lvl="1" indent="-171450">
              <a:buFontTx/>
              <a:buChar char="-"/>
            </a:pPr>
            <a:r>
              <a:rPr lang="en-US" dirty="0"/>
              <a:t>We can set up instrumented hosts or utilities specifically intended to be compromised (i.e. honeypots)</a:t>
            </a:r>
          </a:p>
          <a:p>
            <a:pPr marL="1085850" lvl="2" indent="-171450">
              <a:buFontTx/>
              <a:buChar char="-"/>
            </a:pPr>
            <a:r>
              <a:rPr lang="en-US" dirty="0"/>
              <a:t>As a result we can potentially capture activity/data/exploits/documents/binaries from throughout the kill chain</a:t>
            </a:r>
          </a:p>
          <a:p>
            <a:pPr marL="1085850" lvl="2" indent="-171450">
              <a:buFontTx/>
              <a:buChar char="-"/>
            </a:pPr>
            <a:r>
              <a:rPr lang="en-US" dirty="0"/>
              <a:t>More on this approach later in the lab</a:t>
            </a:r>
          </a:p>
          <a:p>
            <a:pPr marL="628650" lvl="1" indent="-171450">
              <a:buFontTx/>
              <a:buChar char="-"/>
            </a:pPr>
            <a:r>
              <a:rPr lang="en-US" dirty="0"/>
              <a:t>Acquisition from repositories of unknown/potentially malicious samples</a:t>
            </a:r>
          </a:p>
          <a:p>
            <a:pPr marL="1085850" lvl="2" indent="-171450">
              <a:buFontTx/>
              <a:buChar char="-"/>
            </a:pPr>
            <a:r>
              <a:rPr lang="en-US" dirty="0"/>
              <a:t>E.g., AV vendor has an endpoint that encounters a binary that triggers heuristics, but doesn’t match against a known threat.</a:t>
            </a:r>
          </a:p>
          <a:p>
            <a:pPr marL="1085850" lvl="2" indent="-171450">
              <a:buFontTx/>
              <a:buChar char="-"/>
            </a:pPr>
            <a:r>
              <a:rPr lang="en-US" dirty="0"/>
              <a:t>Application whitelisting agent encounters a binary not on the whitelist</a:t>
            </a:r>
          </a:p>
          <a:p>
            <a:pPr marL="628650" lvl="1" indent="-171450">
              <a:buFontTx/>
              <a:buChar char="-"/>
            </a:pPr>
            <a:r>
              <a:rPr lang="en-US" dirty="0"/>
              <a:t>Remember that if you’re operating on a compromised host you have to be very careful that</a:t>
            </a:r>
          </a:p>
          <a:p>
            <a:pPr marL="1085850" lvl="2" indent="-171450">
              <a:buFontTx/>
              <a:buChar char="-"/>
            </a:pPr>
            <a:r>
              <a:rPr lang="en-US" dirty="0"/>
              <a:t>A) The observations you make are valid (i.e., if you ask for a memory dump from a compromised host, it’s in some sense like asking the murdered where to look for the body – there is no reason to believe that they will be truthful.</a:t>
            </a:r>
          </a:p>
          <a:p>
            <a:pPr marL="1085850" lvl="2" indent="-171450">
              <a:buFontTx/>
              <a:buChar char="-"/>
            </a:pPr>
            <a:r>
              <a:rPr lang="en-US" dirty="0"/>
              <a:t>B) The don’t provide a vector for malicious code to spread (e.g., if you plug in a memory stick, then you risk that memory stick propagating malicious code to your analysis environment).</a:t>
            </a:r>
          </a:p>
          <a:p>
            <a:pPr marL="171450" lvl="0" indent="-171450">
              <a:buFontTx/>
              <a:buChar char="-"/>
            </a:pPr>
            <a:r>
              <a:rPr lang="en-US" dirty="0"/>
              <a:t>Firmware</a:t>
            </a:r>
          </a:p>
          <a:p>
            <a:pPr marL="628650" lvl="1" indent="-171450">
              <a:buFontTx/>
              <a:buChar char="-"/>
            </a:pPr>
            <a:r>
              <a:rPr lang="en-US" dirty="0"/>
              <a:t>Typically found on a device.</a:t>
            </a:r>
          </a:p>
          <a:p>
            <a:pPr marL="628650" lvl="1" indent="-171450">
              <a:buFontTx/>
              <a:buChar char="-"/>
            </a:pPr>
            <a:r>
              <a:rPr lang="en-US" dirty="0"/>
              <a:t>Extraction from the device is usually the first step (from some form of storage ranging from disk/flash to memory to hardware)</a:t>
            </a:r>
          </a:p>
          <a:p>
            <a:pPr marL="628650" lvl="1" indent="-171450">
              <a:buFontTx/>
              <a:buChar char="-"/>
            </a:pPr>
            <a:r>
              <a:rPr lang="en-US" dirty="0"/>
              <a:t>Also potentially possible to pull firmware from update servers</a:t>
            </a:r>
          </a:p>
          <a:p>
            <a:pPr marL="628650" lvl="1" indent="-171450">
              <a:buFontTx/>
              <a:buChar char="-"/>
            </a:pPr>
            <a:r>
              <a:rPr lang="en-US" dirty="0"/>
              <a:t>Firmware often exists in storage (and updates) as a monolithic blob which is decompressed (and possibly decrypted) into memory at boot.  So may need to perform a similar extraction to get something to SRE</a:t>
            </a:r>
          </a:p>
        </p:txBody>
      </p:sp>
      <p:sp>
        <p:nvSpPr>
          <p:cNvPr id="4" name="Slide Number Placeholder 3"/>
          <p:cNvSpPr>
            <a:spLocks noGrp="1"/>
          </p:cNvSpPr>
          <p:nvPr>
            <p:ph type="sldNum" sz="quarter" idx="10"/>
          </p:nvPr>
        </p:nvSpPr>
        <p:spPr/>
        <p:txBody>
          <a:bodyPr/>
          <a:lstStyle/>
          <a:p>
            <a:fld id="{5BC6AA49-D7A7-46FD-A1C9-6E9423A31560}" type="slidenum">
              <a:rPr lang="en-US" smtClean="0"/>
              <a:t>9</a:t>
            </a:fld>
            <a:endParaRPr lang="en-US"/>
          </a:p>
        </p:txBody>
      </p:sp>
    </p:spTree>
    <p:extLst>
      <p:ext uri="{BB962C8B-B14F-4D97-AF65-F5344CB8AC3E}">
        <p14:creationId xmlns:p14="http://schemas.microsoft.com/office/powerpoint/2010/main" val="401472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a:t>Click to edit Master title style</a:t>
            </a:r>
            <a:endParaRPr lang="en-US" dirty="0"/>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C6AEF549-90E1-47C7-BE25-4BF87E87A1D3}"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30EE37F3-E452-43A5-A5BB-C39455BB75B6}"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789048AE-37BF-43B0-8CDC-12B1F965A197}"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fld id="{FBEC1928-A67E-4734-BECC-908328250EE9}"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FFCA77D7-A0D9-4854-844D-08A19CA89B45}"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D5335930-94B7-4277-B0D0-5F5F49327A3F}"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F6E2F867-EC16-4C24-8195-581D2245E32A}"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reative Commons License"/>
          <p:cNvPicPr>
            <a:picLocks noChangeAspect="1" noChangeArrowheads="1"/>
          </p:cNvPicPr>
          <p:nvPr/>
        </p:nvPicPr>
        <p:blipFill>
          <a:blip r:embed="rId2"/>
          <a:srcRect/>
          <a:stretch>
            <a:fillRect/>
          </a:stretch>
        </p:blipFill>
        <p:spPr bwMode="auto">
          <a:xfrm>
            <a:off x="138113" y="6402388"/>
            <a:ext cx="838200" cy="292100"/>
          </a:xfrm>
          <a:prstGeom prst="rect">
            <a:avLst/>
          </a:prstGeom>
          <a:noFill/>
          <a:ln w="9525">
            <a:noFill/>
            <a:miter lim="800000"/>
            <a:headEnd/>
            <a:tailEnd/>
          </a:ln>
        </p:spPr>
      </p:pic>
      <p:sp>
        <p:nvSpPr>
          <p:cNvPr id="4" name="Rectangle 3"/>
          <p:cNvSpPr>
            <a:spLocks noChangeArrowheads="1"/>
          </p:cNvSpPr>
          <p:nvPr/>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3"/>
              </a:rPr>
              <a:t>Creative Commons Attribution 4.0 International License</a:t>
            </a:r>
            <a:r>
              <a:rPr lang="x-none" altLang="x-none" sz="1000" dirty="0">
                <a:cs typeface="+mn-cs"/>
              </a:rPr>
              <a:t> ©2017 </a:t>
            </a:r>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fld id="{24BEDC16-945E-412C-80B1-6E332FCFBF0B}" type="slidenum">
              <a:rPr lang="en-US" altLang="en-US" smtClean="0"/>
              <a:pPr/>
              <a:t>‹#›</a:t>
            </a:fld>
            <a:endParaRPr lang="en-US" altLang="en-US"/>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hf hdr="0" ftr="0" dt="0"/>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pitchFamily="34" charset="0"/>
        </a:defRPr>
      </a:lvl2pPr>
      <a:lvl3pPr algn="l" defTabSz="685800" rtl="0" eaLnBrk="1" fontAlgn="base" hangingPunct="1">
        <a:lnSpc>
          <a:spcPct val="90000"/>
        </a:lnSpc>
        <a:spcBef>
          <a:spcPct val="0"/>
        </a:spcBef>
        <a:spcAft>
          <a:spcPct val="0"/>
        </a:spcAft>
        <a:defRPr sz="3300">
          <a:solidFill>
            <a:schemeClr val="tx1"/>
          </a:solidFill>
          <a:latin typeface="Calibri Light" pitchFamily="34" charset="0"/>
        </a:defRPr>
      </a:lvl3pPr>
      <a:lvl4pPr algn="l" defTabSz="685800" rtl="0" eaLnBrk="1" fontAlgn="base" hangingPunct="1">
        <a:lnSpc>
          <a:spcPct val="90000"/>
        </a:lnSpc>
        <a:spcBef>
          <a:spcPct val="0"/>
        </a:spcBef>
        <a:spcAft>
          <a:spcPct val="0"/>
        </a:spcAft>
        <a:defRPr sz="3300">
          <a:solidFill>
            <a:schemeClr val="tx1"/>
          </a:solidFill>
          <a:latin typeface="Calibri Light" pitchFamily="34" charset="0"/>
        </a:defRPr>
      </a:lvl4pPr>
      <a:lvl5pPr algn="l" defTabSz="685800" rtl="0" eaLnBrk="1" fontAlgn="base" hangingPunct="1">
        <a:lnSpc>
          <a:spcPct val="90000"/>
        </a:lnSpc>
        <a:spcBef>
          <a:spcPct val="0"/>
        </a:spcBef>
        <a:spcAft>
          <a:spcPct val="0"/>
        </a:spcAft>
        <a:defRPr sz="3300">
          <a:solidFill>
            <a:schemeClr val="tx1"/>
          </a:solidFill>
          <a:latin typeface="Calibri Light" pitchFamily="34"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3.xml"/><Relationship Id="rId7"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FFsOcqpNm70" TargetMode="External"/><Relationship Id="rId7" Type="http://schemas.openxmlformats.org/officeDocument/2006/relationships/hyperlink" Target="http://map.honeynet.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youtube.com/watch?v=f5EwDXJJaG4" TargetMode="External"/><Relationship Id="rId5" Type="http://schemas.openxmlformats.org/officeDocument/2006/relationships/hyperlink" Target="https://www.youtube.com/watch?v=iHqiNTh--2I" TargetMode="External"/><Relationship Id="rId4" Type="http://schemas.openxmlformats.org/officeDocument/2006/relationships/hyperlink" Target="https://www.youtube.com/watch?v=smvwW3vW5r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Reverse Engineering</a:t>
            </a:r>
          </a:p>
        </p:txBody>
      </p:sp>
      <p:sp>
        <p:nvSpPr>
          <p:cNvPr id="3" name="Subtitle 2"/>
          <p:cNvSpPr>
            <a:spLocks noGrp="1"/>
          </p:cNvSpPr>
          <p:nvPr>
            <p:ph type="body" sz="quarter" idx="13"/>
          </p:nvPr>
        </p:nvSpPr>
        <p:spPr/>
        <p:txBody>
          <a:bodyPr/>
          <a:lstStyle/>
          <a:p>
            <a:r>
              <a:rPr lang="en-US" sz="2000" b="1" dirty="0">
                <a:solidFill>
                  <a:srgbClr val="4472C4"/>
                </a:solidFill>
              </a:rPr>
              <a:t>Module C1 – File Handling Techniques</a:t>
            </a:r>
          </a:p>
        </p:txBody>
      </p:sp>
    </p:spTree>
    <p:extLst>
      <p:ext uri="{BB962C8B-B14F-4D97-AF65-F5344CB8AC3E}">
        <p14:creationId xmlns:p14="http://schemas.microsoft.com/office/powerpoint/2010/main" val="18244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a:t>Acquisition (cont</a:t>
            </a:r>
            <a:r>
              <a:rPr lang="en-US" dirty="0" smtClean="0"/>
              <a:t>. 6)</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r>
              <a:rPr lang="en-US" dirty="0"/>
              <a:t>Non-Malicious Software</a:t>
            </a:r>
          </a:p>
          <a:p>
            <a:r>
              <a:rPr lang="en-US" dirty="0"/>
              <a:t>Malicious Software &amp; Documents</a:t>
            </a:r>
          </a:p>
          <a:p>
            <a:r>
              <a:rPr lang="en-US" dirty="0"/>
              <a:t>Firmware</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10</a:t>
            </a:fld>
            <a:endParaRPr lang="en-US" altLang="en-US"/>
          </a:p>
        </p:txBody>
      </p:sp>
    </p:spTree>
    <p:extLst>
      <p:ext uri="{BB962C8B-B14F-4D97-AF65-F5344CB8AC3E}">
        <p14:creationId xmlns:p14="http://schemas.microsoft.com/office/powerpoint/2010/main" val="57956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Transfer</a:t>
            </a:r>
            <a:endParaRPr lang="en-US" dirty="0"/>
          </a:p>
        </p:txBody>
      </p:sp>
      <p:sp>
        <p:nvSpPr>
          <p:cNvPr id="6" name="Content Placeholder 5"/>
          <p:cNvSpPr>
            <a:spLocks noGrp="1"/>
          </p:cNvSpPr>
          <p:nvPr>
            <p:ph idx="1"/>
          </p:nvPr>
        </p:nvSpPr>
        <p:spPr/>
        <p:txBody>
          <a:bodyPr/>
          <a:lstStyle/>
          <a:p>
            <a:pPr marL="0" indent="0" algn="ctr">
              <a:buNone/>
            </a:pPr>
            <a:r>
              <a:rPr lang="en-US" dirty="0">
                <a:hlinkClick r:id="rId3" action="ppaction://hlinksldjump"/>
              </a:rPr>
              <a:t>(Return to Table of Contents</a:t>
            </a:r>
            <a:r>
              <a:rPr lang="en-US" dirty="0" smtClean="0">
                <a:hlinkClick r:id="rId3" action="ppaction://hlinksldjump"/>
              </a:rPr>
              <a:t>)</a:t>
            </a:r>
            <a:endParaRPr lang="en-US" dirty="0"/>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11</a:t>
            </a:fld>
            <a:endParaRPr lang="en-US" altLang="en-US"/>
          </a:p>
        </p:txBody>
      </p:sp>
    </p:spTree>
    <p:extLst>
      <p:ext uri="{BB962C8B-B14F-4D97-AF65-F5344CB8AC3E}">
        <p14:creationId xmlns:p14="http://schemas.microsoft.com/office/powerpoint/2010/main" val="295992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smtClean="0"/>
              <a:t>Transfer (cont.) </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r>
              <a:rPr lang="en-US" dirty="0"/>
              <a:t>Do you need to transfer it?</a:t>
            </a:r>
          </a:p>
          <a:p>
            <a:r>
              <a:rPr lang="en-US" dirty="0"/>
              <a:t>What should you transfer?</a:t>
            </a:r>
          </a:p>
          <a:p>
            <a:r>
              <a:rPr lang="en-US" dirty="0"/>
              <a:t>How do you transfer it?</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12</a:t>
            </a:fld>
            <a:endParaRPr lang="en-US" altLang="en-US"/>
          </a:p>
        </p:txBody>
      </p:sp>
    </p:spTree>
    <p:extLst>
      <p:ext uri="{BB962C8B-B14F-4D97-AF65-F5344CB8AC3E}">
        <p14:creationId xmlns:p14="http://schemas.microsoft.com/office/powerpoint/2010/main" val="65799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Storage</a:t>
            </a:r>
            <a:endParaRPr lang="en-US" dirty="0"/>
          </a:p>
        </p:txBody>
      </p:sp>
      <p:sp>
        <p:nvSpPr>
          <p:cNvPr id="6" name="Content Placeholder 5"/>
          <p:cNvSpPr>
            <a:spLocks noGrp="1"/>
          </p:cNvSpPr>
          <p:nvPr>
            <p:ph idx="1"/>
          </p:nvPr>
        </p:nvSpPr>
        <p:spPr/>
        <p:txBody>
          <a:bodyPr/>
          <a:lstStyle/>
          <a:p>
            <a:pPr marL="0" indent="0" algn="ctr">
              <a:buNone/>
            </a:pPr>
            <a:r>
              <a:rPr lang="en-US" dirty="0">
                <a:hlinkClick r:id="rId3" action="ppaction://hlinksldjump"/>
              </a:rPr>
              <a:t>(Return to Table of Contents</a:t>
            </a:r>
            <a:r>
              <a:rPr lang="en-US" dirty="0" smtClean="0">
                <a:hlinkClick r:id="rId3" action="ppaction://hlinksldjump"/>
              </a:rPr>
              <a:t>)</a:t>
            </a:r>
            <a:endParaRPr lang="en-US" dirty="0"/>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13</a:t>
            </a:fld>
            <a:endParaRPr lang="en-US" altLang="en-US"/>
          </a:p>
        </p:txBody>
      </p:sp>
    </p:spTree>
    <p:extLst>
      <p:ext uri="{BB962C8B-B14F-4D97-AF65-F5344CB8AC3E}">
        <p14:creationId xmlns:p14="http://schemas.microsoft.com/office/powerpoint/2010/main" val="295992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smtClean="0"/>
              <a:t>Storage (cont.) </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r>
              <a:rPr lang="en-US" dirty="0"/>
              <a:t>Where to store?</a:t>
            </a:r>
          </a:p>
          <a:p>
            <a:r>
              <a:rPr lang="en-US" dirty="0"/>
              <a:t>How to store?</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14</a:t>
            </a:fld>
            <a:endParaRPr lang="en-US" altLang="en-US"/>
          </a:p>
        </p:txBody>
      </p:sp>
    </p:spTree>
    <p:extLst>
      <p:ext uri="{BB962C8B-B14F-4D97-AF65-F5344CB8AC3E}">
        <p14:creationId xmlns:p14="http://schemas.microsoft.com/office/powerpoint/2010/main" val="3257953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Examination</a:t>
            </a:r>
            <a:endParaRPr lang="en-US" dirty="0"/>
          </a:p>
        </p:txBody>
      </p:sp>
      <p:sp>
        <p:nvSpPr>
          <p:cNvPr id="3" name="Content Placeholder 2"/>
          <p:cNvSpPr>
            <a:spLocks noGrp="1"/>
          </p:cNvSpPr>
          <p:nvPr>
            <p:ph idx="1"/>
          </p:nvPr>
        </p:nvSpPr>
        <p:spPr/>
        <p:txBody>
          <a:bodyPr/>
          <a:lstStyle/>
          <a:p>
            <a:pPr marL="0" indent="0" algn="ctr">
              <a:buNone/>
            </a:pPr>
            <a:r>
              <a:rPr lang="en-US" dirty="0">
                <a:hlinkClick r:id="rId3" action="ppaction://hlinksldjump"/>
              </a:rPr>
              <a:t>(Return to Table of Contents)</a:t>
            </a:r>
            <a:endParaRPr lang="en-US" dirty="0"/>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15</a:t>
            </a:fld>
            <a:endParaRPr lang="en-US" altLang="en-US"/>
          </a:p>
        </p:txBody>
      </p:sp>
    </p:spTree>
    <p:extLst>
      <p:ext uri="{BB962C8B-B14F-4D97-AF65-F5344CB8AC3E}">
        <p14:creationId xmlns:p14="http://schemas.microsoft.com/office/powerpoint/2010/main" val="295992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smtClean="0"/>
              <a:t>Examination (cont.) </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524000"/>
            <a:ext cx="8229600" cy="4267200"/>
          </a:xfrm>
        </p:spPr>
        <p:txBody>
          <a:bodyPr/>
          <a:lstStyle/>
          <a:p>
            <a:r>
              <a:rPr lang="en-US" dirty="0"/>
              <a:t>You should be prepared to lose any host you’re using for SRE</a:t>
            </a:r>
          </a:p>
          <a:p>
            <a:pPr marL="457200" lvl="1" indent="0">
              <a:buNone/>
            </a:pPr>
            <a:r>
              <a:rPr lang="en-US" dirty="0"/>
              <a:t>…and all of the data on it</a:t>
            </a:r>
          </a:p>
          <a:p>
            <a:r>
              <a:rPr lang="en-US" dirty="0"/>
              <a:t>Extend that to anything those hosts connect to</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16</a:t>
            </a:fld>
            <a:endParaRPr lang="en-US" altLang="en-US"/>
          </a:p>
        </p:txBody>
      </p:sp>
    </p:spTree>
    <p:extLst>
      <p:ext uri="{BB962C8B-B14F-4D97-AF65-F5344CB8AC3E}">
        <p14:creationId xmlns:p14="http://schemas.microsoft.com/office/powerpoint/2010/main" val="31805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981200"/>
            <a:ext cx="8229600" cy="4648200"/>
          </a:xfrm>
        </p:spPr>
        <p:txBody>
          <a:bodyPr/>
          <a:lstStyle/>
          <a:p>
            <a:pPr marL="0" indent="0">
              <a:buNone/>
            </a:pPr>
            <a:r>
              <a:rPr lang="en-US" dirty="0"/>
              <a:t>We have looked at the main concepts associated with the four stages of file handling that are typically performed as part of an SRE effort.</a:t>
            </a:r>
          </a:p>
          <a:p>
            <a:pPr marL="457200" lvl="1" indent="0">
              <a:buNone/>
            </a:pPr>
            <a:endParaRPr lang="en-US" sz="2100" dirty="0"/>
          </a:p>
          <a:p>
            <a:pPr marL="857250" lvl="2" indent="0">
              <a:buNone/>
            </a:pPr>
            <a:r>
              <a:rPr lang="en-US" sz="1800" dirty="0"/>
              <a:t>Acquire</a:t>
            </a:r>
          </a:p>
          <a:p>
            <a:pPr marL="857250" lvl="2" indent="0">
              <a:buNone/>
            </a:pPr>
            <a:r>
              <a:rPr lang="en-US" sz="1800" dirty="0"/>
              <a:t>Transfer</a:t>
            </a:r>
          </a:p>
          <a:p>
            <a:pPr marL="857250" lvl="2" indent="0">
              <a:buNone/>
            </a:pPr>
            <a:r>
              <a:rPr lang="en-US" sz="1800" dirty="0"/>
              <a:t>Store</a:t>
            </a:r>
          </a:p>
          <a:p>
            <a:pPr marL="857250" lvl="2" indent="0">
              <a:buNone/>
            </a:pPr>
            <a:r>
              <a:rPr lang="en-US" sz="1800" dirty="0"/>
              <a:t>Examine</a:t>
            </a:r>
          </a:p>
          <a:p>
            <a:pPr marL="857250" lvl="2" indent="0">
              <a:buNone/>
            </a:pPr>
            <a:endParaRPr lang="en-US" sz="2100" dirty="0"/>
          </a:p>
          <a:p>
            <a:pPr marL="0" indent="0">
              <a:buNone/>
            </a:pPr>
            <a:r>
              <a:rPr lang="en-US" dirty="0"/>
              <a:t>SRE of malware is DANGEROUS.</a:t>
            </a:r>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17</a:t>
            </a:fld>
            <a:endParaRPr lang="en-US" altLang="en-US" dirty="0"/>
          </a:p>
        </p:txBody>
      </p:sp>
    </p:spTree>
    <p:extLst>
      <p:ext uri="{BB962C8B-B14F-4D97-AF65-F5344CB8AC3E}">
        <p14:creationId xmlns:p14="http://schemas.microsoft.com/office/powerpoint/2010/main" val="238656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Honeypot </a:t>
            </a:r>
            <a:r>
              <a:rPr lang="en-US" dirty="0" smtClean="0"/>
              <a:t>Lab</a:t>
            </a:r>
            <a:endParaRPr lang="en-US" dirty="0"/>
          </a:p>
        </p:txBody>
      </p:sp>
      <p:sp>
        <p:nvSpPr>
          <p:cNvPr id="6" name="Content Placeholder 2"/>
          <p:cNvSpPr>
            <a:spLocks noGrp="1"/>
          </p:cNvSpPr>
          <p:nvPr>
            <p:ph idx="1"/>
          </p:nvPr>
        </p:nvSpPr>
        <p:spPr/>
        <p:txBody>
          <a:bodyPr/>
          <a:lstStyle/>
          <a:p>
            <a:pPr marL="0" indent="0" algn="ctr">
              <a:buNone/>
            </a:pPr>
            <a:r>
              <a:rPr lang="en-US" dirty="0">
                <a:hlinkClick r:id="rId2" action="ppaction://hlinksldjump"/>
              </a:rPr>
              <a:t>(Return to Table of Contents)</a:t>
            </a:r>
            <a:endParaRPr lang="en-US" dirty="0"/>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18</a:t>
            </a:fld>
            <a:endParaRPr lang="en-US" altLang="en-US"/>
          </a:p>
        </p:txBody>
      </p:sp>
    </p:spTree>
    <p:extLst>
      <p:ext uri="{BB962C8B-B14F-4D97-AF65-F5344CB8AC3E}">
        <p14:creationId xmlns:p14="http://schemas.microsoft.com/office/powerpoint/2010/main" val="157809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Honeypots </a:t>
            </a:r>
            <a:r>
              <a:rPr lang="en-US" dirty="0"/>
              <a:t>and </a:t>
            </a:r>
            <a:r>
              <a:rPr lang="en-US" dirty="0" err="1" smtClean="0"/>
              <a:t>Honeynets</a:t>
            </a:r>
            <a:r>
              <a:rPr lang="en-US" dirty="0" smtClean="0"/>
              <a:t> 1</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rPr>
              <a:t>“An information system resource whose value lies in unauthorized or illicit use of that resource.”</a:t>
            </a:r>
          </a:p>
          <a:p>
            <a:pPr marL="285750" lvl="1" indent="-285750" algn="r">
              <a:spcBef>
                <a:spcPts val="700"/>
              </a:spcBef>
              <a:buClr>
                <a:schemeClr val="accent2"/>
              </a:buClr>
              <a:buSzPct val="60000"/>
            </a:pPr>
            <a:r>
              <a:rPr lang="en-US" dirty="0">
                <a:solidFill>
                  <a:srgbClr val="000000"/>
                </a:solidFill>
              </a:rPr>
              <a:t>		</a:t>
            </a:r>
            <a:r>
              <a:rPr lang="en-US" sz="2000" dirty="0">
                <a:solidFill>
                  <a:srgbClr val="000000"/>
                </a:solidFill>
              </a:rPr>
              <a:t>Lance </a:t>
            </a:r>
            <a:r>
              <a:rPr lang="en-US" sz="2000" dirty="0" err="1">
                <a:solidFill>
                  <a:srgbClr val="000000"/>
                </a:solidFill>
              </a:rPr>
              <a:t>Spitzner</a:t>
            </a:r>
            <a:r>
              <a:rPr lang="en-US" sz="2000" dirty="0">
                <a:solidFill>
                  <a:srgbClr val="000000"/>
                </a:solidFill>
              </a:rPr>
              <a:t>, </a:t>
            </a:r>
            <a:r>
              <a:rPr lang="en-US" sz="2000" dirty="0" err="1">
                <a:solidFill>
                  <a:srgbClr val="000000"/>
                </a:solidFill>
              </a:rPr>
              <a:t>Honeynet</a:t>
            </a:r>
            <a:r>
              <a:rPr lang="en-US" sz="2000" dirty="0">
                <a:solidFill>
                  <a:srgbClr val="000000"/>
                </a:solidFill>
              </a:rPr>
              <a:t> Project Founder</a:t>
            </a:r>
            <a:endParaRPr lang="en-US" dirty="0">
              <a:solidFill>
                <a:srgbClr val="000000"/>
              </a:solidFill>
            </a:endParaRPr>
          </a:p>
          <a:p>
            <a:pPr marL="0" indent="0">
              <a:buNone/>
            </a:pPr>
            <a:endParaRPr lang="en-US" dirty="0">
              <a:solidFill>
                <a:srgbClr val="000000"/>
              </a:solidFill>
            </a:endParaRP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19</a:t>
            </a:fld>
            <a:endParaRPr lang="en-US" altLang="en-US" dirty="0"/>
          </a:p>
        </p:txBody>
      </p:sp>
    </p:spTree>
    <p:extLst>
      <p:ext uri="{BB962C8B-B14F-4D97-AF65-F5344CB8AC3E}">
        <p14:creationId xmlns:p14="http://schemas.microsoft.com/office/powerpoint/2010/main" val="233778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a:t>
            </a:r>
            <a:endParaRPr lang="en-US" dirty="0"/>
          </a:p>
        </p:txBody>
      </p:sp>
      <p:sp>
        <p:nvSpPr>
          <p:cNvPr id="3" name="Content Placeholder 2"/>
          <p:cNvSpPr>
            <a:spLocks noGrp="1"/>
          </p:cNvSpPr>
          <p:nvPr>
            <p:ph idx="1"/>
          </p:nvPr>
        </p:nvSpPr>
        <p:spPr/>
        <p:txBody>
          <a:bodyPr/>
          <a:lstStyle/>
          <a:p>
            <a:pPr marL="1257300" lvl="3" indent="0">
              <a:buNone/>
            </a:pPr>
            <a:r>
              <a:rPr lang="en-US" sz="2100" dirty="0">
                <a:hlinkClick r:id="rId3" action="ppaction://hlinksldjump"/>
              </a:rPr>
              <a:t>Introduction</a:t>
            </a:r>
            <a:endParaRPr lang="en-US" sz="2100" dirty="0"/>
          </a:p>
          <a:p>
            <a:pPr marL="1257300" lvl="3" indent="0">
              <a:buNone/>
            </a:pPr>
            <a:r>
              <a:rPr lang="en-US" sz="2100" dirty="0">
                <a:hlinkClick r:id="rId4" action="ppaction://hlinksldjump"/>
              </a:rPr>
              <a:t>Acquisition</a:t>
            </a:r>
            <a:endParaRPr lang="en-US" sz="2100" dirty="0"/>
          </a:p>
          <a:p>
            <a:pPr marL="1257300" lvl="3" indent="0">
              <a:buNone/>
            </a:pPr>
            <a:r>
              <a:rPr lang="en-US" sz="2100" dirty="0">
                <a:hlinkClick r:id="rId5" action="ppaction://hlinksldjump"/>
              </a:rPr>
              <a:t>Transfer</a:t>
            </a:r>
            <a:endParaRPr lang="en-US" sz="2100" dirty="0"/>
          </a:p>
          <a:p>
            <a:pPr marL="1257300" lvl="3" indent="0">
              <a:buNone/>
            </a:pPr>
            <a:r>
              <a:rPr lang="en-US" sz="2100" dirty="0">
                <a:hlinkClick r:id="rId6" action="ppaction://hlinksldjump"/>
              </a:rPr>
              <a:t>Storage</a:t>
            </a:r>
            <a:endParaRPr lang="en-US" sz="2100" dirty="0"/>
          </a:p>
          <a:p>
            <a:pPr marL="1257300" lvl="3" indent="0">
              <a:buNone/>
            </a:pPr>
            <a:r>
              <a:rPr lang="en-US" sz="2100" dirty="0">
                <a:hlinkClick r:id="rId7" action="ppaction://hlinksldjump"/>
              </a:rPr>
              <a:t>Examination</a:t>
            </a:r>
            <a:endParaRPr lang="en-US" sz="2100" dirty="0"/>
          </a:p>
          <a:p>
            <a:pPr marL="1257300" lvl="3" indent="0">
              <a:buNone/>
            </a:pPr>
            <a:r>
              <a:rPr lang="en-US" sz="2100" dirty="0">
                <a:hlinkClick r:id="rId8" action="ppaction://hlinksldjump"/>
              </a:rPr>
              <a:t>Summary</a:t>
            </a:r>
            <a:endParaRPr lang="en-US" sz="2100" dirty="0"/>
          </a:p>
          <a:p>
            <a:pPr marL="0" indent="0">
              <a:buNone/>
            </a:pPr>
            <a:r>
              <a:rPr lang="en-US" dirty="0"/>
              <a:t> </a:t>
            </a:r>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2</a:t>
            </a:fld>
            <a:endParaRPr lang="en-US" altLang="en-US"/>
          </a:p>
        </p:txBody>
      </p:sp>
    </p:spTree>
    <p:extLst>
      <p:ext uri="{BB962C8B-B14F-4D97-AF65-F5344CB8AC3E}">
        <p14:creationId xmlns:p14="http://schemas.microsoft.com/office/powerpoint/2010/main" val="38951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Honeypots and </a:t>
            </a:r>
            <a:r>
              <a:rPr lang="en-US" dirty="0" err="1" smtClean="0"/>
              <a:t>Honeynets</a:t>
            </a:r>
            <a:r>
              <a:rPr lang="en-US" dirty="0" smtClean="0"/>
              <a:t> 2</a:t>
            </a:r>
            <a:endParaRPr lang="en-US" dirty="0"/>
          </a:p>
        </p:txBody>
      </p:sp>
      <p:sp>
        <p:nvSpPr>
          <p:cNvPr id="3" name="Content Placeholder 2"/>
          <p:cNvSpPr>
            <a:spLocks noGrp="1"/>
          </p:cNvSpPr>
          <p:nvPr>
            <p:ph idx="1"/>
          </p:nvPr>
        </p:nvSpPr>
        <p:spPr/>
        <p:txBody>
          <a:bodyPr>
            <a:normAutofit/>
          </a:bodyPr>
          <a:lstStyle/>
          <a:p>
            <a:r>
              <a:rPr lang="en-US" dirty="0">
                <a:solidFill>
                  <a:srgbClr val="A6A6A6"/>
                </a:solidFill>
              </a:rPr>
              <a:t>“An information system resource whose value lies in unauthorized or illicit use of that resource.”</a:t>
            </a:r>
          </a:p>
          <a:p>
            <a:pPr marL="0" lvl="1" indent="0" algn="r">
              <a:spcBef>
                <a:spcPts val="700"/>
              </a:spcBef>
              <a:buClr>
                <a:schemeClr val="accent2"/>
              </a:buClr>
              <a:buSzPct val="60000"/>
              <a:buNone/>
            </a:pPr>
            <a:r>
              <a:rPr lang="en-US" dirty="0">
                <a:solidFill>
                  <a:srgbClr val="A6A6A6"/>
                </a:solidFill>
              </a:rPr>
              <a:t>		</a:t>
            </a:r>
            <a:r>
              <a:rPr lang="en-US" sz="2000" dirty="0">
                <a:solidFill>
                  <a:srgbClr val="A6A6A6"/>
                </a:solidFill>
              </a:rPr>
              <a:t>Lance </a:t>
            </a:r>
            <a:r>
              <a:rPr lang="en-US" sz="2000" dirty="0" err="1">
                <a:solidFill>
                  <a:srgbClr val="A6A6A6"/>
                </a:solidFill>
              </a:rPr>
              <a:t>Spitzner</a:t>
            </a:r>
            <a:r>
              <a:rPr lang="en-US" sz="2000" dirty="0">
                <a:solidFill>
                  <a:srgbClr val="A6A6A6"/>
                </a:solidFill>
              </a:rPr>
              <a:t>, </a:t>
            </a:r>
            <a:r>
              <a:rPr lang="en-US" sz="2000" dirty="0" err="1">
                <a:solidFill>
                  <a:srgbClr val="A6A6A6"/>
                </a:solidFill>
              </a:rPr>
              <a:t>Honeynet</a:t>
            </a:r>
            <a:r>
              <a:rPr lang="en-US" sz="2000" dirty="0">
                <a:solidFill>
                  <a:srgbClr val="A6A6A6"/>
                </a:solidFill>
              </a:rPr>
              <a:t> Project Founder</a:t>
            </a:r>
            <a:endParaRPr lang="en-US" dirty="0">
              <a:solidFill>
                <a:srgbClr val="A6A6A6"/>
              </a:solidFill>
            </a:endParaRPr>
          </a:p>
          <a:p>
            <a:endParaRPr lang="en-US" dirty="0"/>
          </a:p>
          <a:p>
            <a:r>
              <a:rPr lang="en-US" dirty="0"/>
              <a:t>“To learn the tools, tactics and motives involved in computer and network attacks, and share the lessons learned.”</a:t>
            </a:r>
          </a:p>
          <a:p>
            <a:pPr marL="0" lvl="1" indent="0" algn="r">
              <a:spcBef>
                <a:spcPts val="700"/>
              </a:spcBef>
              <a:buClr>
                <a:schemeClr val="accent2"/>
              </a:buClr>
              <a:buSzPct val="60000"/>
              <a:buNone/>
            </a:pPr>
            <a:r>
              <a:rPr lang="en-US" dirty="0"/>
              <a:t>				</a:t>
            </a:r>
            <a:r>
              <a:rPr lang="en-US" sz="2000" dirty="0" err="1"/>
              <a:t>Honeynet</a:t>
            </a:r>
            <a:r>
              <a:rPr lang="en-US" sz="2000" dirty="0"/>
              <a:t> Project Mission Statement</a:t>
            </a:r>
          </a:p>
          <a:p>
            <a:pPr marL="0" lvl="1" indent="0" algn="r">
              <a:spcBef>
                <a:spcPts val="700"/>
              </a:spcBef>
              <a:buClr>
                <a:schemeClr val="accent2"/>
              </a:buClr>
              <a:buSzPct val="60000"/>
              <a:buNone/>
            </a:pPr>
            <a:r>
              <a:rPr lang="en-US" sz="2000" dirty="0"/>
              <a:t>http://</a:t>
            </a:r>
            <a:r>
              <a:rPr lang="en-US" sz="2000" dirty="0" err="1"/>
              <a:t>honeynet.org</a:t>
            </a:r>
            <a:endParaRPr lang="en-US" sz="2000" dirty="0"/>
          </a:p>
          <a:p>
            <a:pPr algn="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20</a:t>
            </a:fld>
            <a:endParaRPr lang="en-US" altLang="en-US" dirty="0"/>
          </a:p>
        </p:txBody>
      </p:sp>
    </p:spTree>
    <p:extLst>
      <p:ext uri="{BB962C8B-B14F-4D97-AF65-F5344CB8AC3E}">
        <p14:creationId xmlns:p14="http://schemas.microsoft.com/office/powerpoint/2010/main" val="4282143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3" name="Content Placeholder 2"/>
          <p:cNvSpPr>
            <a:spLocks noGrp="1"/>
          </p:cNvSpPr>
          <p:nvPr>
            <p:ph idx="1"/>
          </p:nvPr>
        </p:nvSpPr>
        <p:spPr/>
        <p:txBody>
          <a:bodyPr>
            <a:normAutofit/>
          </a:bodyPr>
          <a:lstStyle/>
          <a:p>
            <a:r>
              <a:rPr lang="en-US" dirty="0" err="1" smtClean="0">
                <a:hlinkClick r:id="rId3"/>
              </a:rPr>
              <a:t>Honssh</a:t>
            </a:r>
            <a:r>
              <a:rPr lang="en-US" dirty="0" smtClean="0">
                <a:hlinkClick r:id="rId3"/>
              </a:rPr>
              <a:t> Honeypot - Skilled Attacker</a:t>
            </a:r>
            <a:endParaRPr lang="en-US" dirty="0"/>
          </a:p>
          <a:p>
            <a:r>
              <a:rPr lang="sv-SE" dirty="0" smtClean="0">
                <a:hlinkClick r:id="rId4"/>
              </a:rPr>
              <a:t>Kippo SSH Honeypot - Attacker #1</a:t>
            </a:r>
            <a:endParaRPr lang="en-US" dirty="0"/>
          </a:p>
          <a:p>
            <a:r>
              <a:rPr lang="sv-SE" dirty="0" smtClean="0">
                <a:hlinkClick r:id="rId5"/>
              </a:rPr>
              <a:t>Kippo SSH HoneyPot - Attacker #2</a:t>
            </a:r>
            <a:endParaRPr lang="en-US" dirty="0"/>
          </a:p>
          <a:p>
            <a:r>
              <a:rPr lang="en-US" dirty="0" smtClean="0">
                <a:hlinkClick r:id="rId6"/>
              </a:rPr>
              <a:t>An Intruder Enjoying </a:t>
            </a:r>
            <a:r>
              <a:rPr lang="en-US" dirty="0" err="1" smtClean="0">
                <a:hlinkClick r:id="rId6"/>
              </a:rPr>
              <a:t>Kippo</a:t>
            </a:r>
            <a:r>
              <a:rPr lang="en-US" dirty="0" smtClean="0">
                <a:hlinkClick r:id="rId6"/>
              </a:rPr>
              <a:t> Honeypot</a:t>
            </a:r>
            <a:endParaRPr lang="en-US" dirty="0">
              <a:hlinkClick r:id="rId7"/>
            </a:endParaRP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21</a:t>
            </a:fld>
            <a:endParaRPr lang="en-US" altLang="en-US" dirty="0"/>
          </a:p>
        </p:txBody>
      </p:sp>
    </p:spTree>
    <p:extLst>
      <p:ext uri="{BB962C8B-B14F-4D97-AF65-F5344CB8AC3E}">
        <p14:creationId xmlns:p14="http://schemas.microsoft.com/office/powerpoint/2010/main" val="2897385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Warning</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22</a:t>
            </a:fld>
            <a:endParaRPr lang="en-US" altLang="en-US" dirty="0"/>
          </a:p>
        </p:txBody>
      </p:sp>
      <p:sp>
        <p:nvSpPr>
          <p:cNvPr id="6" name="Content Placeholder 5"/>
          <p:cNvSpPr>
            <a:spLocks noGrp="1"/>
          </p:cNvSpPr>
          <p:nvPr>
            <p:ph idx="1"/>
          </p:nvPr>
        </p:nvSpPr>
        <p:spPr>
          <a:prstGeom prst="rect">
            <a:avLst/>
          </a:prstGeom>
        </p:spPr>
        <p:txBody>
          <a:bodyPr wrap="square">
            <a:spAutoFit/>
          </a:bodyPr>
          <a:lstStyle/>
          <a:p>
            <a:r>
              <a:rPr lang="en-US" sz="3300" b="1" dirty="0">
                <a:solidFill>
                  <a:srgbClr val="FF0000"/>
                </a:solidFill>
              </a:rPr>
              <a:t>WARNING!</a:t>
            </a:r>
          </a:p>
          <a:p>
            <a:endParaRPr lang="en-US" sz="3300" dirty="0"/>
          </a:p>
          <a:p>
            <a:r>
              <a:rPr lang="en-US" sz="3300" dirty="0"/>
              <a:t>We are about to interact with live attackers and live malware.  This is dangerous!</a:t>
            </a:r>
          </a:p>
        </p:txBody>
      </p:sp>
    </p:spTree>
    <p:extLst>
      <p:ext uri="{BB962C8B-B14F-4D97-AF65-F5344CB8AC3E}">
        <p14:creationId xmlns:p14="http://schemas.microsoft.com/office/powerpoint/2010/main" val="280375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into your Honeypot</a:t>
            </a:r>
          </a:p>
        </p:txBody>
      </p:sp>
      <p:sp>
        <p:nvSpPr>
          <p:cNvPr id="3" name="Content Placeholder 2"/>
          <p:cNvSpPr>
            <a:spLocks noGrp="1"/>
          </p:cNvSpPr>
          <p:nvPr>
            <p:ph idx="1"/>
          </p:nvPr>
        </p:nvSpPr>
        <p:spPr/>
        <p:txBody>
          <a:bodyPr/>
          <a:lstStyle/>
          <a:p>
            <a:r>
              <a:rPr lang="en-US" dirty="0"/>
              <a:t>Using </a:t>
            </a:r>
            <a:r>
              <a:rPr lang="en-US" dirty="0" err="1"/>
              <a:t>PuTTY</a:t>
            </a:r>
            <a:r>
              <a:rPr lang="en-US" dirty="0"/>
              <a:t> or other </a:t>
            </a:r>
            <a:r>
              <a:rPr lang="en-US" dirty="0" err="1"/>
              <a:t>ssh</a:t>
            </a:r>
            <a:r>
              <a:rPr lang="en-US" dirty="0"/>
              <a:t> client</a:t>
            </a:r>
          </a:p>
          <a:p>
            <a:r>
              <a:rPr lang="en-US" dirty="0"/>
              <a:t>User: </a:t>
            </a:r>
            <a:r>
              <a:rPr lang="en-US" dirty="0" err="1"/>
              <a:t>ubuntu</a:t>
            </a:r>
            <a:endParaRPr lang="en-US" dirty="0"/>
          </a:p>
          <a:p>
            <a:r>
              <a:rPr lang="en-US" dirty="0"/>
              <a:t>Password: &lt;FILL IN PASSWORD HERE&gt;</a:t>
            </a:r>
          </a:p>
          <a:p>
            <a:r>
              <a:rPr lang="en-US" dirty="0"/>
              <a:t>Use port 60022</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23</a:t>
            </a:fld>
            <a:endParaRPr lang="en-US" altLang="en-US" dirty="0"/>
          </a:p>
        </p:txBody>
      </p:sp>
    </p:spTree>
    <p:extLst>
      <p:ext uri="{BB962C8B-B14F-4D97-AF65-F5344CB8AC3E}">
        <p14:creationId xmlns:p14="http://schemas.microsoft.com/office/powerpoint/2010/main" val="408646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The Honeypots</a:t>
            </a:r>
          </a:p>
        </p:txBody>
      </p:sp>
      <p:sp>
        <p:nvSpPr>
          <p:cNvPr id="3" name="Content Placeholder 2"/>
          <p:cNvSpPr>
            <a:spLocks noGrp="1"/>
          </p:cNvSpPr>
          <p:nvPr>
            <p:ph idx="1"/>
          </p:nvPr>
        </p:nvSpPr>
        <p:spPr/>
        <p:txBody>
          <a:bodyPr/>
          <a:lstStyle/>
          <a:p>
            <a:r>
              <a:rPr lang="en-US" dirty="0"/>
              <a:t>There are two Honeypots</a:t>
            </a:r>
          </a:p>
          <a:p>
            <a:pPr lvl="1"/>
            <a:r>
              <a:rPr lang="en-US" dirty="0"/>
              <a:t>Cowrie and Dionaea</a:t>
            </a:r>
          </a:p>
          <a:p>
            <a:pPr lvl="1"/>
            <a:endParaRPr lang="en-US" dirty="0"/>
          </a:p>
          <a:p>
            <a:r>
              <a:rPr lang="en-US" dirty="0"/>
              <a:t>Start both from the command line:</a:t>
            </a:r>
          </a:p>
          <a:p>
            <a:pPr marL="457200" lvl="1" indent="0">
              <a:buNone/>
            </a:pPr>
            <a:r>
              <a:rPr lang="en-US" sz="2100" dirty="0">
                <a:latin typeface="Consolas"/>
                <a:cs typeface="Consolas"/>
              </a:rPr>
              <a:t>./</a:t>
            </a:r>
            <a:r>
              <a:rPr lang="en-US" sz="2100" dirty="0" err="1">
                <a:latin typeface="Consolas"/>
                <a:cs typeface="Consolas"/>
              </a:rPr>
              <a:t>startCowrie.sh</a:t>
            </a:r>
            <a:endParaRPr lang="en-US" sz="2100" dirty="0">
              <a:latin typeface="Consolas"/>
              <a:cs typeface="Consolas"/>
            </a:endParaRPr>
          </a:p>
          <a:p>
            <a:pPr marL="457200" lvl="1" indent="0">
              <a:buNone/>
            </a:pPr>
            <a:r>
              <a:rPr lang="en-US" sz="2100" dirty="0">
                <a:latin typeface="Consolas"/>
                <a:cs typeface="Consolas"/>
              </a:rPr>
              <a:t>./</a:t>
            </a:r>
            <a:r>
              <a:rPr lang="en-US" sz="2100" dirty="0" err="1">
                <a:latin typeface="Consolas"/>
                <a:cs typeface="Consolas"/>
              </a:rPr>
              <a:t>startDionaea.sh</a:t>
            </a:r>
            <a:endParaRPr lang="en-US" sz="2100" dirty="0">
              <a:latin typeface="Consolas"/>
              <a:cs typeface="Consolas"/>
            </a:endParaRP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24</a:t>
            </a:fld>
            <a:endParaRPr lang="en-US" altLang="en-US" dirty="0"/>
          </a:p>
        </p:txBody>
      </p:sp>
    </p:spTree>
    <p:extLst>
      <p:ext uri="{BB962C8B-B14F-4D97-AF65-F5344CB8AC3E}">
        <p14:creationId xmlns:p14="http://schemas.microsoft.com/office/powerpoint/2010/main" val="1690830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smtClean="0"/>
              <a:t>Start The Honeypots (cont.)</a:t>
            </a:r>
            <a:endParaRPr lang="en-US" dirty="0"/>
          </a:p>
        </p:txBody>
      </p:sp>
      <p:pic>
        <p:nvPicPr>
          <p:cNvPr id="8" name="Content Placeholder 7" descr="Starting cowrie from the command line. Command: ./startCowrie.sh" title="Starting cowrie from the command line">
            <a:extLst>
              <a:ext uri="{FF2B5EF4-FFF2-40B4-BE49-F238E27FC236}">
                <a16:creationId xmlns:a16="http://schemas.microsoft.com/office/drawing/2014/main" id="{10E41EF7-8A8A-AE41-AE8D-309F5B460858}"/>
              </a:ext>
            </a:extLst>
          </p:cNvPr>
          <p:cNvPicPr>
            <a:picLocks noGrp="1" noChangeAspect="1"/>
          </p:cNvPicPr>
          <p:nvPr>
            <p:ph sz="half" idx="1"/>
          </p:nvPr>
        </p:nvPicPr>
        <p:blipFill rotWithShape="1">
          <a:blip r:embed="rId3">
            <a:extLst>
              <a:ext uri="{28A0092B-C50C-407E-A947-70E740481C1C}">
                <a14:useLocalDpi xmlns:a14="http://schemas.microsoft.com/office/drawing/2010/main"/>
              </a:ext>
            </a:extLst>
          </a:blip>
          <a:srcRect r="-54"/>
          <a:stretch/>
        </p:blipFill>
        <p:spPr>
          <a:xfrm>
            <a:off x="7434" y="609600"/>
            <a:ext cx="9136566" cy="2174934"/>
          </a:xfrm>
          <a:prstGeom prst="rect">
            <a:avLst/>
          </a:prstGeom>
        </p:spPr>
      </p:pic>
      <p:sp>
        <p:nvSpPr>
          <p:cNvPr id="9" name="Content Placeholder 8">
            <a:extLst>
              <a:ext uri="{FF2B5EF4-FFF2-40B4-BE49-F238E27FC236}">
                <a16:creationId xmlns:a16="http://schemas.microsoft.com/office/drawing/2014/main" id="{BB704FB3-659B-4E43-A136-FF3B6FFFB25B}"/>
              </a:ext>
            </a:extLst>
          </p:cNvPr>
          <p:cNvSpPr txBox="1">
            <a:spLocks noGrp="1"/>
          </p:cNvSpPr>
          <p:nvPr>
            <p:ph sz="half" idx="2"/>
          </p:nvPr>
        </p:nvSpPr>
        <p:spPr>
          <a:xfrm>
            <a:off x="2070642" y="3581400"/>
            <a:ext cx="5010150" cy="1192121"/>
          </a:xfrm>
          <a:prstGeom prst="rect">
            <a:avLst/>
          </a:prstGeom>
          <a:noFill/>
        </p:spPr>
        <p:txBody>
          <a:bodyPr wrap="square" rtlCol="0">
            <a:spAutoFit/>
          </a:bodyPr>
          <a:lstStyle/>
          <a:p>
            <a:pPr marL="0" indent="0" algn="ctr">
              <a:buNone/>
            </a:pPr>
            <a:r>
              <a:rPr lang="en-US" sz="3600" dirty="0" smtClean="0">
                <a:latin typeface="Consolas" panose="020B0609020204030204" pitchFamily="49" charset="0"/>
                <a:cs typeface="Consolas" panose="020B0609020204030204" pitchFamily="49" charset="0"/>
              </a:rPr>
              <a:t>/</a:t>
            </a:r>
            <a:r>
              <a:rPr lang="en-US" sz="3600" dirty="0">
                <a:latin typeface="Consolas" panose="020B0609020204030204" pitchFamily="49" charset="0"/>
                <a:cs typeface="Consolas" panose="020B0609020204030204" pitchFamily="49" charset="0"/>
              </a:rPr>
              <a:t>startCowrie.sh</a:t>
            </a:r>
          </a:p>
          <a:p>
            <a:pPr marL="0" indent="0" algn="ctr">
              <a:buNone/>
            </a:pPr>
            <a:r>
              <a:rPr lang="en-US" sz="3600" dirty="0" err="1">
                <a:latin typeface="Consolas" panose="020B0609020204030204" pitchFamily="49" charset="0"/>
                <a:cs typeface="Consolas" panose="020B0609020204030204" pitchFamily="49" charset="0"/>
              </a:rPr>
              <a:t>netstat</a:t>
            </a:r>
            <a:r>
              <a:rPr lang="en-US" sz="3600" dirty="0">
                <a:latin typeface="Consolas" panose="020B0609020204030204" pitchFamily="49" charset="0"/>
                <a:cs typeface="Consolas" panose="020B0609020204030204" pitchFamily="49" charset="0"/>
              </a:rPr>
              <a:t> –anl4</a:t>
            </a:r>
          </a:p>
        </p:txBody>
      </p:sp>
      <p:sp>
        <p:nvSpPr>
          <p:cNvPr id="10"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25</a:t>
            </a:fld>
            <a:endParaRPr lang="en-US" altLang="en-US" dirty="0"/>
          </a:p>
        </p:txBody>
      </p:sp>
    </p:spTree>
    <p:extLst>
      <p:ext uri="{BB962C8B-B14F-4D97-AF65-F5344CB8AC3E}">
        <p14:creationId xmlns:p14="http://schemas.microsoft.com/office/powerpoint/2010/main" val="46357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to </a:t>
            </a:r>
            <a:r>
              <a:rPr lang="en-US" dirty="0" smtClean="0"/>
              <a:t>Honeypot 1</a:t>
            </a:r>
            <a:endParaRPr lang="en-US" dirty="0"/>
          </a:p>
        </p:txBody>
      </p:sp>
      <p:sp>
        <p:nvSpPr>
          <p:cNvPr id="3" name="Content Placeholder 2"/>
          <p:cNvSpPr>
            <a:spLocks noGrp="1"/>
          </p:cNvSpPr>
          <p:nvPr>
            <p:ph idx="1"/>
          </p:nvPr>
        </p:nvSpPr>
        <p:spPr/>
        <p:txBody>
          <a:bodyPr/>
          <a:lstStyle/>
          <a:p>
            <a:r>
              <a:rPr lang="en-US" dirty="0"/>
              <a:t>Open a new </a:t>
            </a:r>
            <a:r>
              <a:rPr lang="en-US" dirty="0" err="1"/>
              <a:t>PuTTY</a:t>
            </a:r>
            <a:r>
              <a:rPr lang="en-US" dirty="0"/>
              <a:t>/SSH Client Window</a:t>
            </a:r>
          </a:p>
          <a:p>
            <a:r>
              <a:rPr lang="en-US" dirty="0"/>
              <a:t>SSH into the honeypot:</a:t>
            </a:r>
          </a:p>
          <a:p>
            <a:pPr lvl="1"/>
            <a:r>
              <a:rPr lang="en-US" dirty="0"/>
              <a:t>Default port (22)</a:t>
            </a:r>
          </a:p>
          <a:p>
            <a:pPr lvl="1"/>
            <a:r>
              <a:rPr lang="en-US" dirty="0"/>
              <a:t>User: root</a:t>
            </a:r>
          </a:p>
          <a:p>
            <a:pPr lvl="1"/>
            <a:r>
              <a:rPr lang="en-US" dirty="0"/>
              <a:t>Password: &lt;any password is fine&gt;</a:t>
            </a:r>
          </a:p>
          <a:p>
            <a:pPr lvl="1"/>
            <a:endParaRPr lang="en-US" dirty="0"/>
          </a:p>
          <a:p>
            <a:pPr marL="457200" lvl="1" indent="0">
              <a:buNone/>
            </a:pPr>
            <a:r>
              <a:rPr lang="en-US" dirty="0" err="1"/>
              <a:t>ssh</a:t>
            </a:r>
            <a:r>
              <a:rPr lang="en-US" dirty="0"/>
              <a:t> root@&lt;YOUR IP&gt;</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26</a:t>
            </a:fld>
            <a:endParaRPr lang="en-US" altLang="en-US" dirty="0"/>
          </a:p>
        </p:txBody>
      </p:sp>
    </p:spTree>
    <p:extLst>
      <p:ext uri="{BB962C8B-B14F-4D97-AF65-F5344CB8AC3E}">
        <p14:creationId xmlns:p14="http://schemas.microsoft.com/office/powerpoint/2010/main" val="230068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SSH to Honeypot </a:t>
            </a:r>
            <a:r>
              <a:rPr lang="en-US" dirty="0" smtClean="0"/>
              <a:t>2</a:t>
            </a:r>
            <a:endParaRPr lang="en-US" dirty="0"/>
          </a:p>
        </p:txBody>
      </p:sp>
      <p:pic>
        <p:nvPicPr>
          <p:cNvPr id="5" name="Content Placeholder 4" descr="SSH into honeypot"/>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b="55354"/>
          <a:stretch/>
        </p:blipFill>
        <p:spPr>
          <a:xfrm>
            <a:off x="61333" y="1905000"/>
            <a:ext cx="8944008" cy="2514600"/>
          </a:xfrm>
          <a:prstGeom prst="rect">
            <a:avLst/>
          </a:prstGeom>
        </p:spPr>
      </p:pic>
      <p:sp>
        <p:nvSpPr>
          <p:cNvPr id="6"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27</a:t>
            </a:fld>
            <a:endParaRPr lang="en-US" altLang="en-US" dirty="0"/>
          </a:p>
        </p:txBody>
      </p:sp>
    </p:spTree>
    <p:extLst>
      <p:ext uri="{BB962C8B-B14F-4D97-AF65-F5344CB8AC3E}">
        <p14:creationId xmlns:p14="http://schemas.microsoft.com/office/powerpoint/2010/main" val="695486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to </a:t>
            </a:r>
            <a:r>
              <a:rPr lang="en-US" dirty="0" smtClean="0"/>
              <a:t>Honeypot 3</a:t>
            </a:r>
            <a:endParaRPr lang="en-US" dirty="0"/>
          </a:p>
        </p:txBody>
      </p:sp>
      <p:sp>
        <p:nvSpPr>
          <p:cNvPr id="3" name="Content Placeholder 2"/>
          <p:cNvSpPr>
            <a:spLocks noGrp="1"/>
          </p:cNvSpPr>
          <p:nvPr>
            <p:ph idx="1"/>
          </p:nvPr>
        </p:nvSpPr>
        <p:spPr/>
        <p:txBody>
          <a:bodyPr/>
          <a:lstStyle/>
          <a:p>
            <a:r>
              <a:rPr lang="en-US" dirty="0"/>
              <a:t>Run some standard commands</a:t>
            </a:r>
          </a:p>
          <a:p>
            <a:pPr lvl="1"/>
            <a:r>
              <a:rPr lang="en-US" dirty="0" err="1">
                <a:latin typeface="Courier"/>
                <a:cs typeface="Courier"/>
              </a:rPr>
              <a:t>ls</a:t>
            </a:r>
            <a:endParaRPr lang="en-US" dirty="0">
              <a:latin typeface="Courier"/>
              <a:cs typeface="Courier"/>
            </a:endParaRPr>
          </a:p>
          <a:p>
            <a:pPr lvl="1"/>
            <a:r>
              <a:rPr lang="en-US" dirty="0">
                <a:latin typeface="Courier"/>
                <a:cs typeface="Courier"/>
              </a:rPr>
              <a:t>hostname</a:t>
            </a:r>
          </a:p>
          <a:p>
            <a:pPr lvl="1"/>
            <a:r>
              <a:rPr lang="en-US" dirty="0">
                <a:latin typeface="Courier"/>
                <a:cs typeface="Courier"/>
              </a:rPr>
              <a:t>cat /</a:t>
            </a:r>
            <a:r>
              <a:rPr lang="en-US" dirty="0" err="1">
                <a:latin typeface="Courier"/>
                <a:cs typeface="Courier"/>
              </a:rPr>
              <a:t>etc</a:t>
            </a:r>
            <a:r>
              <a:rPr lang="en-US" dirty="0">
                <a:latin typeface="Courier"/>
                <a:cs typeface="Courier"/>
              </a:rPr>
              <a:t>/</a:t>
            </a:r>
            <a:r>
              <a:rPr lang="en-US" dirty="0" err="1">
                <a:latin typeface="Courier"/>
                <a:cs typeface="Courier"/>
              </a:rPr>
              <a:t>passwd</a:t>
            </a:r>
            <a:endParaRPr lang="en-US" dirty="0">
              <a:latin typeface="Courier"/>
              <a:cs typeface="Courier"/>
            </a:endParaRPr>
          </a:p>
          <a:p>
            <a:pPr lvl="1"/>
            <a:r>
              <a:rPr lang="en-US" dirty="0" err="1">
                <a:latin typeface="Courier"/>
                <a:cs typeface="Courier"/>
              </a:rPr>
              <a:t>ifconfig</a:t>
            </a:r>
            <a:endParaRPr lang="en-US" dirty="0">
              <a:latin typeface="Courier"/>
              <a:cs typeface="Courier"/>
            </a:endParaRPr>
          </a:p>
          <a:p>
            <a:pPr lvl="1"/>
            <a:r>
              <a:rPr lang="en-US" dirty="0"/>
              <a:t>…</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28</a:t>
            </a:fld>
            <a:endParaRPr lang="en-US" altLang="en-US" dirty="0"/>
          </a:p>
        </p:txBody>
      </p:sp>
    </p:spTree>
    <p:extLst>
      <p:ext uri="{BB962C8B-B14F-4D97-AF65-F5344CB8AC3E}">
        <p14:creationId xmlns:p14="http://schemas.microsoft.com/office/powerpoint/2010/main" val="869218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SSH to Honeypot </a:t>
            </a:r>
            <a:r>
              <a:rPr lang="en-US" dirty="0" smtClean="0"/>
              <a:t>4</a:t>
            </a: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29</a:t>
            </a:fld>
            <a:endParaRPr lang="en-US" altLang="en-US" dirty="0"/>
          </a:p>
        </p:txBody>
      </p:sp>
      <p:pic>
        <p:nvPicPr>
          <p:cNvPr id="6" name="Content Placeholder 5" descr="&quot;&quot;"/>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0" y="27877"/>
            <a:ext cx="9144000" cy="6161725"/>
          </a:xfrm>
          <a:prstGeom prst="rect">
            <a:avLst/>
          </a:prstGeom>
        </p:spPr>
      </p:pic>
    </p:spTree>
    <p:extLst>
      <p:ext uri="{BB962C8B-B14F-4D97-AF65-F5344CB8AC3E}">
        <p14:creationId xmlns:p14="http://schemas.microsoft.com/office/powerpoint/2010/main" val="394841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10600" cy="1371600"/>
          </a:xfrm>
        </p:spPr>
        <p:txBody>
          <a:bodyPr/>
          <a:lstStyle/>
          <a:p>
            <a:r>
              <a:rPr lang="en-US" dirty="0" smtClean="0"/>
              <a:t>Introduction:</a:t>
            </a:r>
            <a:br>
              <a:rPr lang="en-US" dirty="0" smtClean="0"/>
            </a:br>
            <a:r>
              <a:rPr lang="en-US" dirty="0" smtClean="0"/>
              <a:t>Module </a:t>
            </a:r>
            <a:r>
              <a:rPr lang="en-US" dirty="0"/>
              <a:t>C1 – Learning Objectives</a:t>
            </a:r>
          </a:p>
        </p:txBody>
      </p:sp>
      <p:sp>
        <p:nvSpPr>
          <p:cNvPr id="3" name="Content Placeholder 2"/>
          <p:cNvSpPr>
            <a:spLocks noGrp="1"/>
          </p:cNvSpPr>
          <p:nvPr>
            <p:ph idx="1"/>
          </p:nvPr>
        </p:nvSpPr>
        <p:spPr/>
        <p:txBody>
          <a:bodyPr/>
          <a:lstStyle/>
          <a:p>
            <a:pPr marL="0" indent="0">
              <a:buNone/>
            </a:pPr>
            <a:r>
              <a:rPr lang="en-US" dirty="0"/>
              <a:t>Upon successful completion of this module, the student should be able to:</a:t>
            </a:r>
          </a:p>
          <a:p>
            <a:pPr marL="0" indent="0">
              <a:buNone/>
            </a:pPr>
            <a:endParaRPr lang="en-US" dirty="0"/>
          </a:p>
          <a:p>
            <a:pPr marL="800100" lvl="2" indent="0">
              <a:buNone/>
            </a:pPr>
            <a:r>
              <a:rPr lang="en-US" sz="1800" dirty="0"/>
              <a:t>Explain various approaches to acquire, transfer, and store malware sample.</a:t>
            </a:r>
          </a:p>
          <a:p>
            <a:pPr marL="800100" lvl="2" indent="0">
              <a:buNone/>
            </a:pPr>
            <a:r>
              <a:rPr lang="en-US" sz="1800" dirty="0"/>
              <a:t>Recognize and differentiate between the options available for transfer and storage of malware samples.</a:t>
            </a:r>
          </a:p>
          <a:p>
            <a:pPr marL="800100" lvl="2" indent="0">
              <a:buNone/>
            </a:pPr>
            <a:r>
              <a:rPr lang="en-US" sz="1800" dirty="0"/>
              <a:t>Identify and evaluate the techniques for acquiring malware samples.</a:t>
            </a:r>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3</a:t>
            </a:fld>
            <a:endParaRPr lang="en-US" altLang="en-US" dirty="0"/>
          </a:p>
        </p:txBody>
      </p:sp>
    </p:spTree>
    <p:extLst>
      <p:ext uri="{BB962C8B-B14F-4D97-AF65-F5344CB8AC3E}">
        <p14:creationId xmlns:p14="http://schemas.microsoft.com/office/powerpoint/2010/main" val="340680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SSH to Honeypot </a:t>
            </a:r>
            <a:r>
              <a:rPr lang="en-US" dirty="0" smtClean="0"/>
              <a:t>5</a:t>
            </a: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30</a:t>
            </a:fld>
            <a:endParaRPr lang="en-US" altLang="en-US" dirty="0"/>
          </a:p>
        </p:txBody>
      </p:sp>
      <p:pic>
        <p:nvPicPr>
          <p:cNvPr id="7" name="Content Placeholder 6" descr="&quot;&quot;"/>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0" y="0"/>
            <a:ext cx="9144000" cy="6178378"/>
          </a:xfrm>
          <a:prstGeom prst="rect">
            <a:avLst/>
          </a:prstGeom>
        </p:spPr>
      </p:pic>
    </p:spTree>
    <p:extLst>
      <p:ext uri="{BB962C8B-B14F-4D97-AF65-F5344CB8AC3E}">
        <p14:creationId xmlns:p14="http://schemas.microsoft.com/office/powerpoint/2010/main" val="2156445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to </a:t>
            </a:r>
            <a:r>
              <a:rPr lang="en-US" dirty="0" smtClean="0"/>
              <a:t>Honeypot 6</a:t>
            </a:r>
            <a:endParaRPr lang="en-US" dirty="0"/>
          </a:p>
        </p:txBody>
      </p:sp>
      <p:sp>
        <p:nvSpPr>
          <p:cNvPr id="3" name="Content Placeholder 2"/>
          <p:cNvSpPr>
            <a:spLocks noGrp="1"/>
          </p:cNvSpPr>
          <p:nvPr>
            <p:ph idx="1"/>
          </p:nvPr>
        </p:nvSpPr>
        <p:spPr/>
        <p:txBody>
          <a:bodyPr/>
          <a:lstStyle/>
          <a:p>
            <a:r>
              <a:rPr lang="en-US" dirty="0"/>
              <a:t>Exit the SSH session</a:t>
            </a:r>
          </a:p>
          <a:p>
            <a:pPr marL="0" indent="0">
              <a:buNone/>
            </a:pPr>
            <a:r>
              <a:rPr lang="en-US" dirty="0">
                <a:latin typeface="Courier"/>
                <a:cs typeface="Courier"/>
              </a:rPr>
              <a:t>	</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31</a:t>
            </a:fld>
            <a:endParaRPr lang="en-US" altLang="en-US" dirty="0"/>
          </a:p>
        </p:txBody>
      </p:sp>
    </p:spTree>
    <p:extLst>
      <p:ext uri="{BB962C8B-B14F-4D97-AF65-F5344CB8AC3E}">
        <p14:creationId xmlns:p14="http://schemas.microsoft.com/office/powerpoint/2010/main" val="1588594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Downloaded Files</a:t>
            </a:r>
          </a:p>
        </p:txBody>
      </p:sp>
      <p:sp>
        <p:nvSpPr>
          <p:cNvPr id="3" name="Content Placeholder 2"/>
          <p:cNvSpPr>
            <a:spLocks noGrp="1"/>
          </p:cNvSpPr>
          <p:nvPr>
            <p:ph idx="1"/>
          </p:nvPr>
        </p:nvSpPr>
        <p:spPr/>
        <p:txBody>
          <a:bodyPr/>
          <a:lstStyle/>
          <a:p>
            <a:r>
              <a:rPr lang="en-US" dirty="0">
                <a:solidFill>
                  <a:srgbClr val="FF0000"/>
                </a:solidFill>
              </a:rPr>
              <a:t>Downloaded files are dangerous!</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32</a:t>
            </a:fld>
            <a:endParaRPr lang="en-US" altLang="en-US" dirty="0"/>
          </a:p>
        </p:txBody>
      </p:sp>
    </p:spTree>
    <p:extLst>
      <p:ext uri="{BB962C8B-B14F-4D97-AF65-F5344CB8AC3E}">
        <p14:creationId xmlns:p14="http://schemas.microsoft.com/office/powerpoint/2010/main" val="9952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a:t>
            </a:r>
            <a:r>
              <a:rPr lang="en-US" dirty="0" smtClean="0"/>
              <a:t>Downloaded </a:t>
            </a:r>
            <a:r>
              <a:rPr lang="en-US" dirty="0"/>
              <a:t>F</a:t>
            </a:r>
            <a:r>
              <a:rPr lang="en-US" dirty="0" smtClean="0"/>
              <a:t>ile</a:t>
            </a:r>
            <a:endParaRPr lang="en-US" dirty="0"/>
          </a:p>
        </p:txBody>
      </p:sp>
      <p:sp>
        <p:nvSpPr>
          <p:cNvPr id="3" name="Content Placeholder 2"/>
          <p:cNvSpPr>
            <a:spLocks noGrp="1"/>
          </p:cNvSpPr>
          <p:nvPr>
            <p:ph idx="1"/>
          </p:nvPr>
        </p:nvSpPr>
        <p:spPr/>
        <p:txBody>
          <a:bodyPr/>
          <a:lstStyle/>
          <a:p>
            <a:r>
              <a:rPr lang="en-US" dirty="0" err="1">
                <a:cs typeface="Courier"/>
              </a:rPr>
              <a:t>sudo</a:t>
            </a:r>
            <a:r>
              <a:rPr lang="en-US" dirty="0">
                <a:cs typeface="Courier"/>
              </a:rPr>
              <a:t> </a:t>
            </a:r>
            <a:r>
              <a:rPr lang="en-US" dirty="0" err="1">
                <a:cs typeface="Courier"/>
              </a:rPr>
              <a:t>su</a:t>
            </a:r>
            <a:r>
              <a:rPr lang="en-US" dirty="0">
                <a:cs typeface="Courier"/>
              </a:rPr>
              <a:t> - cowrie</a:t>
            </a:r>
          </a:p>
          <a:p>
            <a:r>
              <a:rPr lang="en-US" dirty="0">
                <a:cs typeface="Courier"/>
              </a:rPr>
              <a:t>Downloaded files are stored in </a:t>
            </a:r>
            <a:r>
              <a:rPr lang="en-US" dirty="0">
                <a:latin typeface="Courier"/>
                <a:cs typeface="Courier"/>
              </a:rPr>
              <a:t>/home/cowrie/cowrie/dl</a:t>
            </a:r>
          </a:p>
          <a:p>
            <a:r>
              <a:rPr lang="en-US" dirty="0">
                <a:cs typeface="Courier"/>
              </a:rPr>
              <a:t>You should assume that these files are real malware, </a:t>
            </a:r>
            <a:r>
              <a:rPr lang="en-US" dirty="0">
                <a:solidFill>
                  <a:srgbClr val="FF0000"/>
                </a:solidFill>
                <a:cs typeface="Courier"/>
              </a:rPr>
              <a:t>that could compromise</a:t>
            </a:r>
          </a:p>
          <a:p>
            <a:pPr lvl="1"/>
            <a:r>
              <a:rPr lang="en-US" dirty="0">
                <a:cs typeface="Courier"/>
              </a:rPr>
              <a:t>your honeypot host,</a:t>
            </a:r>
          </a:p>
          <a:p>
            <a:pPr lvl="1"/>
            <a:r>
              <a:rPr lang="en-US" dirty="0">
                <a:cs typeface="Courier"/>
              </a:rPr>
              <a:t>your network,</a:t>
            </a:r>
          </a:p>
          <a:p>
            <a:pPr lvl="1"/>
            <a:r>
              <a:rPr lang="en-US" dirty="0">
                <a:cs typeface="Courier"/>
              </a:rPr>
              <a:t>other hosts inside and outside your environment</a:t>
            </a:r>
          </a:p>
          <a:p>
            <a:pPr marL="0" indent="0">
              <a:buNone/>
            </a:pPr>
            <a:endParaRPr lang="en-US" dirty="0">
              <a:cs typeface="Courier"/>
            </a:endParaRP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33</a:t>
            </a:fld>
            <a:endParaRPr lang="en-US" altLang="en-US" dirty="0"/>
          </a:p>
        </p:txBody>
      </p:sp>
    </p:spTree>
    <p:extLst>
      <p:ext uri="{BB962C8B-B14F-4D97-AF65-F5344CB8AC3E}">
        <p14:creationId xmlns:p14="http://schemas.microsoft.com/office/powerpoint/2010/main" val="3810526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Locations/Files</a:t>
            </a:r>
          </a:p>
        </p:txBody>
      </p:sp>
      <p:sp>
        <p:nvSpPr>
          <p:cNvPr id="3" name="Content Placeholder 2"/>
          <p:cNvSpPr>
            <a:spLocks noGrp="1"/>
          </p:cNvSpPr>
          <p:nvPr>
            <p:ph idx="1"/>
          </p:nvPr>
        </p:nvSpPr>
        <p:spPr>
          <a:xfrm>
            <a:off x="457200" y="1981200"/>
            <a:ext cx="8229600" cy="4724400"/>
          </a:xfrm>
        </p:spPr>
        <p:txBody>
          <a:bodyPr/>
          <a:lstStyle/>
          <a:p>
            <a:r>
              <a:rPr lang="en-US" dirty="0">
                <a:latin typeface="Courier"/>
                <a:cs typeface="Courier"/>
              </a:rPr>
              <a:t>Base is /home/cowrie/cowrie/</a:t>
            </a:r>
          </a:p>
          <a:p>
            <a:r>
              <a:rPr lang="en-US" dirty="0" err="1">
                <a:latin typeface="Courier"/>
                <a:cs typeface="Courier"/>
              </a:rPr>
              <a:t>README.md</a:t>
            </a:r>
            <a:endParaRPr lang="en-US" dirty="0">
              <a:latin typeface="Courier"/>
              <a:cs typeface="Courier"/>
            </a:endParaRPr>
          </a:p>
          <a:p>
            <a:r>
              <a:rPr lang="en-US" dirty="0" err="1">
                <a:latin typeface="Courier"/>
                <a:cs typeface="Courier"/>
              </a:rPr>
              <a:t>cowrie.cfg</a:t>
            </a:r>
            <a:endParaRPr lang="en-US" dirty="0">
              <a:latin typeface="Courier"/>
              <a:cs typeface="Courier"/>
            </a:endParaRPr>
          </a:p>
          <a:p>
            <a:r>
              <a:rPr lang="en-US" dirty="0">
                <a:solidFill>
                  <a:srgbClr val="FF0000"/>
                </a:solidFill>
                <a:latin typeface="Courier"/>
                <a:cs typeface="Courier"/>
              </a:rPr>
              <a:t>dl/*</a:t>
            </a:r>
          </a:p>
          <a:p>
            <a:r>
              <a:rPr lang="en-US" dirty="0">
                <a:latin typeface="Courier"/>
                <a:cs typeface="Courier"/>
              </a:rPr>
              <a:t>data/</a:t>
            </a:r>
            <a:r>
              <a:rPr lang="en-US" dirty="0" err="1">
                <a:latin typeface="Courier"/>
                <a:cs typeface="Courier"/>
              </a:rPr>
              <a:t>fs.pickle</a:t>
            </a:r>
            <a:endParaRPr lang="en-US" dirty="0">
              <a:latin typeface="Courier"/>
              <a:cs typeface="Courier"/>
            </a:endParaRPr>
          </a:p>
          <a:p>
            <a:r>
              <a:rPr lang="en-US" dirty="0">
                <a:latin typeface="Courier"/>
                <a:cs typeface="Courier"/>
              </a:rPr>
              <a:t>data/</a:t>
            </a:r>
            <a:r>
              <a:rPr lang="en-US" dirty="0" err="1">
                <a:latin typeface="Courier"/>
                <a:cs typeface="Courier"/>
              </a:rPr>
              <a:t>userdb.txt</a:t>
            </a:r>
            <a:endParaRPr lang="en-US" dirty="0">
              <a:latin typeface="Courier"/>
              <a:cs typeface="Courier"/>
            </a:endParaRPr>
          </a:p>
          <a:p>
            <a:r>
              <a:rPr lang="en-US" dirty="0">
                <a:latin typeface="Courier"/>
                <a:cs typeface="Courier"/>
              </a:rPr>
              <a:t>log/*</a:t>
            </a:r>
          </a:p>
          <a:p>
            <a:r>
              <a:rPr lang="en-US" dirty="0">
                <a:latin typeface="Courier"/>
                <a:cs typeface="Courier"/>
              </a:rPr>
              <a:t>log/</a:t>
            </a:r>
            <a:r>
              <a:rPr lang="en-US" dirty="0" err="1">
                <a:latin typeface="Courier"/>
                <a:cs typeface="Courier"/>
              </a:rPr>
              <a:t>tty</a:t>
            </a:r>
            <a:r>
              <a:rPr lang="en-US" dirty="0">
                <a:latin typeface="Courier"/>
                <a:cs typeface="Courier"/>
              </a:rPr>
              <a:t>/*</a:t>
            </a:r>
          </a:p>
          <a:p>
            <a:pPr marL="0" indent="0">
              <a:buNone/>
            </a:pPr>
            <a:endParaRPr lang="en-US" dirty="0">
              <a:latin typeface="Courier"/>
              <a:cs typeface="Courier"/>
            </a:endParaRP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34</a:t>
            </a:fld>
            <a:endParaRPr lang="en-US" altLang="en-US" dirty="0"/>
          </a:p>
        </p:txBody>
      </p:sp>
    </p:spTree>
    <p:extLst>
      <p:ext uri="{BB962C8B-B14F-4D97-AF65-F5344CB8AC3E}">
        <p14:creationId xmlns:p14="http://schemas.microsoft.com/office/powerpoint/2010/main" val="395200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noGrp="1"/>
          </p:cNvSpPr>
          <p:nvPr>
            <p:ph type="title"/>
          </p:nvPr>
        </p:nvSpPr>
        <p:spPr>
          <a:prstGeom prst="rect">
            <a:avLst/>
          </a:prstGeom>
        </p:spPr>
        <p:txBody>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a:lstStyle>
          <a:p>
            <a:r>
              <a:rPr lang="en-US" kern="0" dirty="0" err="1"/>
              <a:t>dionaea</a:t>
            </a:r>
            <a:endParaRPr lang="en-US" kern="0" dirty="0"/>
          </a:p>
        </p:txBody>
      </p:sp>
      <p:sp>
        <p:nvSpPr>
          <p:cNvPr id="13" name="Content Placeholder 2"/>
          <p:cNvSpPr txBox="1">
            <a:spLocks noGrp="1"/>
          </p:cNvSpPr>
          <p:nvPr>
            <p:ph idx="1"/>
          </p:nvPr>
        </p:nvSpPr>
        <p:spPr>
          <a:prstGeom prst="rect">
            <a:avLst/>
          </a:prstGeom>
        </p:spPr>
        <p:txBody>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US" sz="2100" kern="0" dirty="0" smtClean="0"/>
              <a:t>Traps malware exploiting vulnerabilities exposed by network services.</a:t>
            </a:r>
          </a:p>
          <a:p>
            <a:r>
              <a:rPr lang="en-US" sz="2100" kern="0" dirty="0" smtClean="0"/>
              <a:t>Objectives – Obtain a copy of the malware</a:t>
            </a:r>
          </a:p>
          <a:p>
            <a:pPr marL="0" indent="0">
              <a:buFont typeface="Wingdings" pitchFamily="2" charset="2"/>
              <a:buNone/>
            </a:pPr>
            <a:r>
              <a:rPr lang="en-US" sz="2100" kern="0" dirty="0">
                <a:latin typeface="Courier"/>
                <a:cs typeface="Courier"/>
              </a:rPr>
              <a:t>	</a:t>
            </a:r>
          </a:p>
        </p:txBody>
      </p:sp>
      <p:sp>
        <p:nvSpPr>
          <p:cNvPr id="15"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35</a:t>
            </a:fld>
            <a:endParaRPr lang="en-US" altLang="en-US" dirty="0"/>
          </a:p>
        </p:txBody>
      </p:sp>
    </p:spTree>
    <p:extLst>
      <p:ext uri="{BB962C8B-B14F-4D97-AF65-F5344CB8AC3E}">
        <p14:creationId xmlns:p14="http://schemas.microsoft.com/office/powerpoint/2010/main" val="2401483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SMB</a:t>
            </a:r>
          </a:p>
          <a:p>
            <a:r>
              <a:rPr lang="en-US" dirty="0"/>
              <a:t>MS SQL Server</a:t>
            </a:r>
          </a:p>
          <a:p>
            <a:r>
              <a:rPr lang="en-US" dirty="0"/>
              <a:t>MySQL</a:t>
            </a:r>
          </a:p>
          <a:p>
            <a:r>
              <a:rPr lang="en-US" dirty="0"/>
              <a:t>HTTP/HTTPS</a:t>
            </a:r>
          </a:p>
          <a:p>
            <a:r>
              <a:rPr lang="en-US" dirty="0"/>
              <a:t>FTP/TFTP</a:t>
            </a:r>
          </a:p>
          <a:p>
            <a:r>
              <a:rPr lang="en-US" dirty="0"/>
              <a:t>SIP</a:t>
            </a:r>
          </a:p>
          <a:p>
            <a:r>
              <a:rPr lang="en-US" dirty="0"/>
              <a:t>Others…</a:t>
            </a:r>
          </a:p>
          <a:p>
            <a:endParaRPr lang="en-US" dirty="0"/>
          </a:p>
          <a:p>
            <a:r>
              <a:rPr lang="en-US" dirty="0" err="1"/>
              <a:t>pcap</a:t>
            </a:r>
            <a:r>
              <a:rPr lang="en-US" dirty="0"/>
              <a:t> option for other ports</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36</a:t>
            </a:fld>
            <a:endParaRPr lang="en-US" altLang="en-US" dirty="0"/>
          </a:p>
        </p:txBody>
      </p:sp>
    </p:spTree>
    <p:extLst>
      <p:ext uri="{BB962C8B-B14F-4D97-AF65-F5344CB8AC3E}">
        <p14:creationId xmlns:p14="http://schemas.microsoft.com/office/powerpoint/2010/main" val="4192949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Services 1</a:t>
            </a:r>
          </a:p>
        </p:txBody>
      </p:sp>
      <p:pic>
        <p:nvPicPr>
          <p:cNvPr id="8" name="Content Placeholder 7" descr="netstat output when dionaea is running" title="netstat output when dionaea is running">
            <a:extLst>
              <a:ext uri="{FF2B5EF4-FFF2-40B4-BE49-F238E27FC236}">
                <a16:creationId xmlns:a16="http://schemas.microsoft.com/office/drawing/2014/main" id="{76B6C20E-A838-2546-A1AB-27A58B94084C}"/>
              </a:ext>
            </a:extLst>
          </p:cNvPr>
          <p:cNvPicPr>
            <a:picLocks noGrp="1" noChangeAspect="1"/>
          </p:cNvPicPr>
          <p:nvPr>
            <p:ph sz="half" idx="1"/>
          </p:nvPr>
        </p:nvPicPr>
        <p:blipFill>
          <a:blip r:embed="rId3" cstate="screen">
            <a:extLst>
              <a:ext uri="{28A0092B-C50C-407E-A947-70E740481C1C}">
                <a14:useLocalDpi xmlns:a14="http://schemas.microsoft.com/office/drawing/2010/main"/>
              </a:ext>
            </a:extLst>
          </a:blip>
          <a:stretch>
            <a:fillRect/>
          </a:stretch>
        </p:blipFill>
        <p:spPr>
          <a:xfrm>
            <a:off x="1409700" y="104800"/>
            <a:ext cx="6400800" cy="5496224"/>
          </a:xfrm>
          <a:prstGeom prst="rect">
            <a:avLst/>
          </a:prstGeom>
        </p:spPr>
      </p:pic>
      <p:sp>
        <p:nvSpPr>
          <p:cNvPr id="9" name="Content Placeholder 8">
            <a:extLst>
              <a:ext uri="{FF2B5EF4-FFF2-40B4-BE49-F238E27FC236}">
                <a16:creationId xmlns:a16="http://schemas.microsoft.com/office/drawing/2014/main" id="{BB704FB3-659B-4E43-A136-FF3B6FFFB25B}"/>
              </a:ext>
            </a:extLst>
          </p:cNvPr>
          <p:cNvSpPr txBox="1">
            <a:spLocks noGrp="1"/>
          </p:cNvSpPr>
          <p:nvPr>
            <p:ph sz="half" idx="2"/>
          </p:nvPr>
        </p:nvSpPr>
        <p:spPr>
          <a:xfrm>
            <a:off x="2667000" y="5638195"/>
            <a:ext cx="3886200" cy="776623"/>
          </a:xfrm>
          <a:prstGeom prst="rect">
            <a:avLst/>
          </a:prstGeom>
          <a:noFill/>
        </p:spPr>
        <p:txBody>
          <a:bodyPr wrap="square" rtlCol="0">
            <a:spAutoFit/>
          </a:bodyPr>
          <a:lstStyle/>
          <a:p>
            <a:pPr marL="0" indent="0" algn="ctr">
              <a:buNone/>
            </a:pPr>
            <a:r>
              <a:rPr lang="en-US" sz="2100" dirty="0" smtClean="0">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startDionaea.sh</a:t>
            </a:r>
          </a:p>
          <a:p>
            <a:pPr marL="0" indent="0" algn="ctr">
              <a:buNone/>
            </a:pPr>
            <a:r>
              <a:rPr lang="en-US" sz="2100" dirty="0" err="1">
                <a:latin typeface="Consolas" panose="020B0609020204030204" pitchFamily="49" charset="0"/>
                <a:cs typeface="Consolas" panose="020B0609020204030204" pitchFamily="49" charset="0"/>
              </a:rPr>
              <a:t>netstat</a:t>
            </a:r>
            <a:r>
              <a:rPr lang="en-US" sz="2100" dirty="0">
                <a:latin typeface="Consolas" panose="020B0609020204030204" pitchFamily="49" charset="0"/>
                <a:cs typeface="Consolas" panose="020B0609020204030204" pitchFamily="49" charset="0"/>
              </a:rPr>
              <a:t> –anl4</a:t>
            </a:r>
          </a:p>
        </p:txBody>
      </p:sp>
      <p:sp>
        <p:nvSpPr>
          <p:cNvPr id="10"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37</a:t>
            </a:fld>
            <a:endParaRPr lang="en-US" altLang="en-US" dirty="0"/>
          </a:p>
        </p:txBody>
      </p:sp>
    </p:spTree>
    <p:extLst>
      <p:ext uri="{BB962C8B-B14F-4D97-AF65-F5344CB8AC3E}">
        <p14:creationId xmlns:p14="http://schemas.microsoft.com/office/powerpoint/2010/main" val="3637435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Services 2</a:t>
            </a:r>
          </a:p>
        </p:txBody>
      </p:sp>
      <p:pic>
        <p:nvPicPr>
          <p:cNvPr id="7" name="Content Placeholder 6" descr="Example from /opt/dionaea/var/dionaea/bistreams/*" title="Dionaea bistreams example">
            <a:extLst>
              <a:ext uri="{FF2B5EF4-FFF2-40B4-BE49-F238E27FC236}">
                <a16:creationId xmlns:a16="http://schemas.microsoft.com/office/drawing/2014/main" id="{803B941A-AD69-5743-BD43-B09A977CFAD4}"/>
              </a:ext>
            </a:extLst>
          </p:cNvPr>
          <p:cNvPicPr>
            <a:picLocks noGrp="1" noChangeAspect="1"/>
          </p:cNvPicPr>
          <p:nvPr>
            <p:ph sz="half" idx="1"/>
          </p:nvPr>
        </p:nvPicPr>
        <p:blipFill>
          <a:blip r:embed="rId3">
            <a:extLst>
              <a:ext uri="{28A0092B-C50C-407E-A947-70E740481C1C}">
                <a14:useLocalDpi xmlns:a14="http://schemas.microsoft.com/office/drawing/2010/main"/>
              </a:ext>
            </a:extLst>
          </a:blip>
          <a:stretch>
            <a:fillRect/>
          </a:stretch>
        </p:blipFill>
        <p:spPr>
          <a:xfrm>
            <a:off x="0" y="914400"/>
            <a:ext cx="9144000" cy="2642826"/>
          </a:xfrm>
          <a:prstGeom prst="rect">
            <a:avLst/>
          </a:prstGeom>
        </p:spPr>
      </p:pic>
      <p:sp>
        <p:nvSpPr>
          <p:cNvPr id="8" name="Content Placeholder 7">
            <a:extLst>
              <a:ext uri="{FF2B5EF4-FFF2-40B4-BE49-F238E27FC236}">
                <a16:creationId xmlns:a16="http://schemas.microsoft.com/office/drawing/2014/main" id="{BB704FB3-659B-4E43-A136-FF3B6FFFB25B}"/>
              </a:ext>
            </a:extLst>
          </p:cNvPr>
          <p:cNvSpPr txBox="1">
            <a:spLocks noGrp="1"/>
          </p:cNvSpPr>
          <p:nvPr>
            <p:ph sz="half" idx="2"/>
          </p:nvPr>
        </p:nvSpPr>
        <p:spPr>
          <a:xfrm>
            <a:off x="2743200" y="5638800"/>
            <a:ext cx="3886200" cy="674031"/>
          </a:xfrm>
          <a:prstGeom prst="rect">
            <a:avLst/>
          </a:prstGeom>
          <a:noFill/>
        </p:spPr>
        <p:txBody>
          <a:bodyPr wrap="square" rtlCol="0">
            <a:spAutoFit/>
          </a:bodyPr>
          <a:lstStyle/>
          <a:p>
            <a:pPr marL="0" indent="0" algn="ctr">
              <a:buNone/>
            </a:pPr>
            <a:r>
              <a:rPr lang="en-US" sz="2100" dirty="0">
                <a:latin typeface="Consolas" panose="020B0609020204030204" pitchFamily="49" charset="0"/>
                <a:cs typeface="Consolas" panose="020B0609020204030204" pitchFamily="49" charset="0"/>
              </a:rPr>
              <a:t>/opt/</a:t>
            </a:r>
            <a:r>
              <a:rPr lang="en-US" sz="2100" dirty="0" err="1">
                <a:latin typeface="Consolas" panose="020B0609020204030204" pitchFamily="49" charset="0"/>
                <a:cs typeface="Consolas" panose="020B0609020204030204" pitchFamily="49" charset="0"/>
              </a:rPr>
              <a:t>dionaea</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var</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dionaea</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bistreams</a:t>
            </a:r>
            <a:r>
              <a:rPr lang="en-US" sz="2100" dirty="0">
                <a:latin typeface="Consolas" panose="020B0609020204030204" pitchFamily="49" charset="0"/>
                <a:cs typeface="Consolas" panose="020B0609020204030204" pitchFamily="49" charset="0"/>
              </a:rPr>
              <a:t>/*</a:t>
            </a:r>
          </a:p>
        </p:txBody>
      </p:sp>
      <p:sp>
        <p:nvSpPr>
          <p:cNvPr id="9"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38</a:t>
            </a:fld>
            <a:endParaRPr lang="en-US" altLang="en-US" dirty="0"/>
          </a:p>
        </p:txBody>
      </p:sp>
    </p:spTree>
    <p:extLst>
      <p:ext uri="{BB962C8B-B14F-4D97-AF65-F5344CB8AC3E}">
        <p14:creationId xmlns:p14="http://schemas.microsoft.com/office/powerpoint/2010/main" val="242713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t>
            </a:r>
            <a:r>
              <a:rPr lang="en-US" dirty="0" smtClean="0"/>
              <a:t>Locations/Files 2</a:t>
            </a:r>
            <a:endParaRPr lang="en-US" dirty="0"/>
          </a:p>
        </p:txBody>
      </p:sp>
      <p:sp>
        <p:nvSpPr>
          <p:cNvPr id="3" name="Content Placeholder 2"/>
          <p:cNvSpPr>
            <a:spLocks noGrp="1"/>
          </p:cNvSpPr>
          <p:nvPr>
            <p:ph idx="1"/>
          </p:nvPr>
        </p:nvSpPr>
        <p:spPr>
          <a:xfrm>
            <a:off x="457200" y="1981200"/>
            <a:ext cx="8229600" cy="4724400"/>
          </a:xfrm>
        </p:spPr>
        <p:txBody>
          <a:bodyPr/>
          <a:lstStyle/>
          <a:p>
            <a:r>
              <a:rPr lang="en-US" dirty="0" err="1">
                <a:solidFill>
                  <a:srgbClr val="FF0000"/>
                </a:solidFill>
                <a:cs typeface="Courier"/>
              </a:rPr>
              <a:t>var</a:t>
            </a:r>
            <a:r>
              <a:rPr lang="en-US" dirty="0">
                <a:solidFill>
                  <a:srgbClr val="FF0000"/>
                </a:solidFill>
                <a:cs typeface="Courier"/>
              </a:rPr>
              <a:t>/</a:t>
            </a:r>
            <a:r>
              <a:rPr lang="en-US" dirty="0" err="1">
                <a:solidFill>
                  <a:srgbClr val="FF0000"/>
                </a:solidFill>
                <a:cs typeface="Courier"/>
              </a:rPr>
              <a:t>dionaea</a:t>
            </a:r>
            <a:r>
              <a:rPr lang="en-US" dirty="0">
                <a:solidFill>
                  <a:srgbClr val="FF0000"/>
                </a:solidFill>
                <a:cs typeface="Courier"/>
              </a:rPr>
              <a:t>/binaries</a:t>
            </a:r>
          </a:p>
          <a:p>
            <a:r>
              <a:rPr lang="en-US" dirty="0" err="1">
                <a:cs typeface="Courier"/>
              </a:rPr>
              <a:t>var</a:t>
            </a:r>
            <a:r>
              <a:rPr lang="en-US" dirty="0">
                <a:cs typeface="Courier"/>
              </a:rPr>
              <a:t>/</a:t>
            </a:r>
            <a:r>
              <a:rPr lang="en-US" dirty="0" err="1">
                <a:cs typeface="Courier"/>
              </a:rPr>
              <a:t>dionaea</a:t>
            </a:r>
            <a:r>
              <a:rPr lang="en-US" dirty="0">
                <a:cs typeface="Courier"/>
              </a:rPr>
              <a:t>/</a:t>
            </a:r>
            <a:r>
              <a:rPr lang="en-US" dirty="0" err="1">
                <a:cs typeface="Courier"/>
              </a:rPr>
              <a:t>bistreams</a:t>
            </a:r>
            <a:endParaRPr lang="en-US" dirty="0">
              <a:cs typeface="Courier"/>
            </a:endParaRPr>
          </a:p>
          <a:p>
            <a:r>
              <a:rPr lang="en-US" dirty="0" err="1">
                <a:cs typeface="Courier"/>
              </a:rPr>
              <a:t>var</a:t>
            </a:r>
            <a:r>
              <a:rPr lang="en-US" dirty="0">
                <a:cs typeface="Courier"/>
              </a:rPr>
              <a:t>/</a:t>
            </a:r>
            <a:r>
              <a:rPr lang="en-US" dirty="0" err="1">
                <a:cs typeface="Courier"/>
              </a:rPr>
              <a:t>dionaea</a:t>
            </a:r>
            <a:r>
              <a:rPr lang="en-US" dirty="0">
                <a:cs typeface="Courier"/>
              </a:rPr>
              <a:t>/</a:t>
            </a:r>
            <a:r>
              <a:rPr lang="en-US" dirty="0" err="1">
                <a:cs typeface="Courier"/>
              </a:rPr>
              <a:t>dionaea.log</a:t>
            </a:r>
            <a:endParaRPr lang="en-US" dirty="0">
              <a:cs typeface="Courier"/>
            </a:endParaRPr>
          </a:p>
          <a:p>
            <a:r>
              <a:rPr lang="en-US" dirty="0" err="1">
                <a:cs typeface="Courier"/>
              </a:rPr>
              <a:t>var</a:t>
            </a:r>
            <a:r>
              <a:rPr lang="en-US" dirty="0">
                <a:cs typeface="Courier"/>
              </a:rPr>
              <a:t>/</a:t>
            </a:r>
            <a:r>
              <a:rPr lang="en-US" dirty="0" err="1">
                <a:cs typeface="Courier"/>
              </a:rPr>
              <a:t>dionaea</a:t>
            </a:r>
            <a:r>
              <a:rPr lang="en-US" dirty="0">
                <a:cs typeface="Courier"/>
              </a:rPr>
              <a:t>/roots/*</a:t>
            </a:r>
          </a:p>
          <a:p>
            <a:r>
              <a:rPr lang="en-US" dirty="0" err="1">
                <a:cs typeface="Courier"/>
              </a:rPr>
              <a:t>var</a:t>
            </a:r>
            <a:r>
              <a:rPr lang="en-US" dirty="0">
                <a:cs typeface="Courier"/>
              </a:rPr>
              <a:t>/</a:t>
            </a:r>
            <a:r>
              <a:rPr lang="en-US" dirty="0" err="1">
                <a:cs typeface="Courier"/>
              </a:rPr>
              <a:t>dionaea</a:t>
            </a:r>
            <a:r>
              <a:rPr lang="en-US" dirty="0">
                <a:cs typeface="Courier"/>
              </a:rPr>
              <a:t>/*.</a:t>
            </a:r>
            <a:r>
              <a:rPr lang="en-US" dirty="0" err="1">
                <a:cs typeface="Courier"/>
              </a:rPr>
              <a:t>sqlite</a:t>
            </a:r>
            <a:endParaRPr lang="en-US" dirty="0">
              <a:cs typeface="Courier"/>
            </a:endParaRPr>
          </a:p>
          <a:p>
            <a:r>
              <a:rPr lang="en-US" dirty="0" err="1">
                <a:cs typeface="Courier"/>
              </a:rPr>
              <a:t>etc</a:t>
            </a:r>
            <a:r>
              <a:rPr lang="en-US" dirty="0">
                <a:cs typeface="Courier"/>
              </a:rPr>
              <a:t>/</a:t>
            </a:r>
            <a:r>
              <a:rPr lang="en-US" dirty="0" err="1">
                <a:cs typeface="Courier"/>
              </a:rPr>
              <a:t>dionaea</a:t>
            </a:r>
            <a:r>
              <a:rPr lang="en-US" dirty="0">
                <a:cs typeface="Courier"/>
              </a:rPr>
              <a:t>/</a:t>
            </a:r>
            <a:r>
              <a:rPr lang="en-US" dirty="0" err="1">
                <a:cs typeface="Courier"/>
              </a:rPr>
              <a:t>dionaea.cfg</a:t>
            </a:r>
            <a:endParaRPr lang="en-US" dirty="0">
              <a:cs typeface="Courier"/>
            </a:endParaRPr>
          </a:p>
          <a:p>
            <a:r>
              <a:rPr lang="en-US" dirty="0" err="1">
                <a:cs typeface="Courier"/>
              </a:rPr>
              <a:t>etc</a:t>
            </a:r>
            <a:r>
              <a:rPr lang="en-US" dirty="0">
                <a:cs typeface="Courier"/>
              </a:rPr>
              <a:t>/</a:t>
            </a:r>
            <a:r>
              <a:rPr lang="en-US" dirty="0" err="1">
                <a:cs typeface="Courier"/>
              </a:rPr>
              <a:t>dionaea</a:t>
            </a:r>
            <a:r>
              <a:rPr lang="en-US" dirty="0">
                <a:cs typeface="Courier"/>
              </a:rPr>
              <a:t>/service-enabled/*</a:t>
            </a:r>
          </a:p>
          <a:p>
            <a:endParaRPr lang="en-US" dirty="0">
              <a:cs typeface="Courier"/>
            </a:endParaRPr>
          </a:p>
          <a:p>
            <a:endParaRPr lang="en-US" dirty="0">
              <a:cs typeface="Courier"/>
            </a:endParaRPr>
          </a:p>
          <a:p>
            <a:pPr marL="0" indent="0">
              <a:buNone/>
            </a:pPr>
            <a:endParaRPr lang="en-US" dirty="0">
              <a:cs typeface="Courier"/>
            </a:endParaRP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39</a:t>
            </a:fld>
            <a:endParaRPr lang="en-US" altLang="en-US" dirty="0"/>
          </a:p>
        </p:txBody>
      </p:sp>
    </p:spTree>
    <p:extLst>
      <p:ext uri="{BB962C8B-B14F-4D97-AF65-F5344CB8AC3E}">
        <p14:creationId xmlns:p14="http://schemas.microsoft.com/office/powerpoint/2010/main" val="121117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Acquisition</a:t>
            </a:r>
            <a:endParaRPr lang="en-US" dirty="0"/>
          </a:p>
        </p:txBody>
      </p:sp>
      <p:sp>
        <p:nvSpPr>
          <p:cNvPr id="6" name="Content Placeholder 5"/>
          <p:cNvSpPr>
            <a:spLocks noGrp="1"/>
          </p:cNvSpPr>
          <p:nvPr>
            <p:ph idx="1"/>
          </p:nvPr>
        </p:nvSpPr>
        <p:spPr/>
        <p:txBody>
          <a:bodyPr/>
          <a:lstStyle/>
          <a:p>
            <a:pPr marL="0" indent="0" algn="ctr">
              <a:buNone/>
            </a:pPr>
            <a:r>
              <a:rPr lang="en-US" dirty="0" smtClean="0">
                <a:hlinkClick r:id="rId3" action="ppaction://hlinksldjump"/>
              </a:rPr>
              <a:t>(Return to Table of Contents)</a:t>
            </a:r>
            <a:endParaRPr lang="en-US" dirty="0"/>
          </a:p>
        </p:txBody>
      </p:sp>
      <p:sp>
        <p:nvSpPr>
          <p:cNvPr id="4" name="Slide Number Placeholder 3"/>
          <p:cNvSpPr>
            <a:spLocks noGrp="1"/>
          </p:cNvSpPr>
          <p:nvPr>
            <p:ph type="sldNum" sz="quarter" idx="10"/>
          </p:nvPr>
        </p:nvSpPr>
        <p:spPr/>
        <p:txBody>
          <a:bodyPr/>
          <a:lstStyle/>
          <a:p>
            <a:fld id="{C6AEF549-90E1-47C7-BE25-4BF87E87A1D3}" type="slidenum">
              <a:rPr lang="en-US" altLang="en-US" smtClean="0"/>
              <a:pPr/>
              <a:t>4</a:t>
            </a:fld>
            <a:endParaRPr lang="en-US" altLang="en-US"/>
          </a:p>
        </p:txBody>
      </p:sp>
    </p:spTree>
    <p:extLst>
      <p:ext uri="{BB962C8B-B14F-4D97-AF65-F5344CB8AC3E}">
        <p14:creationId xmlns:p14="http://schemas.microsoft.com/office/powerpoint/2010/main" val="1907808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Interesting Locations/Files 1</a:t>
            </a:r>
          </a:p>
        </p:txBody>
      </p:sp>
      <p:pic>
        <p:nvPicPr>
          <p:cNvPr id="7" name="Content Placeholder 6" descr="Examination of dionaea.sqlite database" title="dionaea.sqlite">
            <a:extLst>
              <a:ext uri="{FF2B5EF4-FFF2-40B4-BE49-F238E27FC236}">
                <a16:creationId xmlns:a16="http://schemas.microsoft.com/office/drawing/2014/main" id="{DD5FA195-6162-B54D-84DA-1EBD67418F1B}"/>
              </a:ext>
            </a:extLst>
          </p:cNvPr>
          <p:cNvPicPr>
            <a:picLocks noGrp="1" noChangeAspect="1"/>
          </p:cNvPicPr>
          <p:nvPr>
            <p:ph sz="half" idx="1"/>
          </p:nvPr>
        </p:nvPicPr>
        <p:blipFill>
          <a:blip r:embed="rId3">
            <a:extLst>
              <a:ext uri="{28A0092B-C50C-407E-A947-70E740481C1C}">
                <a14:useLocalDpi xmlns:a14="http://schemas.microsoft.com/office/drawing/2010/main"/>
              </a:ext>
            </a:extLst>
          </a:blip>
          <a:stretch>
            <a:fillRect/>
          </a:stretch>
        </p:blipFill>
        <p:spPr>
          <a:xfrm>
            <a:off x="304800" y="76200"/>
            <a:ext cx="8575994" cy="5084956"/>
          </a:xfrm>
          <a:prstGeom prst="rect">
            <a:avLst/>
          </a:prstGeom>
        </p:spPr>
      </p:pic>
      <p:sp>
        <p:nvSpPr>
          <p:cNvPr id="8" name="Content Placeholder 7">
            <a:extLst>
              <a:ext uri="{FF2B5EF4-FFF2-40B4-BE49-F238E27FC236}">
                <a16:creationId xmlns:a16="http://schemas.microsoft.com/office/drawing/2014/main" id="{BB704FB3-659B-4E43-A136-FF3B6FFFB25B}"/>
              </a:ext>
            </a:extLst>
          </p:cNvPr>
          <p:cNvSpPr txBox="1">
            <a:spLocks noGrp="1"/>
          </p:cNvSpPr>
          <p:nvPr>
            <p:ph sz="half" idx="2"/>
          </p:nvPr>
        </p:nvSpPr>
        <p:spPr>
          <a:xfrm>
            <a:off x="2514600" y="5192751"/>
            <a:ext cx="3886200" cy="1170064"/>
          </a:xfrm>
          <a:prstGeom prst="rect">
            <a:avLst/>
          </a:prstGeom>
          <a:noFill/>
        </p:spPr>
        <p:txBody>
          <a:bodyPr wrap="square" rtlCol="0">
            <a:spAutoFit/>
          </a:bodyPr>
          <a:lstStyle/>
          <a:p>
            <a:pPr marL="0" indent="0" algn="ctr">
              <a:buNone/>
            </a:pPr>
            <a:r>
              <a:rPr lang="en-US" sz="2100" dirty="0">
                <a:latin typeface="+mn-lt"/>
                <a:cs typeface="Consolas" panose="020B0609020204030204" pitchFamily="49" charset="0"/>
              </a:rPr>
              <a:t>sqlite3 </a:t>
            </a:r>
            <a:r>
              <a:rPr lang="en-US" sz="2100" dirty="0" err="1">
                <a:latin typeface="+mn-lt"/>
                <a:cs typeface="Consolas" panose="020B0609020204030204" pitchFamily="49" charset="0"/>
              </a:rPr>
              <a:t>dionaea.sqlite</a:t>
            </a:r>
            <a:endParaRPr lang="en-US" sz="2100" dirty="0">
              <a:latin typeface="+mn-lt"/>
              <a:cs typeface="Consolas" panose="020B0609020204030204" pitchFamily="49" charset="0"/>
            </a:endParaRPr>
          </a:p>
          <a:p>
            <a:pPr marL="0" indent="0" algn="ctr">
              <a:buNone/>
            </a:pPr>
            <a:r>
              <a:rPr lang="en-US" sz="2100" dirty="0">
                <a:latin typeface="+mn-lt"/>
                <a:cs typeface="Consolas" panose="020B0609020204030204" pitchFamily="49" charset="0"/>
              </a:rPr>
              <a:t>.tables</a:t>
            </a:r>
          </a:p>
          <a:p>
            <a:pPr marL="0" indent="0" algn="ctr">
              <a:buNone/>
            </a:pPr>
            <a:r>
              <a:rPr lang="en-US" sz="2100" dirty="0">
                <a:latin typeface="+mn-lt"/>
                <a:cs typeface="Consolas" panose="020B0609020204030204" pitchFamily="49" charset="0"/>
              </a:rPr>
              <a:t>select * from downloads;</a:t>
            </a:r>
          </a:p>
        </p:txBody>
      </p:sp>
      <p:sp>
        <p:nvSpPr>
          <p:cNvPr id="9"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a:xfrm>
            <a:off x="8020050" y="6329363"/>
            <a:ext cx="495300" cy="365125"/>
          </a:xfrm>
        </p:spPr>
        <p:txBody>
          <a:bodyPr/>
          <a:lstStyle/>
          <a:p>
            <a:fld id="{C6AEF549-90E1-47C7-BE25-4BF87E87A1D3}" type="slidenum">
              <a:rPr lang="en-US" altLang="en-US" smtClean="0"/>
              <a:pPr/>
              <a:t>40</a:t>
            </a:fld>
            <a:endParaRPr lang="en-US" altLang="en-US" dirty="0"/>
          </a:p>
        </p:txBody>
      </p:sp>
    </p:spTree>
    <p:extLst>
      <p:ext uri="{BB962C8B-B14F-4D97-AF65-F5344CB8AC3E}">
        <p14:creationId xmlns:p14="http://schemas.microsoft.com/office/powerpoint/2010/main" val="3041062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8401-FAC8-544F-84B7-C2ED7CEA245C}"/>
              </a:ext>
            </a:extLst>
          </p:cNvPr>
          <p:cNvSpPr>
            <a:spLocks noGrp="1"/>
          </p:cNvSpPr>
          <p:nvPr>
            <p:ph type="title"/>
          </p:nvPr>
        </p:nvSpPr>
        <p:spPr/>
        <p:txBody>
          <a:bodyPr/>
          <a:lstStyle/>
          <a:p>
            <a:r>
              <a:rPr lang="en-US" dirty="0"/>
              <a:t>Virus </a:t>
            </a:r>
            <a:r>
              <a:rPr lang="en-US" dirty="0" smtClean="0"/>
              <a:t>Total 1</a:t>
            </a:r>
            <a:endParaRPr lang="en-US" dirty="0"/>
          </a:p>
        </p:txBody>
      </p:sp>
      <p:sp>
        <p:nvSpPr>
          <p:cNvPr id="3" name="Content Placeholder 2">
            <a:extLst>
              <a:ext uri="{FF2B5EF4-FFF2-40B4-BE49-F238E27FC236}">
                <a16:creationId xmlns:a16="http://schemas.microsoft.com/office/drawing/2014/main" id="{B4E37B4D-3A9A-6D43-9463-8D075C761EB7}"/>
              </a:ext>
            </a:extLst>
          </p:cNvPr>
          <p:cNvSpPr>
            <a:spLocks noGrp="1"/>
          </p:cNvSpPr>
          <p:nvPr>
            <p:ph idx="1"/>
          </p:nvPr>
        </p:nvSpPr>
        <p:spPr>
          <a:xfrm>
            <a:off x="457200" y="1981200"/>
            <a:ext cx="8229600" cy="4648200"/>
          </a:xfrm>
        </p:spPr>
        <p:txBody>
          <a:bodyPr/>
          <a:lstStyle/>
          <a:p>
            <a:r>
              <a:rPr lang="en-US" dirty="0"/>
              <a:t>You can get some basic analysis of files and URLs using Virus Total</a:t>
            </a:r>
          </a:p>
          <a:p>
            <a:pPr lvl="1"/>
            <a:r>
              <a:rPr lang="en-US" dirty="0"/>
              <a:t>https://</a:t>
            </a:r>
            <a:r>
              <a:rPr lang="en-US" dirty="0" err="1"/>
              <a:t>virustotal.com</a:t>
            </a:r>
            <a:endParaRPr lang="en-US" dirty="0"/>
          </a:p>
          <a:p>
            <a:r>
              <a:rPr lang="en-US" dirty="0"/>
              <a:t>If you see URLs in your honeypot logs, or binary files that were downloaded, you can upload them to Virus Total</a:t>
            </a:r>
          </a:p>
          <a:p>
            <a:r>
              <a:rPr lang="en-US" dirty="0"/>
              <a:t>If in doubt about how to do this, </a:t>
            </a:r>
            <a:r>
              <a:rPr lang="en-US" dirty="0">
                <a:solidFill>
                  <a:srgbClr val="FF0000"/>
                </a:solidFill>
              </a:rPr>
              <a:t>please ask me</a:t>
            </a:r>
          </a:p>
        </p:txBody>
      </p:sp>
      <p:sp>
        <p:nvSpPr>
          <p:cNvPr id="4" name="Slide Number Placeholder 3">
            <a:extLst>
              <a:ext uri="{FF2B5EF4-FFF2-40B4-BE49-F238E27FC236}">
                <a16:creationId xmlns:a16="http://schemas.microsoft.com/office/drawing/2014/main" id="{10E5FEE8-B430-5043-BA1A-94BB88894206}"/>
              </a:ext>
            </a:extLst>
          </p:cNvPr>
          <p:cNvSpPr>
            <a:spLocks noGrp="1"/>
          </p:cNvSpPr>
          <p:nvPr>
            <p:ph type="sldNum" sz="quarter" idx="10"/>
          </p:nvPr>
        </p:nvSpPr>
        <p:spPr/>
        <p:txBody>
          <a:bodyPr/>
          <a:lstStyle/>
          <a:p>
            <a:fld id="{C6AEF549-90E1-47C7-BE25-4BF87E87A1D3}" type="slidenum">
              <a:rPr lang="en-US" altLang="en-US" smtClean="0"/>
              <a:pPr/>
              <a:t>41</a:t>
            </a:fld>
            <a:endParaRPr lang="en-US" altLang="en-US"/>
          </a:p>
        </p:txBody>
      </p:sp>
    </p:spTree>
    <p:extLst>
      <p:ext uri="{BB962C8B-B14F-4D97-AF65-F5344CB8AC3E}">
        <p14:creationId xmlns:p14="http://schemas.microsoft.com/office/powerpoint/2010/main" val="939220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8401-FAC8-544F-84B7-C2ED7CEA245C}"/>
              </a:ext>
            </a:extLst>
          </p:cNvPr>
          <p:cNvSpPr>
            <a:spLocks noGrp="1"/>
          </p:cNvSpPr>
          <p:nvPr>
            <p:ph type="title"/>
          </p:nvPr>
        </p:nvSpPr>
        <p:spPr/>
        <p:txBody>
          <a:bodyPr/>
          <a:lstStyle/>
          <a:p>
            <a:r>
              <a:rPr lang="en-US" dirty="0"/>
              <a:t>Virus </a:t>
            </a:r>
            <a:r>
              <a:rPr lang="en-US" dirty="0" smtClean="0"/>
              <a:t>Total 2</a:t>
            </a:r>
            <a:endParaRPr lang="en-US" dirty="0"/>
          </a:p>
        </p:txBody>
      </p:sp>
      <p:sp>
        <p:nvSpPr>
          <p:cNvPr id="3" name="Content Placeholder 2">
            <a:extLst>
              <a:ext uri="{FF2B5EF4-FFF2-40B4-BE49-F238E27FC236}">
                <a16:creationId xmlns:a16="http://schemas.microsoft.com/office/drawing/2014/main" id="{B4E37B4D-3A9A-6D43-9463-8D075C761EB7}"/>
              </a:ext>
            </a:extLst>
          </p:cNvPr>
          <p:cNvSpPr>
            <a:spLocks noGrp="1"/>
          </p:cNvSpPr>
          <p:nvPr>
            <p:ph idx="1"/>
          </p:nvPr>
        </p:nvSpPr>
        <p:spPr>
          <a:xfrm>
            <a:off x="457200" y="1981200"/>
            <a:ext cx="8229600" cy="4648200"/>
          </a:xfrm>
        </p:spPr>
        <p:txBody>
          <a:bodyPr/>
          <a:lstStyle/>
          <a:p>
            <a:r>
              <a:rPr lang="en-US" dirty="0"/>
              <a:t>3 tabs on interface</a:t>
            </a:r>
          </a:p>
          <a:p>
            <a:pPr lvl="1"/>
            <a:r>
              <a:rPr lang="en-US" dirty="0"/>
              <a:t>File Upload</a:t>
            </a:r>
          </a:p>
          <a:p>
            <a:pPr lvl="1"/>
            <a:r>
              <a:rPr lang="en-US" dirty="0"/>
              <a:t>URL</a:t>
            </a:r>
          </a:p>
          <a:p>
            <a:pPr lvl="1"/>
            <a:r>
              <a:rPr lang="en-US" dirty="0"/>
              <a:t>Search</a:t>
            </a:r>
          </a:p>
          <a:p>
            <a:pPr lvl="2"/>
            <a:r>
              <a:rPr lang="en-US" dirty="0"/>
              <a:t>Use this to search for the hash of downloaded binaries.  Get the hash on your EC2 instance using </a:t>
            </a:r>
          </a:p>
          <a:p>
            <a:pPr marL="914400" lvl="2" indent="0">
              <a:buNone/>
            </a:pPr>
            <a:endParaRPr lang="en-US" dirty="0"/>
          </a:p>
          <a:p>
            <a:pPr marL="914400" lvl="2" indent="0">
              <a:buNone/>
            </a:pPr>
            <a:r>
              <a:rPr lang="en-US" dirty="0"/>
              <a:t>	</a:t>
            </a:r>
            <a:r>
              <a:rPr lang="en-US" dirty="0">
                <a:latin typeface="Consolas" panose="020B0609020204030204" pitchFamily="49" charset="0"/>
                <a:cs typeface="Consolas" panose="020B0609020204030204" pitchFamily="49" charset="0"/>
              </a:rPr>
              <a:t>md5 &lt;binary&gt;</a:t>
            </a:r>
          </a:p>
        </p:txBody>
      </p:sp>
      <p:sp>
        <p:nvSpPr>
          <p:cNvPr id="4" name="Slide Number Placeholder 3">
            <a:extLst>
              <a:ext uri="{FF2B5EF4-FFF2-40B4-BE49-F238E27FC236}">
                <a16:creationId xmlns:a16="http://schemas.microsoft.com/office/drawing/2014/main" id="{10E5FEE8-B430-5043-BA1A-94BB88894206}"/>
              </a:ext>
            </a:extLst>
          </p:cNvPr>
          <p:cNvSpPr>
            <a:spLocks noGrp="1"/>
          </p:cNvSpPr>
          <p:nvPr>
            <p:ph type="sldNum" sz="quarter" idx="10"/>
          </p:nvPr>
        </p:nvSpPr>
        <p:spPr/>
        <p:txBody>
          <a:bodyPr/>
          <a:lstStyle/>
          <a:p>
            <a:fld id="{C6AEF549-90E1-47C7-BE25-4BF87E87A1D3}" type="slidenum">
              <a:rPr lang="en-US" altLang="en-US" smtClean="0"/>
              <a:pPr/>
              <a:t>42</a:t>
            </a:fld>
            <a:endParaRPr lang="en-US" altLang="en-US"/>
          </a:p>
        </p:txBody>
      </p:sp>
    </p:spTree>
    <p:extLst>
      <p:ext uri="{BB962C8B-B14F-4D97-AF65-F5344CB8AC3E}">
        <p14:creationId xmlns:p14="http://schemas.microsoft.com/office/powerpoint/2010/main" val="1284873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Virus Total 3</a:t>
            </a:r>
          </a:p>
        </p:txBody>
      </p:sp>
      <p:sp>
        <p:nvSpPr>
          <p:cNvPr id="5"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43</a:t>
            </a:fld>
            <a:endParaRPr lang="en-US" altLang="en-US" dirty="0"/>
          </a:p>
        </p:txBody>
      </p:sp>
      <p:pic>
        <p:nvPicPr>
          <p:cNvPr id="6" name="Content Placeholder 5" descr="Virtual Total homepage (virustotal.com)" title="Virus Total">
            <a:extLst>
              <a:ext uri="{FF2B5EF4-FFF2-40B4-BE49-F238E27FC236}">
                <a16:creationId xmlns:a16="http://schemas.microsoft.com/office/drawing/2014/main" id="{0DA2FC5F-FDAB-EE4B-8065-D2E3D2B4B576}"/>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304800" y="24161"/>
            <a:ext cx="8210550" cy="6238359"/>
          </a:xfrm>
          <a:prstGeom prst="rect">
            <a:avLst/>
          </a:prstGeom>
        </p:spPr>
      </p:pic>
    </p:spTree>
    <p:extLst>
      <p:ext uri="{BB962C8B-B14F-4D97-AF65-F5344CB8AC3E}">
        <p14:creationId xmlns:p14="http://schemas.microsoft.com/office/powerpoint/2010/main" val="2166164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Virus Total </a:t>
            </a:r>
            <a:r>
              <a:rPr lang="en-US" dirty="0" smtClean="0"/>
              <a:t>4</a:t>
            </a:r>
            <a:endParaRPr lang="en-US" dirty="0"/>
          </a:p>
        </p:txBody>
      </p:sp>
      <p:pic>
        <p:nvPicPr>
          <p:cNvPr id="6" name="Content Placeholder 5" descr="Example of detection by AV engines at Virus Total" title="Virus Total output">
            <a:extLst>
              <a:ext uri="{FF2B5EF4-FFF2-40B4-BE49-F238E27FC236}">
                <a16:creationId xmlns:a16="http://schemas.microsoft.com/office/drawing/2014/main" id="{F8FC10E5-1863-D342-8093-DB36DC6DA90C}"/>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508310" y="0"/>
            <a:ext cx="8020050" cy="6274755"/>
          </a:xfrm>
          <a:prstGeom prst="rect">
            <a:avLst/>
          </a:prstGeom>
        </p:spPr>
      </p:pic>
      <p:sp>
        <p:nvSpPr>
          <p:cNvPr id="4" name="Slide Number Placeholder 3">
            <a:extLst>
              <a:ext uri="{FF2B5EF4-FFF2-40B4-BE49-F238E27FC236}">
                <a16:creationId xmlns:a16="http://schemas.microsoft.com/office/drawing/2014/main" id="{10E5FEE8-B430-5043-BA1A-94BB88894206}"/>
              </a:ext>
            </a:extLst>
          </p:cNvPr>
          <p:cNvSpPr>
            <a:spLocks noGrp="1"/>
          </p:cNvSpPr>
          <p:nvPr>
            <p:ph type="sldNum" sz="quarter" idx="10"/>
          </p:nvPr>
        </p:nvSpPr>
        <p:spPr/>
        <p:txBody>
          <a:bodyPr/>
          <a:lstStyle/>
          <a:p>
            <a:fld id="{C6AEF549-90E1-47C7-BE25-4BF87E87A1D3}" type="slidenum">
              <a:rPr lang="en-US" altLang="en-US" smtClean="0"/>
              <a:pPr/>
              <a:t>44</a:t>
            </a:fld>
            <a:endParaRPr lang="en-US" altLang="en-US"/>
          </a:p>
        </p:txBody>
      </p:sp>
    </p:spTree>
    <p:extLst>
      <p:ext uri="{BB962C8B-B14F-4D97-AF65-F5344CB8AC3E}">
        <p14:creationId xmlns:p14="http://schemas.microsoft.com/office/powerpoint/2010/main" val="3829306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Virus Total </a:t>
            </a:r>
            <a:r>
              <a:rPr lang="en-US" dirty="0" smtClean="0"/>
              <a:t>5</a:t>
            </a:r>
            <a:endParaRPr lang="en-US" dirty="0"/>
          </a:p>
        </p:txBody>
      </p:sp>
      <p:sp>
        <p:nvSpPr>
          <p:cNvPr id="5"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45</a:t>
            </a:fld>
            <a:endParaRPr lang="en-US" altLang="en-US" dirty="0"/>
          </a:p>
        </p:txBody>
      </p:sp>
      <p:pic>
        <p:nvPicPr>
          <p:cNvPr id="6" name="Content Placeholder 5" descr="Example of AV engines not detecting stuxnet component as malicious" title="Virus Total output">
            <a:extLst>
              <a:ext uri="{FF2B5EF4-FFF2-40B4-BE49-F238E27FC236}">
                <a16:creationId xmlns:a16="http://schemas.microsoft.com/office/drawing/2014/main" id="{449AD7DE-3EA9-8746-83C2-2CDFA71C66B9}"/>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l="828" r="2260"/>
          <a:stretch/>
        </p:blipFill>
        <p:spPr>
          <a:xfrm>
            <a:off x="0" y="76200"/>
            <a:ext cx="9061554" cy="4724400"/>
          </a:xfrm>
          <a:prstGeom prst="rect">
            <a:avLst/>
          </a:prstGeom>
        </p:spPr>
      </p:pic>
    </p:spTree>
    <p:extLst>
      <p:ext uri="{BB962C8B-B14F-4D97-AF65-F5344CB8AC3E}">
        <p14:creationId xmlns:p14="http://schemas.microsoft.com/office/powerpoint/2010/main" val="1515065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Virus Total </a:t>
            </a:r>
            <a:r>
              <a:rPr lang="en-US" dirty="0" smtClean="0"/>
              <a:t>6</a:t>
            </a:r>
            <a:endParaRPr lang="en-US" dirty="0"/>
          </a:p>
        </p:txBody>
      </p:sp>
      <p:sp>
        <p:nvSpPr>
          <p:cNvPr id="5"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46</a:t>
            </a:fld>
            <a:endParaRPr lang="en-US" altLang="en-US" dirty="0"/>
          </a:p>
        </p:txBody>
      </p:sp>
      <p:pic>
        <p:nvPicPr>
          <p:cNvPr id="6" name="Content Placeholder 5" descr="Virus Total detailed information" title="Virus Total detailed information">
            <a:extLst>
              <a:ext uri="{FF2B5EF4-FFF2-40B4-BE49-F238E27FC236}">
                <a16:creationId xmlns:a16="http://schemas.microsoft.com/office/drawing/2014/main" id="{D94C4C8C-923E-2C40-9B10-E772210604DF}"/>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0" y="0"/>
            <a:ext cx="9059593" cy="5867400"/>
          </a:xfrm>
          <a:prstGeom prst="rect">
            <a:avLst/>
          </a:prstGeom>
        </p:spPr>
      </p:pic>
    </p:spTree>
    <p:extLst>
      <p:ext uri="{BB962C8B-B14F-4D97-AF65-F5344CB8AC3E}">
        <p14:creationId xmlns:p14="http://schemas.microsoft.com/office/powerpoint/2010/main" val="1040028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Virus Total </a:t>
            </a:r>
            <a:r>
              <a:rPr lang="en-US" dirty="0" smtClean="0"/>
              <a:t>7</a:t>
            </a:r>
            <a:endParaRPr lang="en-US" dirty="0"/>
          </a:p>
        </p:txBody>
      </p:sp>
      <p:sp>
        <p:nvSpPr>
          <p:cNvPr id="5"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47</a:t>
            </a:fld>
            <a:endParaRPr lang="en-US" altLang="en-US" dirty="0"/>
          </a:p>
        </p:txBody>
      </p:sp>
      <p:pic>
        <p:nvPicPr>
          <p:cNvPr id="6" name="Content Placeholder 5" descr="Virus Total detailed information" title="Virus Total detailed information">
            <a:extLst>
              <a:ext uri="{FF2B5EF4-FFF2-40B4-BE49-F238E27FC236}">
                <a16:creationId xmlns:a16="http://schemas.microsoft.com/office/drawing/2014/main" id="{DFDED140-580A-B243-ACE8-4446D1AC62E8}"/>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371600" y="0"/>
            <a:ext cx="6510454" cy="6075264"/>
          </a:xfrm>
          <a:prstGeom prst="rect">
            <a:avLst/>
          </a:prstGeom>
        </p:spPr>
      </p:pic>
    </p:spTree>
    <p:extLst>
      <p:ext uri="{BB962C8B-B14F-4D97-AF65-F5344CB8AC3E}">
        <p14:creationId xmlns:p14="http://schemas.microsoft.com/office/powerpoint/2010/main" val="396730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smtClean="0"/>
              <a:t>Acquisition (cont. 1)</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r>
              <a:rPr lang="en-US" dirty="0"/>
              <a:t>Non-Malicious Software</a:t>
            </a:r>
          </a:p>
          <a:p>
            <a:r>
              <a:rPr lang="en-US" dirty="0"/>
              <a:t>Malicious Software &amp; Documents</a:t>
            </a:r>
          </a:p>
          <a:p>
            <a:r>
              <a:rPr lang="en-US" dirty="0"/>
              <a:t>Firmware</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5</a:t>
            </a:fld>
            <a:endParaRPr lang="en-US" altLang="en-US" dirty="0"/>
          </a:p>
        </p:txBody>
      </p:sp>
    </p:spTree>
    <p:extLst>
      <p:ext uri="{BB962C8B-B14F-4D97-AF65-F5344CB8AC3E}">
        <p14:creationId xmlns:p14="http://schemas.microsoft.com/office/powerpoint/2010/main" val="68019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a:t>Acquisition (cont</a:t>
            </a:r>
            <a:r>
              <a:rPr lang="en-US" dirty="0" smtClean="0"/>
              <a:t>. 2)</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r>
              <a:rPr lang="en-US" dirty="0"/>
              <a:t>Non-Malicious Software</a:t>
            </a:r>
          </a:p>
          <a:p>
            <a:pPr marL="628650" lvl="1" indent="-171450">
              <a:buFontTx/>
              <a:buChar char="-"/>
            </a:pPr>
            <a:r>
              <a:rPr lang="en-US" dirty="0"/>
              <a:t>e.g., Games, applications, server software</a:t>
            </a:r>
          </a:p>
          <a:p>
            <a:pPr marL="628650" lvl="1" indent="-171450">
              <a:buFontTx/>
              <a:buChar char="-"/>
            </a:pPr>
            <a:r>
              <a:rPr lang="en-US" dirty="0"/>
              <a:t>Want to bypass game controls, hunt for vulnerabilities, etc.</a:t>
            </a:r>
          </a:p>
          <a:p>
            <a:pPr marL="628650" lvl="1" indent="-171450">
              <a:buFontTx/>
              <a:buChar char="-"/>
            </a:pPr>
            <a:r>
              <a:rPr lang="en-US" dirty="0"/>
              <a:t>Get the software the same way you would for an regular install</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6</a:t>
            </a:fld>
            <a:endParaRPr lang="en-US" altLang="en-US"/>
          </a:p>
        </p:txBody>
      </p:sp>
    </p:spTree>
    <p:extLst>
      <p:ext uri="{BB962C8B-B14F-4D97-AF65-F5344CB8AC3E}">
        <p14:creationId xmlns:p14="http://schemas.microsoft.com/office/powerpoint/2010/main" val="282870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a:t>Acquisition (cont</a:t>
            </a:r>
            <a:r>
              <a:rPr lang="en-US" dirty="0" smtClean="0"/>
              <a:t>. 3)</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pPr marL="400050" indent="-342900"/>
            <a:r>
              <a:rPr lang="en-US" dirty="0"/>
              <a:t>Malicious Software &amp; Documents</a:t>
            </a:r>
          </a:p>
          <a:p>
            <a:pPr marL="628650" lvl="1" indent="-171450">
              <a:buFontTx/>
              <a:buChar char="-"/>
            </a:pPr>
            <a:r>
              <a:rPr lang="en-US" dirty="0"/>
              <a:t>Includes software and documents you’re not sure about (i.e., *maybe* malicious)</a:t>
            </a:r>
          </a:p>
          <a:p>
            <a:pPr marL="628650" lvl="1" indent="-171450">
              <a:buFontTx/>
              <a:buChar char="-"/>
            </a:pPr>
            <a:r>
              <a:rPr lang="en-US" dirty="0"/>
              <a:t>Can find them in the wild (e.g., on an infected host)</a:t>
            </a:r>
          </a:p>
          <a:p>
            <a:pPr marL="628650" lvl="1" indent="-171450">
              <a:buFontTx/>
              <a:buChar char="-"/>
            </a:pPr>
            <a:r>
              <a:rPr lang="en-US" dirty="0"/>
              <a:t>Sometimes they exist on the filesystem</a:t>
            </a:r>
          </a:p>
          <a:p>
            <a:pPr marL="628650" lvl="1" indent="-171450">
              <a:buFontTx/>
              <a:buChar char="-"/>
            </a:pPr>
            <a:r>
              <a:rPr lang="en-US" dirty="0"/>
              <a:t>Sometimes only in memory</a:t>
            </a:r>
          </a:p>
          <a:p>
            <a:pPr marL="0" indent="0">
              <a:buNone/>
            </a:pPr>
            <a:endParaRPr lang="en-US" dirty="0"/>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7</a:t>
            </a:fld>
            <a:endParaRPr lang="en-US" altLang="en-US"/>
          </a:p>
        </p:txBody>
      </p:sp>
    </p:spTree>
    <p:extLst>
      <p:ext uri="{BB962C8B-B14F-4D97-AF65-F5344CB8AC3E}">
        <p14:creationId xmlns:p14="http://schemas.microsoft.com/office/powerpoint/2010/main" val="39287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a:t>Acquisition (cont</a:t>
            </a:r>
            <a:r>
              <a:rPr lang="en-US" dirty="0" smtClean="0"/>
              <a:t>. 4)</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pPr marL="514350" indent="-457200"/>
            <a:r>
              <a:rPr lang="en-US" dirty="0"/>
              <a:t>Malicious Software &amp; Documents</a:t>
            </a:r>
          </a:p>
          <a:p>
            <a:pPr marL="628650" lvl="1" indent="-171450">
              <a:buFontTx/>
              <a:buChar char="-"/>
            </a:pPr>
            <a:r>
              <a:rPr lang="en-US" dirty="0"/>
              <a:t>Sometimes an infected hosts only has some stages or modules at the point of acquisition</a:t>
            </a:r>
          </a:p>
          <a:p>
            <a:pPr marL="628650" lvl="1" indent="-171450">
              <a:buFontTx/>
              <a:buChar char="-"/>
            </a:pPr>
            <a:r>
              <a:rPr lang="en-US" dirty="0"/>
              <a:t>We can set up instrumented hosts or utilities specifically intended to be compromised (i.e. honeypots)</a:t>
            </a:r>
          </a:p>
          <a:p>
            <a:pPr marL="628650" lvl="1" indent="-171450">
              <a:buFontTx/>
              <a:buChar char="-"/>
            </a:pPr>
            <a:r>
              <a:rPr lang="en-US" dirty="0"/>
              <a:t>Acquisition from repositories of unknown/potentially malicious samples</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8</a:t>
            </a:fld>
            <a:endParaRPr lang="en-US" altLang="en-US"/>
          </a:p>
        </p:txBody>
      </p:sp>
    </p:spTree>
    <p:extLst>
      <p:ext uri="{BB962C8B-B14F-4D97-AF65-F5344CB8AC3E}">
        <p14:creationId xmlns:p14="http://schemas.microsoft.com/office/powerpoint/2010/main" val="380321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31D4-8714-9242-8EFA-2D1048452358}"/>
              </a:ext>
            </a:extLst>
          </p:cNvPr>
          <p:cNvSpPr>
            <a:spLocks noGrp="1"/>
          </p:cNvSpPr>
          <p:nvPr>
            <p:ph type="title"/>
          </p:nvPr>
        </p:nvSpPr>
        <p:spPr/>
        <p:txBody>
          <a:bodyPr/>
          <a:lstStyle/>
          <a:p>
            <a:r>
              <a:rPr lang="en-US" dirty="0"/>
              <a:t>Acquisition (cont</a:t>
            </a:r>
            <a:r>
              <a:rPr lang="en-US" dirty="0" smtClean="0"/>
              <a:t>. 5)</a:t>
            </a:r>
            <a:endParaRPr lang="en-US" dirty="0"/>
          </a:p>
        </p:txBody>
      </p:sp>
      <p:sp>
        <p:nvSpPr>
          <p:cNvPr id="3" name="Content Placeholder 2">
            <a:extLst>
              <a:ext uri="{FF2B5EF4-FFF2-40B4-BE49-F238E27FC236}">
                <a16:creationId xmlns:a16="http://schemas.microsoft.com/office/drawing/2014/main" id="{7E54400A-3A16-E249-8F74-DB326A02F715}"/>
              </a:ext>
            </a:extLst>
          </p:cNvPr>
          <p:cNvSpPr>
            <a:spLocks noGrp="1"/>
          </p:cNvSpPr>
          <p:nvPr>
            <p:ph idx="1"/>
          </p:nvPr>
        </p:nvSpPr>
        <p:spPr>
          <a:xfrm>
            <a:off x="457200" y="1981200"/>
            <a:ext cx="8229600" cy="4267200"/>
          </a:xfrm>
        </p:spPr>
        <p:txBody>
          <a:bodyPr/>
          <a:lstStyle/>
          <a:p>
            <a:pPr marL="514350" indent="-457200"/>
            <a:r>
              <a:rPr lang="en-US" dirty="0"/>
              <a:t>Malicious Software &amp; Documents</a:t>
            </a:r>
          </a:p>
          <a:p>
            <a:pPr marL="628650" lvl="1" indent="-171450">
              <a:buFontTx/>
              <a:buChar char="-"/>
            </a:pPr>
            <a:r>
              <a:rPr lang="en-US" dirty="0"/>
              <a:t>If you are operating on a compromised host you have to be very careful that</a:t>
            </a:r>
          </a:p>
          <a:p>
            <a:pPr marL="1085850" lvl="2" indent="-171450">
              <a:buFontTx/>
              <a:buChar char="-"/>
            </a:pPr>
            <a:r>
              <a:rPr lang="en-US" dirty="0"/>
              <a:t>A) The observations you make are valid </a:t>
            </a:r>
          </a:p>
          <a:p>
            <a:pPr marL="1085850" lvl="2" indent="-171450">
              <a:buFontTx/>
              <a:buChar char="-"/>
            </a:pPr>
            <a:r>
              <a:rPr lang="en-US" dirty="0"/>
              <a:t>B) They don’t provide a vector for malicious code to spread.</a:t>
            </a:r>
          </a:p>
        </p:txBody>
      </p:sp>
      <p:sp>
        <p:nvSpPr>
          <p:cNvPr id="4" name="Slide Number Placeholder 3">
            <a:extLst>
              <a:ext uri="{FF2B5EF4-FFF2-40B4-BE49-F238E27FC236}">
                <a16:creationId xmlns:a16="http://schemas.microsoft.com/office/drawing/2014/main" id="{1E7CC998-6EED-D141-86EB-8EFCB57CD83A}"/>
              </a:ext>
            </a:extLst>
          </p:cNvPr>
          <p:cNvSpPr>
            <a:spLocks noGrp="1"/>
          </p:cNvSpPr>
          <p:nvPr>
            <p:ph type="sldNum" sz="quarter" idx="10"/>
          </p:nvPr>
        </p:nvSpPr>
        <p:spPr/>
        <p:txBody>
          <a:bodyPr/>
          <a:lstStyle/>
          <a:p>
            <a:fld id="{C6AEF549-90E1-47C7-BE25-4BF87E87A1D3}" type="slidenum">
              <a:rPr lang="en-US" altLang="en-US" smtClean="0"/>
              <a:pPr/>
              <a:t>9</a:t>
            </a:fld>
            <a:endParaRPr lang="en-US" altLang="en-US"/>
          </a:p>
        </p:txBody>
      </p:sp>
    </p:spTree>
    <p:extLst>
      <p:ext uri="{BB962C8B-B14F-4D97-AF65-F5344CB8AC3E}">
        <p14:creationId xmlns:p14="http://schemas.microsoft.com/office/powerpoint/2010/main" val="1686249190"/>
      </p:ext>
    </p:extLst>
  </p:cSld>
  <p:clrMapOvr>
    <a:masterClrMapping/>
  </p:clrMapOvr>
</p:sld>
</file>

<file path=ppt/theme/theme1.xml><?xml version="1.0" encoding="utf-8"?>
<a:theme xmlns:a="http://schemas.openxmlformats.org/drawingml/2006/main" name="CWE-S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2821</TotalTime>
  <Words>4621</Words>
  <Application>Microsoft Office PowerPoint</Application>
  <PresentationFormat>On-screen Show (4:3)</PresentationFormat>
  <Paragraphs>538</Paragraphs>
  <Slides>47</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Consolas</vt:lpstr>
      <vt:lpstr>Courier</vt:lpstr>
      <vt:lpstr>Wingdings</vt:lpstr>
      <vt:lpstr>CWE-SRE</vt:lpstr>
      <vt:lpstr>Software Reverse Engineering</vt:lpstr>
      <vt:lpstr>Table of Contents</vt:lpstr>
      <vt:lpstr>Introduction: Module C1 – Learning Objectives</vt:lpstr>
      <vt:lpstr>Acquisition</vt:lpstr>
      <vt:lpstr>Acquisition (cont. 1)</vt:lpstr>
      <vt:lpstr>Acquisition (cont. 2)</vt:lpstr>
      <vt:lpstr>Acquisition (cont. 3)</vt:lpstr>
      <vt:lpstr>Acquisition (cont. 4)</vt:lpstr>
      <vt:lpstr>Acquisition (cont. 5)</vt:lpstr>
      <vt:lpstr>Acquisition (cont. 6)</vt:lpstr>
      <vt:lpstr>Transfer</vt:lpstr>
      <vt:lpstr>Transfer (cont.) </vt:lpstr>
      <vt:lpstr>Storage</vt:lpstr>
      <vt:lpstr>Storage (cont.) </vt:lpstr>
      <vt:lpstr>Examination</vt:lpstr>
      <vt:lpstr>Examination (cont.) </vt:lpstr>
      <vt:lpstr>Summary</vt:lpstr>
      <vt:lpstr>Honeypot Lab</vt:lpstr>
      <vt:lpstr>Honeypots and Honeynets 1</vt:lpstr>
      <vt:lpstr>Honeypots and Honeynets 2</vt:lpstr>
      <vt:lpstr>Demonstrations</vt:lpstr>
      <vt:lpstr>Warning</vt:lpstr>
      <vt:lpstr>SSH into your Honeypot</vt:lpstr>
      <vt:lpstr>Start The Honeypots</vt:lpstr>
      <vt:lpstr>Start The Honeypots (cont.)</vt:lpstr>
      <vt:lpstr>SSH to Honeypot 1</vt:lpstr>
      <vt:lpstr>SSH to Honeypot 2</vt:lpstr>
      <vt:lpstr>SSH to Honeypot 3</vt:lpstr>
      <vt:lpstr>SSH to Honeypot 4</vt:lpstr>
      <vt:lpstr>SSH to Honeypot 5</vt:lpstr>
      <vt:lpstr>SSH to Honeypot 6</vt:lpstr>
      <vt:lpstr>Downloaded Files</vt:lpstr>
      <vt:lpstr>Look at Downloaded File</vt:lpstr>
      <vt:lpstr>Interesting Locations/Files</vt:lpstr>
      <vt:lpstr>dionaea</vt:lpstr>
      <vt:lpstr>Services</vt:lpstr>
      <vt:lpstr>Services 1</vt:lpstr>
      <vt:lpstr>Services 2</vt:lpstr>
      <vt:lpstr>Interesting Locations/Files 2</vt:lpstr>
      <vt:lpstr>Interesting Locations/Files 1</vt:lpstr>
      <vt:lpstr>Virus Total 1</vt:lpstr>
      <vt:lpstr>Virus Total 2</vt:lpstr>
      <vt:lpstr>Virus Total 3</vt:lpstr>
      <vt:lpstr>Virus Total 4</vt:lpstr>
      <vt:lpstr>Virus Total 5</vt:lpstr>
      <vt:lpstr>Virus Total 6</vt:lpstr>
      <vt:lpstr>Virus Total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Processing</dc:title>
  <dc:creator>KNANCE</dc:creator>
  <cp:lastModifiedBy>Johnston, Peter</cp:lastModifiedBy>
  <cp:revision>142</cp:revision>
  <cp:lastPrinted>2018-02-12T20:49:52Z</cp:lastPrinted>
  <dcterms:created xsi:type="dcterms:W3CDTF">2016-05-13T19:58:51Z</dcterms:created>
  <dcterms:modified xsi:type="dcterms:W3CDTF">2020-01-08T11:04:26Z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