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19"/>
  </p:notesMasterIdLst>
  <p:sldIdLst>
    <p:sldId id="304" r:id="rId2"/>
    <p:sldId id="258" r:id="rId3"/>
    <p:sldId id="264" r:id="rId4"/>
    <p:sldId id="293" r:id="rId5"/>
    <p:sldId id="294" r:id="rId6"/>
    <p:sldId id="296" r:id="rId7"/>
    <p:sldId id="297" r:id="rId8"/>
    <p:sldId id="298" r:id="rId9"/>
    <p:sldId id="299" r:id="rId10"/>
    <p:sldId id="300" r:id="rId11"/>
    <p:sldId id="295" r:id="rId12"/>
    <p:sldId id="301" r:id="rId13"/>
    <p:sldId id="302" r:id="rId14"/>
    <p:sldId id="303" r:id="rId15"/>
    <p:sldId id="305" r:id="rId16"/>
    <p:sldId id="306" r:id="rId17"/>
    <p:sldId id="287" r:id="rId18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7" autoAdjust="0"/>
    <p:restoredTop sz="81859" autoAdjust="0"/>
  </p:normalViewPr>
  <p:slideViewPr>
    <p:cSldViewPr snapToGrid="0" snapToObjects="1">
      <p:cViewPr varScale="1">
        <p:scale>
          <a:sx n="94" d="100"/>
          <a:sy n="94" d="100"/>
        </p:scale>
        <p:origin x="91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8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slide deck is part of Software Reverse Engineering</a:t>
            </a:r>
            <a:r>
              <a:rPr lang="en-US" baseline="0" dirty="0">
                <a:solidFill>
                  <a:schemeClr val="tx1"/>
                </a:solidFill>
              </a:rPr>
              <a:t>.</a:t>
            </a:r>
          </a:p>
          <a:p>
            <a:r>
              <a:rPr lang="en-US" baseline="0" dirty="0">
                <a:solidFill>
                  <a:schemeClr val="tx1"/>
                </a:solidFill>
              </a:rPr>
              <a:t>The context of this slide deck in shown below.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Part 0 – SRE in Context</a:t>
            </a:r>
          </a:p>
          <a:p>
            <a:r>
              <a:rPr lang="en-US" b="0" dirty="0">
                <a:solidFill>
                  <a:schemeClr val="tx1"/>
                </a:solidFill>
              </a:rPr>
              <a:t>Part A – SRE Prerequisites</a:t>
            </a:r>
          </a:p>
          <a:p>
            <a:r>
              <a:rPr lang="en-US" b="0" baseline="0" dirty="0">
                <a:solidFill>
                  <a:schemeClr val="tx1"/>
                </a:solidFill>
              </a:rPr>
              <a:t>       </a:t>
            </a:r>
            <a:r>
              <a:rPr lang="en-US" b="0" dirty="0">
                <a:solidFill>
                  <a:schemeClr val="tx1"/>
                </a:solidFill>
              </a:rPr>
              <a:t>Module A1: x86 and</a:t>
            </a:r>
            <a:r>
              <a:rPr lang="en-US" b="0" baseline="0" dirty="0">
                <a:solidFill>
                  <a:schemeClr val="tx1"/>
                </a:solidFill>
              </a:rPr>
              <a:t> x64 Architectures and Assembly Languages</a:t>
            </a:r>
          </a:p>
          <a:p>
            <a:r>
              <a:rPr lang="en-US" b="1" baseline="0" dirty="0">
                <a:solidFill>
                  <a:schemeClr val="tx1"/>
                </a:solidFill>
              </a:rPr>
              <a:t>       </a:t>
            </a:r>
            <a:r>
              <a:rPr lang="en-US" b="0" dirty="0">
                <a:solidFill>
                  <a:schemeClr val="tx1"/>
                </a:solidFill>
              </a:rPr>
              <a:t>Module A2:  ARM Architectures and Assembly Languages</a:t>
            </a:r>
          </a:p>
          <a:p>
            <a:r>
              <a:rPr lang="en-US" b="1" baseline="0" dirty="0">
                <a:solidFill>
                  <a:schemeClr val="tx1"/>
                </a:solidFill>
              </a:rPr>
              <a:t>       </a:t>
            </a:r>
            <a:r>
              <a:rPr lang="en-US" b="0" dirty="0">
                <a:solidFill>
                  <a:schemeClr val="tx1"/>
                </a:solidFill>
              </a:rPr>
              <a:t>Module A3:  Forward Engineering</a:t>
            </a:r>
          </a:p>
          <a:p>
            <a:r>
              <a:rPr lang="en-US" dirty="0">
                <a:solidFill>
                  <a:schemeClr val="tx1"/>
                </a:solidFill>
              </a:rPr>
              <a:t>Part B – Philosophical Approaches to SRE</a:t>
            </a:r>
          </a:p>
          <a:p>
            <a:r>
              <a:rPr lang="en-US" b="1" baseline="0" dirty="0">
                <a:solidFill>
                  <a:schemeClr val="tx1"/>
                </a:solidFill>
              </a:rPr>
              <a:t>       </a:t>
            </a:r>
            <a:r>
              <a:rPr lang="en-US" b="0" dirty="0">
                <a:solidFill>
                  <a:schemeClr val="tx1"/>
                </a:solidFill>
              </a:rPr>
              <a:t>Module B1: Approaches to SRE</a:t>
            </a:r>
          </a:p>
          <a:p>
            <a:r>
              <a:rPr lang="en-US" dirty="0">
                <a:solidFill>
                  <a:schemeClr val="tx1"/>
                </a:solidFill>
              </a:rPr>
              <a:t>Part C – Static Analysis for Binary SRE</a:t>
            </a:r>
          </a:p>
          <a:p>
            <a:r>
              <a:rPr lang="en-US" b="1" baseline="0" dirty="0">
                <a:solidFill>
                  <a:schemeClr val="tx1"/>
                </a:solidFill>
              </a:rPr>
              <a:t>       </a:t>
            </a:r>
            <a:r>
              <a:rPr lang="en-US" b="0" dirty="0">
                <a:solidFill>
                  <a:schemeClr val="tx1"/>
                </a:solidFill>
              </a:rPr>
              <a:t>Module C1:  File Handling Techniques</a:t>
            </a:r>
            <a:endParaRPr lang="en-US" b="0" baseline="0" dirty="0">
              <a:solidFill>
                <a:schemeClr val="tx1"/>
              </a:solidFill>
            </a:endParaRPr>
          </a:p>
          <a:p>
            <a:r>
              <a:rPr lang="en-US" b="1" baseline="0" dirty="0">
                <a:solidFill>
                  <a:schemeClr val="tx1"/>
                </a:solidFill>
              </a:rPr>
              <a:t>       </a:t>
            </a:r>
            <a:r>
              <a:rPr lang="en-US" b="0" dirty="0">
                <a:solidFill>
                  <a:schemeClr val="tx1"/>
                </a:solidFill>
              </a:rPr>
              <a:t>Module C2:  Basic Static Analysis Tools</a:t>
            </a:r>
          </a:p>
          <a:p>
            <a:r>
              <a:rPr lang="en-US" b="1" baseline="0" dirty="0">
                <a:solidFill>
                  <a:schemeClr val="tx1"/>
                </a:solidFill>
              </a:rPr>
              <a:t>       </a:t>
            </a:r>
            <a:r>
              <a:rPr lang="en-US" b="0" dirty="0">
                <a:solidFill>
                  <a:schemeClr val="tx1"/>
                </a:solidFill>
              </a:rPr>
              <a:t>Module C3:  Disassemblers and </a:t>
            </a:r>
            <a:r>
              <a:rPr lang="en-US" b="0" dirty="0" err="1">
                <a:solidFill>
                  <a:schemeClr val="tx1"/>
                </a:solidFill>
              </a:rPr>
              <a:t>Decompilers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Part D – Dynamic Analysis for Binary SRE</a:t>
            </a:r>
          </a:p>
          <a:p>
            <a:r>
              <a:rPr lang="en-US" b="1" baseline="0" dirty="0">
                <a:solidFill>
                  <a:schemeClr val="tx1"/>
                </a:solidFill>
              </a:rPr>
              <a:t>       </a:t>
            </a:r>
            <a:r>
              <a:rPr lang="en-US" b="0" baseline="0" dirty="0">
                <a:solidFill>
                  <a:schemeClr val="tx1"/>
                </a:solidFill>
              </a:rPr>
              <a:t>** </a:t>
            </a:r>
            <a:r>
              <a:rPr lang="en-US" b="0" dirty="0">
                <a:solidFill>
                  <a:schemeClr val="tx1"/>
                </a:solidFill>
              </a:rPr>
              <a:t>Module D1:  Sandboxing and Other Techniques</a:t>
            </a:r>
            <a:endParaRPr lang="en-US" b="0" baseline="0" dirty="0">
              <a:solidFill>
                <a:schemeClr val="tx1"/>
              </a:solidFill>
            </a:endParaRPr>
          </a:p>
          <a:p>
            <a:r>
              <a:rPr lang="en-US" b="0" baseline="0" dirty="0">
                <a:solidFill>
                  <a:schemeClr val="tx1"/>
                </a:solidFill>
              </a:rPr>
              <a:t>       </a:t>
            </a:r>
            <a:r>
              <a:rPr lang="en-US" b="0" dirty="0">
                <a:solidFill>
                  <a:schemeClr val="tx1"/>
                </a:solidFill>
              </a:rPr>
              <a:t>Module D2:  Basic Dynamic Analysis Tools</a:t>
            </a:r>
          </a:p>
          <a:p>
            <a:r>
              <a:rPr lang="en-US" b="1" baseline="0" dirty="0">
                <a:solidFill>
                  <a:schemeClr val="tx1"/>
                </a:solidFill>
              </a:rPr>
              <a:t>       </a:t>
            </a:r>
            <a:r>
              <a:rPr lang="en-US" b="0" dirty="0">
                <a:solidFill>
                  <a:schemeClr val="tx1"/>
                </a:solidFill>
              </a:rPr>
              <a:t>Module D3:  Debuggers</a:t>
            </a:r>
          </a:p>
          <a:p>
            <a:r>
              <a:rPr lang="en-US" b="1" baseline="0" dirty="0">
                <a:solidFill>
                  <a:schemeClr val="tx1"/>
                </a:solidFill>
              </a:rPr>
              <a:t>       </a:t>
            </a:r>
            <a:r>
              <a:rPr lang="en-US" b="0" dirty="0">
                <a:solidFill>
                  <a:schemeClr val="tx1"/>
                </a:solidFill>
              </a:rPr>
              <a:t>Module D4:  Network Traffic Analysis</a:t>
            </a:r>
          </a:p>
          <a:p>
            <a:r>
              <a:rPr lang="en-US" b="0" baseline="0" dirty="0">
                <a:solidFill>
                  <a:schemeClr val="tx1"/>
                </a:solidFill>
              </a:rPr>
              <a:t>       </a:t>
            </a:r>
            <a:r>
              <a:rPr lang="en-US" b="0" dirty="0">
                <a:solidFill>
                  <a:schemeClr val="tx1"/>
                </a:solidFill>
              </a:rPr>
              <a:t>Module D5:  Patched Binaries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Part E – Obfuscation and Anti-SRE</a:t>
            </a:r>
          </a:p>
          <a:p>
            <a:r>
              <a:rPr lang="en-US" b="1" baseline="0" dirty="0">
                <a:solidFill>
                  <a:schemeClr val="tx1"/>
                </a:solidFill>
              </a:rPr>
              <a:t>       </a:t>
            </a:r>
            <a:r>
              <a:rPr lang="en-US" b="0" dirty="0">
                <a:solidFill>
                  <a:schemeClr val="tx1"/>
                </a:solidFill>
              </a:rPr>
              <a:t>Module E1:  Obfuscation</a:t>
            </a:r>
            <a:r>
              <a:rPr lang="en-US" b="0" baseline="0" dirty="0">
                <a:solidFill>
                  <a:schemeClr val="tx1"/>
                </a:solidFill>
              </a:rPr>
              <a:t> and Anti-SRE</a:t>
            </a:r>
          </a:p>
          <a:p>
            <a:pPr defTabSz="9666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Part F – Non-Binary SRE</a:t>
            </a:r>
          </a:p>
          <a:p>
            <a:r>
              <a:rPr lang="en-US" b="1" baseline="0" dirty="0">
                <a:solidFill>
                  <a:schemeClr val="tx1"/>
                </a:solidFill>
              </a:rPr>
              <a:t>       </a:t>
            </a:r>
            <a:r>
              <a:rPr lang="en-US" b="0" dirty="0">
                <a:solidFill>
                  <a:schemeClr val="tx1"/>
                </a:solidFill>
              </a:rPr>
              <a:t>Module F1:  Non-Binary SRE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6AA49-D7A7-46FD-A1C9-6E9423A315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52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6AA49-D7A7-46FD-A1C9-6E9423A315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54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ASK:  What are some examples of ways that an investigator at a crime scene can affect the scene?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Example:  Footprints, fingerprints, moving things,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6AA49-D7A7-46FD-A1C9-6E9423A315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93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ASK:  What are some examples of ways that an investigator at a crime scene can affect the scene?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Example:  Footprints, fingerprints, moving things,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6AA49-D7A7-46FD-A1C9-6E9423A315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59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ASK:  What are some examples of ways that an investigator at a crime scene can affect the scene?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Example:  Footprints, fingerprints, moving things,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6AA49-D7A7-46FD-A1C9-6E9423A315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99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ASK:  What are some examples of ways that an investigator at a crime scene can affect the scene?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Example:  Footprints, fingerprints, moving things,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6AA49-D7A7-46FD-A1C9-6E9423A315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60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ASK:  What are some examples of ways that an investigator at a crime scene can affect the scene?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Example:  Footprints, fingerprints, moving things,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6AA49-D7A7-46FD-A1C9-6E9423A315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0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ASK:  What are some examples of ways that an investigator at a crime scene can affect the scene?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Example:  Footprints, fingerprints, moving things,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6AA49-D7A7-46FD-A1C9-6E9423A315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2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provides a summary of the</a:t>
            </a:r>
            <a:r>
              <a:rPr lang="en-US" baseline="0" dirty="0"/>
              <a:t> key points of the lesson and the expected capabilities that students should master before moving on to the next section.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6AA49-D7A7-46FD-A1C9-6E9423A315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60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topics that are covered in this lesson.</a:t>
            </a:r>
            <a:r>
              <a:rPr lang="en-US" baseline="0" dirty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6AA49-D7A7-46FD-A1C9-6E9423A315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31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These are the learning objectives</a:t>
            </a:r>
            <a:r>
              <a:rPr lang="en-US" baseline="0" dirty="0">
                <a:solidFill>
                  <a:schemeClr val="tx1"/>
                </a:solidFill>
              </a:rPr>
              <a:t> for </a:t>
            </a:r>
            <a:r>
              <a:rPr lang="en-US" dirty="0"/>
              <a:t>Module D1 – Sandboxing and Other Techniques</a:t>
            </a:r>
          </a:p>
          <a:p>
            <a:endParaRPr lang="en-US" baseline="0" dirty="0">
              <a:solidFill>
                <a:schemeClr val="tx1"/>
              </a:solidFill>
            </a:endParaRPr>
          </a:p>
          <a:p>
            <a:r>
              <a:rPr lang="en-US" baseline="0" dirty="0">
                <a:solidFill>
                  <a:schemeClr val="tx1"/>
                </a:solidFill>
              </a:rPr>
              <a:t>These learning objectives are assessed through the following methods:</a:t>
            </a:r>
          </a:p>
          <a:p>
            <a:endParaRPr lang="en-US" baseline="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1"/>
                </a:solidFill>
              </a:rPr>
              <a:t>ASKs:  There are questions in the note sections for the instructor to involve the students in the lesson and assess their grasp of the concepts.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1"/>
                </a:solidFill>
              </a:rPr>
              <a:t>LABs:  There are lab exercises associated with this lesson </a:t>
            </a:r>
          </a:p>
          <a:p>
            <a:endParaRPr lang="en-US" baseline="0" dirty="0">
              <a:solidFill>
                <a:schemeClr val="tx1"/>
              </a:solidFill>
            </a:endParaRPr>
          </a:p>
          <a:p>
            <a:endParaRPr lang="en-US" baseline="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6AA49-D7A7-46FD-A1C9-6E9423A315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4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6AA49-D7A7-46FD-A1C9-6E9423A315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36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6AA49-D7A7-46FD-A1C9-6E9423A315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6AA49-D7A7-46FD-A1C9-6E9423A315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41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6AA49-D7A7-46FD-A1C9-6E9423A315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38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6AA49-D7A7-46FD-A1C9-6E9423A315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53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6AA49-D7A7-46FD-A1C9-6E9423A315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1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ative Commons Licen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6313" y="6415088"/>
            <a:ext cx="5700712" cy="2460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defTabSz="914400" eaLnBrk="0" hangingPunct="0">
              <a:defRPr/>
            </a:pPr>
            <a:r>
              <a:rPr lang="x-none" altLang="x-none" sz="1000" dirty="0">
                <a:cs typeface="+mn-cs"/>
              </a:rPr>
              <a:t>  This document is licensed with a </a:t>
            </a:r>
            <a:r>
              <a:rPr lang="x-none" altLang="x-none" sz="1000" dirty="0">
                <a:cs typeface="+mn-cs"/>
                <a:hlinkClick r:id="rId3"/>
              </a:rPr>
              <a:t>Creative Commons Attribution 4.0 International License</a:t>
            </a:r>
            <a:r>
              <a:rPr lang="x-none" altLang="x-none" sz="1000" dirty="0">
                <a:cs typeface="+mn-cs"/>
              </a:rPr>
              <a:t> ©2017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creativecommons.org/licenses/by/4.0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</a:t>
            </a:r>
          </a:p>
          <a:p>
            <a:pPr lvl="0"/>
            <a:r>
              <a:rPr lang="en-US"/>
              <a:t>aster text styles</a:t>
            </a:r>
          </a:p>
          <a:p>
            <a:pPr lvl="1"/>
            <a:r>
              <a:rPr lang="en-US"/>
              <a:t>Second levelThird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76313" y="6415088"/>
            <a:ext cx="5700712" cy="2460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defTabSz="914400" eaLnBrk="0" hangingPunct="0">
              <a:defRPr/>
            </a:pPr>
            <a:r>
              <a:rPr lang="x-none" altLang="x-none" sz="1000" dirty="0">
                <a:cs typeface="+mn-cs"/>
              </a:rPr>
              <a:t>  This document is licensed with a </a:t>
            </a:r>
            <a:r>
              <a:rPr lang="x-none" altLang="x-none" sz="1000" dirty="0">
                <a:cs typeface="+mn-cs"/>
                <a:hlinkClick r:id="rId12"/>
              </a:rPr>
              <a:t>Creative Commons Attribution 4.0 International License</a:t>
            </a:r>
            <a:r>
              <a:rPr lang="x-none" altLang="x-none" sz="1000" dirty="0">
                <a:cs typeface="+mn-cs"/>
              </a:rPr>
              <a:t> ©2017 </a:t>
            </a:r>
          </a:p>
        </p:txBody>
      </p:sp>
      <p:pic>
        <p:nvPicPr>
          <p:cNvPr id="8" name="Picture 2" descr="reative Commons License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976313" y="6415088"/>
            <a:ext cx="5700712" cy="2460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defTabSz="914400" eaLnBrk="0" hangingPunct="0">
              <a:defRPr/>
            </a:pPr>
            <a:r>
              <a:rPr lang="x-none" altLang="x-none" sz="1000" dirty="0">
                <a:cs typeface="+mn-cs"/>
              </a:rPr>
              <a:t>  This document is licensed with a </a:t>
            </a:r>
            <a:r>
              <a:rPr lang="x-none" altLang="x-none" sz="1000" dirty="0">
                <a:cs typeface="+mn-cs"/>
                <a:hlinkClick r:id="rId12"/>
              </a:rPr>
              <a:t>Creative Commons Attribution 4.0 International License</a:t>
            </a:r>
            <a:r>
              <a:rPr lang="x-none" altLang="x-none" sz="1000" dirty="0">
                <a:cs typeface="+mn-cs"/>
              </a:rPr>
              <a:t> ©2017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Reverse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>
          <a:xfrm>
            <a:off x="2493856" y="4936277"/>
            <a:ext cx="5056475" cy="436912"/>
          </a:xfrm>
          <a:prstGeom prst="rect">
            <a:avLst/>
          </a:prstGeom>
        </p:spPr>
        <p:txBody>
          <a:bodyPr/>
          <a:lstStyle/>
          <a:p>
            <a:r>
              <a:rPr lang="en-US" sz="2000" b="1" dirty="0">
                <a:solidFill>
                  <a:srgbClr val="2F5597"/>
                </a:solidFill>
              </a:rPr>
              <a:t>Module D1 – Sandboxing and Other Techniques</a:t>
            </a:r>
          </a:p>
        </p:txBody>
      </p:sp>
    </p:spTree>
    <p:extLst>
      <p:ext uri="{BB962C8B-B14F-4D97-AF65-F5344CB8AC3E}">
        <p14:creationId xmlns:p14="http://schemas.microsoft.com/office/powerpoint/2010/main" val="203506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10600" cy="1371600"/>
          </a:xfrm>
        </p:spPr>
        <p:txBody>
          <a:bodyPr/>
          <a:lstStyle/>
          <a:p>
            <a:r>
              <a:rPr lang="en-US" dirty="0"/>
              <a:t>Malware Analysis </a:t>
            </a:r>
            <a:r>
              <a:rPr lang="en-US" dirty="0" smtClean="0"/>
              <a:t>Environments (cont.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Process:  You are going to run the code in your sandbox to allow you to look for clues to understand its objectives.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Clues:  You want to identify the changes the code makes to your system and be prepared to records those changes.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You should also be prepared to record events that are observable but perhaps leave no permanent artifact.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E7CC998-6EED-D141-86EB-8EFCB57CD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34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10600" cy="1371600"/>
          </a:xfrm>
        </p:spPr>
        <p:txBody>
          <a:bodyPr/>
          <a:lstStyle/>
          <a:p>
            <a:r>
              <a:rPr lang="en-US" dirty="0"/>
              <a:t>The Observer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When crime scene investigators arrive at a crime scene and begin their investigation, they interact with the scene of the crime.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can affect the crime scene.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E7CC998-6EED-D141-86EB-8EFCB57CD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808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10600" cy="1371600"/>
          </a:xfrm>
        </p:spPr>
        <p:txBody>
          <a:bodyPr/>
          <a:lstStyle/>
          <a:p>
            <a:r>
              <a:rPr lang="en-US" dirty="0"/>
              <a:t>The Observer </a:t>
            </a:r>
            <a:r>
              <a:rPr lang="en-US" dirty="0" smtClean="0"/>
              <a:t>Effect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When you instrument your sandbox to identify the effects of the malware, the tools that you are using to collect the information may themselves affect the “crime scene.”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E7CC998-6EED-D141-86EB-8EFCB57CD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00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10600" cy="1371600"/>
          </a:xfrm>
        </p:spPr>
        <p:txBody>
          <a:bodyPr/>
          <a:lstStyle/>
          <a:p>
            <a:r>
              <a:rPr lang="en-US" dirty="0"/>
              <a:t>Instrumenting the Sandbox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Windows registry is constantly being accessed by both the operating system and running programs.</a:t>
            </a:r>
          </a:p>
          <a:p>
            <a:r>
              <a:rPr lang="en-US" sz="2400" dirty="0"/>
              <a:t>The best way to observe changes in the Windows registry is to take snapshots of the registry before and after infection.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E7CC998-6EED-D141-86EB-8EFCB57CD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87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10600" cy="1371600"/>
          </a:xfrm>
        </p:spPr>
        <p:txBody>
          <a:bodyPr/>
          <a:lstStyle/>
          <a:p>
            <a:r>
              <a:rPr lang="en-US" dirty="0"/>
              <a:t>Instrumenting the </a:t>
            </a:r>
            <a:r>
              <a:rPr lang="en-US" dirty="0" smtClean="0"/>
              <a:t>Sandbox (cont</a:t>
            </a:r>
            <a:r>
              <a:rPr lang="en-US" dirty="0" smtClean="0"/>
              <a:t>.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Simple changes you might observe include: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Changes to the Windows registry</a:t>
            </a:r>
          </a:p>
          <a:p>
            <a:r>
              <a:rPr lang="en-US" sz="2400" dirty="0"/>
              <a:t>Changes to the file system</a:t>
            </a:r>
          </a:p>
          <a:p>
            <a:r>
              <a:rPr lang="en-US" sz="2400" dirty="0"/>
              <a:t>Creation of new processes</a:t>
            </a:r>
          </a:p>
          <a:p>
            <a:r>
              <a:rPr lang="en-US" sz="2400" dirty="0"/>
              <a:t>Generation of network traffic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E7CC998-6EED-D141-86EB-8EFCB57CD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70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10600" cy="1371600"/>
          </a:xfrm>
        </p:spPr>
        <p:txBody>
          <a:bodyPr/>
          <a:lstStyle/>
          <a:p>
            <a:r>
              <a:rPr lang="en-US" dirty="0"/>
              <a:t>Instrumenting the </a:t>
            </a:r>
            <a:r>
              <a:rPr lang="en-US" dirty="0" smtClean="0"/>
              <a:t>Sandbox (cont.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Many of the tools commonly used in malware analysis create registry entries the first time they are executed.</a:t>
            </a:r>
          </a:p>
          <a:p>
            <a:r>
              <a:rPr lang="en-US" sz="2400" dirty="0"/>
              <a:t>These tools should be run once before you take any registry snapshots.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E7CC998-6EED-D141-86EB-8EFCB57CD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416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10600" cy="1371600"/>
          </a:xfrm>
        </p:spPr>
        <p:txBody>
          <a:bodyPr/>
          <a:lstStyle/>
          <a:p>
            <a:r>
              <a:rPr lang="en-US" dirty="0"/>
              <a:t>Instrumenting the </a:t>
            </a:r>
            <a:r>
              <a:rPr lang="en-US" dirty="0" smtClean="0"/>
              <a:t>Sandbox (cont</a:t>
            </a:r>
            <a:r>
              <a:rPr lang="en-US" dirty="0" smtClean="0"/>
              <a:t>.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Consider the crime scene analysis from before</a:t>
            </a:r>
          </a:p>
          <a:p>
            <a:r>
              <a:rPr lang="en-US" sz="2400" dirty="0"/>
              <a:t>We are effectively bringing a team of assistants who may leave their fingerprints and footprints at the crime scene.</a:t>
            </a:r>
          </a:p>
          <a:p>
            <a:r>
              <a:rPr lang="en-US" sz="2400" dirty="0"/>
              <a:t>We want the ability to distinguish the digital footprints of these exemplars from the malware.</a:t>
            </a:r>
          </a:p>
          <a:p>
            <a:r>
              <a:rPr lang="en-US" sz="2400" dirty="0"/>
              <a:t>Since we are “controlling” the launch of the malware, we can introduce these new assistance before the “crime” takes place.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E7CC998-6EED-D141-86EB-8EFCB57CD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865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have discussed environments for analyzing malware.</a:t>
            </a:r>
          </a:p>
          <a:p>
            <a:r>
              <a:rPr lang="en-US" sz="2800" dirty="0"/>
              <a:t>We have investigated the effects that the analysis of malware can have on the observational environment.</a:t>
            </a:r>
          </a:p>
          <a:p>
            <a:r>
              <a:rPr lang="en-US" sz="2800" dirty="0"/>
              <a:t>We have taken steps to identify and minimize the observer effect.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E7CC998-6EED-D141-86EB-8EFCB57CD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20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 action="ppaction://hlinksldjump"/>
              </a:rPr>
              <a:t>Introduction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 action="ppaction://hlinksldjump"/>
              </a:rPr>
              <a:t>Malware Analysis Environments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 action="ppaction://hlinksldjump"/>
              </a:rPr>
              <a:t>Observer Effect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6" action="ppaction://hlinksldjump"/>
              </a:rPr>
              <a:t>Instrumenting the Sandbox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7" action="ppaction://hlinksldjump"/>
              </a:rPr>
              <a:t>Summary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E7CC998-6EED-D141-86EB-8EFCB57CD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58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10600" cy="1371600"/>
          </a:xfrm>
        </p:spPr>
        <p:txBody>
          <a:bodyPr/>
          <a:lstStyle/>
          <a:p>
            <a:r>
              <a:rPr lang="en-US"/>
              <a:t>Module D1 </a:t>
            </a:r>
            <a:r>
              <a:rPr lang="en-US" dirty="0"/>
              <a:t>–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Upon successful completion of this module, the student should be able to: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en-US" sz="2400" dirty="0"/>
              <a:t>Instrument a sandbox.</a:t>
            </a:r>
          </a:p>
          <a:p>
            <a:pPr lvl="1"/>
            <a:r>
              <a:rPr lang="en-US" sz="2400" dirty="0"/>
              <a:t>Configure sandbox tools to observe the behavior of malware.</a:t>
            </a:r>
          </a:p>
          <a:p>
            <a:pPr lvl="1"/>
            <a:r>
              <a:rPr lang="en-US" sz="2400" dirty="0"/>
              <a:t>Identify and measure the potential effects of the instruments on the environment.</a:t>
            </a:r>
          </a:p>
          <a:p>
            <a:pPr lvl="1"/>
            <a:r>
              <a:rPr lang="en-US" sz="2400" dirty="0"/>
              <a:t>Take steps to minimize the impact of the instruments on the environment.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E7CC998-6EED-D141-86EB-8EFCB57CD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43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10600" cy="13716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This lab introduces the concept of a sandbox and discusses some of the tools that will be used to instrument the environment in order to observe the behavior of a piece of malware.</a:t>
            </a:r>
            <a:endParaRPr lang="en-US" sz="24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E7CC998-6EED-D141-86EB-8EFCB57CD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03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10600" cy="1371600"/>
          </a:xfrm>
        </p:spPr>
        <p:txBody>
          <a:bodyPr/>
          <a:lstStyle/>
          <a:p>
            <a:r>
              <a:rPr lang="en-US" dirty="0"/>
              <a:t>Malware Analysis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When a crime has been committed, an investigator may be summoned to the scene.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objective of the investigator is to analyze the scene to determine what happened.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E7CC998-6EED-D141-86EB-8EFCB57CD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74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10600" cy="1371600"/>
          </a:xfrm>
        </p:spPr>
        <p:txBody>
          <a:bodyPr/>
          <a:lstStyle/>
          <a:p>
            <a:r>
              <a:rPr lang="en-US" dirty="0"/>
              <a:t>Malware Analysis </a:t>
            </a:r>
            <a:r>
              <a:rPr lang="en-US" dirty="0" smtClean="0"/>
              <a:t>Environments (cont</a:t>
            </a:r>
            <a:r>
              <a:rPr lang="en-US" dirty="0" smtClean="0"/>
              <a:t>.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crime scene investigation process may include: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Isolate crime scene with barrier tape</a:t>
            </a:r>
          </a:p>
          <a:p>
            <a:r>
              <a:rPr lang="en-US" sz="2400" dirty="0"/>
              <a:t>Look for visible clues (footprints, fingerprints, broken window, broken lock, empty display case, etc.)</a:t>
            </a:r>
          </a:p>
          <a:p>
            <a:r>
              <a:rPr lang="en-US" sz="2400" dirty="0"/>
              <a:t>Seek out additional clues (witnesses, surveillance cameras, alarm logs, insider behavior)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E7CC998-6EED-D141-86EB-8EFCB57CD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85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10600" cy="1371600"/>
          </a:xfrm>
        </p:spPr>
        <p:txBody>
          <a:bodyPr/>
          <a:lstStyle/>
          <a:p>
            <a:r>
              <a:rPr lang="en-US" dirty="0"/>
              <a:t>Malware Analysis </a:t>
            </a:r>
            <a:r>
              <a:rPr lang="en-US" dirty="0" smtClean="0"/>
              <a:t>Environments (cont.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tools available to aid the investigator  vary greatly.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more highly secure the location, the more likely it is that more and better instruments exist to help the investigator collect the clues.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E7CC998-6EED-D141-86EB-8EFCB57CD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08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10600" cy="1371600"/>
          </a:xfrm>
        </p:spPr>
        <p:txBody>
          <a:bodyPr/>
          <a:lstStyle/>
          <a:p>
            <a:r>
              <a:rPr lang="en-US" dirty="0"/>
              <a:t>Malware Analysis </a:t>
            </a:r>
            <a:r>
              <a:rPr lang="en-US" dirty="0" smtClean="0"/>
              <a:t>Environments (cont.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Key questions for the investigator might include: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What happened?</a:t>
            </a:r>
          </a:p>
          <a:p>
            <a:r>
              <a:rPr lang="en-US" sz="2400" dirty="0"/>
              <a:t>Is the incident over?</a:t>
            </a:r>
          </a:p>
          <a:p>
            <a:r>
              <a:rPr lang="en-US" sz="2400" dirty="0"/>
              <a:t>Is the intruder still on the premises?</a:t>
            </a:r>
          </a:p>
          <a:p>
            <a:r>
              <a:rPr lang="en-US" sz="2400" dirty="0"/>
              <a:t>Are there additional threats?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E7CC998-6EED-D141-86EB-8EFCB57CD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94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10600" cy="1371600"/>
          </a:xfrm>
        </p:spPr>
        <p:txBody>
          <a:bodyPr/>
          <a:lstStyle/>
          <a:p>
            <a:r>
              <a:rPr lang="en-US" dirty="0"/>
              <a:t>Malware Analysis </a:t>
            </a:r>
            <a:r>
              <a:rPr lang="en-US" dirty="0" smtClean="0"/>
              <a:t>Environments (cont.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Let’s switch to malware and identify some analogous items.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Mission:  You have been called to analyze a piece of code that you suspect is malware.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Role:  You are the investigator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Sandbox:  Your sandbox will be you isolated crime scene.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E7CC998-6EED-D141-86EB-8EFCB57CD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C6AEF549-90E1-47C7-BE25-4BF87E87A1D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620269"/>
      </p:ext>
    </p:extLst>
  </p:cSld>
  <p:clrMapOvr>
    <a:masterClrMapping/>
  </p:clrMapOvr>
</p:sld>
</file>

<file path=ppt/theme/theme1.xml><?xml version="1.0" encoding="utf-8"?>
<a:theme xmlns:a="http://schemas.openxmlformats.org/drawingml/2006/main" name="CWE-S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CWE-SRE.thmx</Template>
  <TotalTime>2159</TotalTime>
  <Words>1202</Words>
  <Application>Microsoft Office PowerPoint</Application>
  <PresentationFormat>On-screen Show (4:3)</PresentationFormat>
  <Paragraphs>182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CWE-SRE</vt:lpstr>
      <vt:lpstr>Software Reverse Engineering</vt:lpstr>
      <vt:lpstr>Table of Contents</vt:lpstr>
      <vt:lpstr>Module D1 – Learning Objectives</vt:lpstr>
      <vt:lpstr>Introduction</vt:lpstr>
      <vt:lpstr>Malware Analysis Environments</vt:lpstr>
      <vt:lpstr>Malware Analysis Environments (cont. 1)</vt:lpstr>
      <vt:lpstr>Malware Analysis Environments (cont. 2)</vt:lpstr>
      <vt:lpstr>Malware Analysis Environments (cont. 3)</vt:lpstr>
      <vt:lpstr>Malware Analysis Environments (cont. 4)</vt:lpstr>
      <vt:lpstr>Malware Analysis Environments (cont. 5)</vt:lpstr>
      <vt:lpstr>The Observer Effect</vt:lpstr>
      <vt:lpstr>The Observer Effect (cont.)</vt:lpstr>
      <vt:lpstr>Instrumenting the Sandbox</vt:lpstr>
      <vt:lpstr>Instrumenting the Sandbox (cont. 1)</vt:lpstr>
      <vt:lpstr>Instrumenting the Sandbox (cont. 2)</vt:lpstr>
      <vt:lpstr>Instrumenting the Sandbox (cont. 3)</vt:lpstr>
      <vt:lpstr>Summary</vt:lpstr>
    </vt:vector>
  </TitlesOfParts>
  <Company>University of California at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Johnston, Peter</cp:lastModifiedBy>
  <cp:revision>196</cp:revision>
  <cp:lastPrinted>2016-07-18T16:40:10Z</cp:lastPrinted>
  <dcterms:created xsi:type="dcterms:W3CDTF">2016-07-03T20:12:42Z</dcterms:created>
  <dcterms:modified xsi:type="dcterms:W3CDTF">2020-01-08T18:26:05Z</dcterms:modified>
</cp:coreProperties>
</file>