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4" r:id="rId9"/>
    <p:sldId id="275" r:id="rId10"/>
    <p:sldId id="276" r:id="rId11"/>
    <p:sldId id="277" r:id="rId12"/>
    <p:sldId id="278" r:id="rId13"/>
    <p:sldId id="279" r:id="rId14"/>
    <p:sldId id="271" r:id="rId15"/>
    <p:sldId id="280" r:id="rId16"/>
    <p:sldId id="281" r:id="rId17"/>
    <p:sldId id="282" r:id="rId18"/>
    <p:sldId id="273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ondrina Solid Regular" panose="020B0604020202020204" charset="0"/>
      <p:regular r:id="rId24"/>
    </p:embeddedFont>
    <p:embeddedFont>
      <p:font typeface="More Sugar Thin" panose="020B0604020202020204" charset="0"/>
      <p:regular r:id="rId25"/>
    </p:embeddedFont>
    <p:embeddedFont>
      <p:font typeface="Open Sans" panose="020B0606030504020204" pitchFamily="34" charset="0"/>
      <p:regular r:id="rId26"/>
    </p:embeddedFont>
    <p:embeddedFont>
      <p:font typeface="Open Sans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2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4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43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44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45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4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48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50.png"/><Relationship Id="rId5" Type="http://schemas.openxmlformats.org/officeDocument/2006/relationships/image" Target="../media/image27.sv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33.jpe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0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7.png"/><Relationship Id="rId5" Type="http://schemas.openxmlformats.org/officeDocument/2006/relationships/image" Target="../media/image27.svg"/><Relationship Id="rId10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27.sv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0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01375">
            <a:off x="-5981158" y="-2968200"/>
            <a:ext cx="13615030" cy="806999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68431">
            <a:off x="9750375" y="5305947"/>
            <a:ext cx="15017849" cy="890148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219721">
            <a:off x="6426073" y="-645156"/>
            <a:ext cx="4619615" cy="111438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270571">
            <a:off x="9652395" y="6846626"/>
            <a:ext cx="6541131" cy="13082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311325">
            <a:off x="2805705" y="7076356"/>
            <a:ext cx="2495372" cy="5957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-180278">
            <a:off x="4209915" y="4168501"/>
            <a:ext cx="9497384" cy="1739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5"/>
              </a:lnSpc>
            </a:pPr>
            <a:r>
              <a:rPr lang="en-US" sz="12975">
                <a:solidFill>
                  <a:srgbClr val="44089B"/>
                </a:solidFill>
                <a:latin typeface="Londrina Solid Regular"/>
              </a:rPr>
              <a:t>BASE DE DATOS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754075">
            <a:off x="13490079" y="1628221"/>
            <a:ext cx="1047135" cy="140812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77903">
            <a:off x="1510401" y="4395478"/>
            <a:ext cx="2485169" cy="22999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322904" y="990600"/>
            <a:ext cx="7642193" cy="83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4"/>
              </a:lnSpc>
            </a:pPr>
            <a:r>
              <a:rPr lang="en-US" sz="2424" spc="242" dirty="0">
                <a:solidFill>
                  <a:srgbClr val="FFFFFF"/>
                </a:solidFill>
                <a:latin typeface="More Sugar Thin"/>
              </a:rPr>
              <a:t>ACTIVIDAD PROCESUAL H4 </a:t>
            </a:r>
          </a:p>
          <a:p>
            <a:pPr algn="ctr">
              <a:lnSpc>
                <a:spcPts val="3394"/>
              </a:lnSpc>
            </a:pPr>
            <a:endParaRPr lang="en-US" sz="2424" spc="242" dirty="0">
              <a:solidFill>
                <a:srgbClr val="FFFFFF"/>
              </a:solidFill>
              <a:latin typeface="More Sugar Thin"/>
            </a:endParaRPr>
          </a:p>
        </p:txBody>
      </p:sp>
      <p:sp>
        <p:nvSpPr>
          <p:cNvPr id="11" name="TextBox 11"/>
          <p:cNvSpPr txBox="1"/>
          <p:nvPr/>
        </p:nvSpPr>
        <p:spPr>
          <a:xfrm rot="79438">
            <a:off x="9939861" y="7162624"/>
            <a:ext cx="5965535" cy="461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7"/>
              </a:lnSpc>
            </a:pPr>
            <a:r>
              <a:rPr lang="en-US" sz="3324">
                <a:solidFill>
                  <a:srgbClr val="FFFFFF"/>
                </a:solidFill>
                <a:latin typeface="More Sugar Thin"/>
              </a:rPr>
              <a:t>ingieneria de sistemas - unifrnaz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46345" y="8140700"/>
            <a:ext cx="6810091" cy="111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FFFFFF"/>
                </a:solidFill>
                <a:latin typeface="More Sugar Thin"/>
              </a:rPr>
              <a:t>CRISTIAN MACHICADO FLORES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8402" y="1730821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520152" y="281848"/>
            <a:ext cx="9123480" cy="1545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s-US" sz="6000" dirty="0">
                <a:solidFill>
                  <a:schemeClr val="bg2"/>
                </a:solidFill>
                <a:latin typeface="Londrina Solid Regular" panose="020B0604020202020204" charset="0"/>
              </a:rPr>
              <a:t>2.7 PARA QUÉ SIRVE LA FUNCIÓN CONCAT EN SQL-SERVER </a:t>
            </a:r>
            <a:endParaRPr lang="en-US" sz="5975" dirty="0">
              <a:solidFill>
                <a:schemeClr val="bg2"/>
              </a:solidFill>
              <a:latin typeface="Londrina Solid Regular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60948-A667-4907-8120-B60B1B25F582}"/>
              </a:ext>
            </a:extLst>
          </p:cNvPr>
          <p:cNvSpPr txBox="1"/>
          <p:nvPr/>
        </p:nvSpPr>
        <p:spPr>
          <a:xfrm>
            <a:off x="2264075" y="3211210"/>
            <a:ext cx="11022022" cy="2074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s-US" sz="3200" b="0" i="0" dirty="0">
                <a:effectLst/>
                <a:latin typeface="arial" panose="020B0604020202020204" pitchFamily="34" charset="0"/>
              </a:rPr>
              <a:t>CONCAT </a:t>
            </a:r>
            <a:r>
              <a:rPr lang="es-US" sz="3200" b="1" i="0" dirty="0">
                <a:effectLst/>
                <a:latin typeface="arial" panose="020B0604020202020204" pitchFamily="34" charset="0"/>
              </a:rPr>
              <a:t>convierte implícitamente los valores NULL en cadenas vacías</a:t>
            </a:r>
            <a:r>
              <a:rPr lang="es-US" sz="3200" b="0" i="0" dirty="0">
                <a:effectLst/>
                <a:latin typeface="arial" panose="020B0604020202020204" pitchFamily="34" charset="0"/>
              </a:rPr>
              <a:t>. Si CONCAT recibe argumentos en los que todos los valores son NULL, devolverá una cadena vacía de tipo </a:t>
            </a:r>
            <a:r>
              <a:rPr lang="es-US" sz="3200" b="0" i="0" dirty="0" err="1">
                <a:effectLst/>
                <a:latin typeface="arial" panose="020B0604020202020204" pitchFamily="34" charset="0"/>
              </a:rPr>
              <a:t>varchar</a:t>
            </a:r>
            <a:r>
              <a:rPr lang="es-US" sz="3200" b="0" i="0" dirty="0">
                <a:effectLst/>
                <a:latin typeface="arial" panose="020B0604020202020204" pitchFamily="34" charset="0"/>
              </a:rPr>
              <a:t>(1).</a:t>
            </a:r>
            <a:endParaRPr lang="en-US" sz="2919" dirty="0">
              <a:latin typeface="Open Sans Bold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823FB0-A613-44F4-8A2C-0369E46B1D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89" y="5349800"/>
            <a:ext cx="8248584" cy="46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52838" y="1714500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0" y="5440349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520152" y="281848"/>
            <a:ext cx="9123480" cy="1545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s-US" sz="6000" dirty="0">
                <a:solidFill>
                  <a:schemeClr val="bg2"/>
                </a:solidFill>
                <a:latin typeface="Londrina Solid Regular" panose="020B0604020202020204" charset="0"/>
              </a:rPr>
              <a:t>2.8 MUESTRA UN EJEMPLO DEL USO DE COUNT </a:t>
            </a:r>
            <a:endParaRPr lang="en-US" sz="5975" dirty="0">
              <a:solidFill>
                <a:schemeClr val="bg2"/>
              </a:solidFill>
              <a:latin typeface="Londrina Solid Regular" panose="020B060402020202020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4306FF-FBDF-45B6-8D91-C8C9035428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623" y="2470997"/>
            <a:ext cx="144017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3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8402" y="1730821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520152" y="281848"/>
            <a:ext cx="9123480" cy="1545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s-US" sz="6000" dirty="0">
                <a:solidFill>
                  <a:schemeClr val="bg2"/>
                </a:solidFill>
                <a:latin typeface="Londrina Solid Regular" panose="020B0604020202020204" charset="0"/>
              </a:rPr>
              <a:t>2.9 MUESTRA UN EJEMPLO DEL USO DE AVG </a:t>
            </a:r>
            <a:endParaRPr lang="en-US" sz="5975" dirty="0">
              <a:solidFill>
                <a:schemeClr val="bg2"/>
              </a:solidFill>
              <a:latin typeface="Londrina Solid Regular" panose="020B060402020202020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96959E1-0AA9-4D2D-9D61-606A74C2E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35" y="3220736"/>
            <a:ext cx="9110713" cy="45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5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8402" y="1730821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520152" y="281848"/>
            <a:ext cx="9123480" cy="1545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s-US" sz="6000" dirty="0">
                <a:solidFill>
                  <a:schemeClr val="bg2"/>
                </a:solidFill>
                <a:latin typeface="Londrina Solid Regular" panose="020B0604020202020204" charset="0"/>
              </a:rPr>
              <a:t>2.10 MUESTRA UN EJEMPLO DEL USO DE MIN-MAX </a:t>
            </a:r>
            <a:endParaRPr lang="en-US" sz="5975" dirty="0">
              <a:solidFill>
                <a:schemeClr val="bg2"/>
              </a:solidFill>
              <a:latin typeface="Londrina Solid Regular" panose="020B060402020202020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3C2B7F-B2C7-47F5-B007-E7D5C59D01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68" y="2819400"/>
            <a:ext cx="944634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0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5930" y="1774095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1687345" y="305574"/>
            <a:ext cx="483079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n-US" sz="5975" dirty="0">
                <a:solidFill>
                  <a:srgbClr val="FFFFFF"/>
                </a:solidFill>
                <a:latin typeface="Londrina Solid Regular"/>
              </a:rPr>
              <a:t>3. MANEJO DE CONSULTAS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64075" y="3211210"/>
            <a:ext cx="11022022" cy="50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s-US" sz="3200" dirty="0"/>
              <a:t>Mostrar que jugadores que formen parte del equipo equ-333</a:t>
            </a:r>
            <a:endParaRPr lang="en-US" sz="2919" dirty="0">
              <a:solidFill>
                <a:srgbClr val="000000"/>
              </a:solidFill>
              <a:latin typeface="Open Sans Bold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3BAE4F9-FBD2-405C-9F8E-B5BE74305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712433"/>
            <a:ext cx="12142059" cy="38854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5930" y="1774095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1687345" y="305574"/>
            <a:ext cx="483079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n-US" sz="5975" dirty="0">
                <a:solidFill>
                  <a:srgbClr val="FFFFFF"/>
                </a:solidFill>
                <a:latin typeface="Londrina Solid Regular"/>
              </a:rPr>
              <a:t>3. MANEJO DE CONSULTAS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18889" y="2632680"/>
            <a:ext cx="11022022" cy="102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s-US" sz="3200" dirty="0"/>
              <a:t>Crear una función que permita saber cuántos jugadores están inscritos y que sean de la categoría varones o mujeres</a:t>
            </a:r>
            <a:endParaRPr lang="en-US" sz="2919" dirty="0">
              <a:solidFill>
                <a:srgbClr val="000000"/>
              </a:solidFill>
              <a:latin typeface="Open Sans Bold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93B6BA6-8F1B-47AD-8D43-8BFBBA02B4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30" y="4776129"/>
            <a:ext cx="12639688" cy="40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44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5930" y="1774095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1687345" y="305574"/>
            <a:ext cx="483079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n-US" sz="5975" dirty="0">
                <a:solidFill>
                  <a:srgbClr val="FFFFFF"/>
                </a:solidFill>
                <a:latin typeface="Londrina Solid Regular"/>
              </a:rPr>
              <a:t>3. MANEJO DE CONSULTAS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79065" y="2801798"/>
            <a:ext cx="11022022" cy="102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s-US" sz="3200" dirty="0"/>
              <a:t>Crear una función que obtenga el promedio de las edades mayores a una cierta edad</a:t>
            </a:r>
            <a:endParaRPr lang="en-US" sz="2919" dirty="0">
              <a:solidFill>
                <a:srgbClr val="000000"/>
              </a:solidFill>
              <a:latin typeface="Open Sans Bold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4A8E05A-CBFC-4253-A3DF-D10B7E5CFE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15" y="3835130"/>
            <a:ext cx="8790460" cy="62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5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5930" y="1774095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1687345" y="305574"/>
            <a:ext cx="483079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n-US" sz="5975" dirty="0">
                <a:solidFill>
                  <a:srgbClr val="FFFFFF"/>
                </a:solidFill>
                <a:latin typeface="Londrina Solid Regular"/>
              </a:rPr>
              <a:t>3. MANEJO DE CONSULTAS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79065" y="2801798"/>
            <a:ext cx="11022022" cy="50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s-US" sz="3200" dirty="0"/>
              <a:t>Generar la serie </a:t>
            </a:r>
            <a:r>
              <a:rPr lang="es-US" sz="3200" dirty="0" err="1"/>
              <a:t>fibonacci</a:t>
            </a:r>
            <a:r>
              <a:rPr lang="es-US" sz="3200" dirty="0"/>
              <a:t>. </a:t>
            </a:r>
            <a:endParaRPr lang="en-US" sz="2919" dirty="0">
              <a:solidFill>
                <a:srgbClr val="000000"/>
              </a:solidFill>
              <a:latin typeface="Open Sans Bold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7EE8DDE-515B-41B6-9654-CC5226125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25" y="3577129"/>
            <a:ext cx="7452910" cy="649330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943295F-7695-491F-A88B-F24A944A5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65" y="3584749"/>
            <a:ext cx="5404189" cy="55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7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15572783" cy="67670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0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137548">
            <a:off x="-5276732" y="-399355"/>
            <a:ext cx="16704494" cy="110857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87562" flipV="1">
            <a:off x="2590979" y="2430841"/>
            <a:ext cx="15121923" cy="480121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275266">
            <a:off x="9316327" y="3476730"/>
            <a:ext cx="6946477" cy="220550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825" t="37132"/>
          <a:stretch>
            <a:fillRect/>
          </a:stretch>
        </p:blipFill>
        <p:spPr>
          <a:xfrm rot="5903295">
            <a:off x="652367" y="6019529"/>
            <a:ext cx="1066432" cy="108766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177903">
            <a:off x="7760302" y="436989"/>
            <a:ext cx="2485169" cy="229991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87562" flipV="1">
            <a:off x="2308401" y="5654843"/>
            <a:ext cx="15074690" cy="478621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650080" flipH="1">
            <a:off x="1491721" y="864597"/>
            <a:ext cx="1394786" cy="144469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87562" flipV="1">
            <a:off x="8847865" y="6365921"/>
            <a:ext cx="8586567" cy="272623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87562" flipV="1">
            <a:off x="2310973" y="4859580"/>
            <a:ext cx="15399730" cy="488941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382163" y="798489"/>
            <a:ext cx="8397756" cy="869002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510295" y="4078971"/>
            <a:ext cx="6040724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879"/>
              </a:lnSpc>
            </a:pPr>
            <a:r>
              <a:rPr lang="en-US" sz="4899">
                <a:solidFill>
                  <a:srgbClr val="FFFFFF"/>
                </a:solidFill>
                <a:latin typeface="Londrina Solid Regular"/>
              </a:rPr>
              <a:t>diseño de base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5930" y="1774095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363948" y="2318185"/>
            <a:ext cx="11021652" cy="720816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5716217" y="597128"/>
            <a:ext cx="4329061" cy="1188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n-US" sz="5975">
                <a:solidFill>
                  <a:srgbClr val="FFFFFF"/>
                </a:solidFill>
                <a:latin typeface="Londrina Solid Regular"/>
              </a:rPr>
              <a:t>1.2 REGISTROS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03215" y="4873018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5930" y="1774095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809660" y="3086100"/>
            <a:ext cx="4572000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173137" y="49117"/>
            <a:ext cx="4443046" cy="1002131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8546114" y="532205"/>
            <a:ext cx="3859311" cy="110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n-US" sz="5975">
                <a:solidFill>
                  <a:srgbClr val="FFFFFF"/>
                </a:solidFill>
                <a:latin typeface="Londrina Solid Regular"/>
              </a:rPr>
              <a:t>2.1 DIAGRAMA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5930" y="1774095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rcRect t="13231" b="26706"/>
          <a:stretch>
            <a:fillRect/>
          </a:stretch>
        </p:blipFill>
        <p:spPr>
          <a:xfrm>
            <a:off x="3432602" y="5118725"/>
            <a:ext cx="7188089" cy="72689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668406" y="8324154"/>
            <a:ext cx="6952285" cy="126700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 rot="-395979">
            <a:off x="4971159" y="92512"/>
            <a:ext cx="6148680" cy="162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n-US" sz="5975" dirty="0">
                <a:solidFill>
                  <a:srgbClr val="FFFFFF"/>
                </a:solidFill>
                <a:latin typeface="Londrina Solid Regular"/>
              </a:rPr>
              <a:t>2.2 QUE ES DDL Y DML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12487" y="2525603"/>
            <a:ext cx="11022022" cy="2030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919">
                <a:solidFill>
                  <a:srgbClr val="000000"/>
                </a:solidFill>
                <a:latin typeface="Open Sans Bold"/>
              </a:rPr>
              <a:t>las sentencias DDL son aquellas utilizadas para la creación de una base de datos y todos sus componentes: tablas, índices, relaciones, disparadores (triggers), procedimientos almacenados, etc.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61573" y="6302821"/>
            <a:ext cx="13144856" cy="2077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919" dirty="0">
                <a:latin typeface="Open Sans Bold"/>
              </a:rPr>
              <a:t>las </a:t>
            </a:r>
            <a:r>
              <a:rPr lang="en-US" sz="2919" dirty="0" err="1">
                <a:latin typeface="Open Sans Bold"/>
              </a:rPr>
              <a:t>sentencias</a:t>
            </a:r>
            <a:r>
              <a:rPr lang="en-US" sz="2919" dirty="0">
                <a:latin typeface="Open Sans Bold"/>
              </a:rPr>
              <a:t> DML </a:t>
            </a:r>
            <a:r>
              <a:rPr lang="es-US" sz="3200" b="0" i="0" dirty="0">
                <a:effectLst/>
                <a:latin typeface="Open Sans" panose="020B0606030504020204" pitchFamily="34" charset="0"/>
              </a:rPr>
              <a:t>Utilizan instrucciones de SQL, </a:t>
            </a:r>
            <a:r>
              <a:rPr lang="es-US" sz="3200" b="1" i="0" dirty="0">
                <a:effectLst/>
                <a:latin typeface="Open Sans" panose="020B0606030504020204" pitchFamily="34" charset="0"/>
              </a:rPr>
              <a:t>permite a los usuarios introducir datos para posteriormente realizar tareas de consultas o modificación</a:t>
            </a:r>
            <a:r>
              <a:rPr lang="es-US" sz="3200" b="0" i="0" dirty="0">
                <a:effectLst/>
                <a:latin typeface="Open Sans" panose="020B0606030504020204" pitchFamily="34" charset="0"/>
              </a:rPr>
              <a:t> de los datos que contienen las Bases de Datos.</a:t>
            </a:r>
            <a:endParaRPr lang="en-US" sz="2919" dirty="0"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5930" y="1774095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001253" y="5922265"/>
            <a:ext cx="15804091" cy="15734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2561573" y="7978132"/>
            <a:ext cx="10157400" cy="128016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 rot="-395979">
            <a:off x="683510" y="257473"/>
            <a:ext cx="7962971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n-US" sz="5975" dirty="0">
                <a:solidFill>
                  <a:srgbClr val="FFFFFF"/>
                </a:solidFill>
                <a:latin typeface="Londrina Solid Regular"/>
              </a:rPr>
              <a:t>2.3 INSTRUCCIÓN INNER JOIN.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68978" y="2963560"/>
            <a:ext cx="11022022" cy="100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919">
                <a:solidFill>
                  <a:srgbClr val="000000"/>
                </a:solidFill>
                <a:latin typeface="Open Sans Bold"/>
              </a:rPr>
              <a:t>En una instrucción SQL, inner join Combina los registros de dos tablas si hay valores coincidentes en un campo común.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8402" y="1730821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520152" y="281848"/>
            <a:ext cx="9123480" cy="1545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n-US" sz="5975" dirty="0">
                <a:solidFill>
                  <a:schemeClr val="bg2"/>
                </a:solidFill>
                <a:latin typeface="Londrina Solid Regular" panose="020B0604020202020204" charset="0"/>
              </a:rPr>
              <a:t>2.4 </a:t>
            </a:r>
            <a:r>
              <a:rPr lang="es-US" sz="6000" dirty="0">
                <a:solidFill>
                  <a:schemeClr val="bg2"/>
                </a:solidFill>
                <a:latin typeface="Londrina Solid Regular" panose="020B0604020202020204" charset="0"/>
              </a:rPr>
              <a:t>DEFINA QUE ES UNA FUNCIÓN DE AGREGACIÓN. </a:t>
            </a:r>
            <a:endParaRPr lang="en-US" sz="5975" dirty="0">
              <a:solidFill>
                <a:schemeClr val="bg2"/>
              </a:solidFill>
              <a:latin typeface="Londrina Solid Regular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64075" y="3211210"/>
            <a:ext cx="11022022" cy="154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s-US" sz="3200" b="0" i="0" dirty="0">
                <a:effectLst/>
                <a:latin typeface="arial" panose="020B0604020202020204" pitchFamily="34" charset="0"/>
              </a:rPr>
              <a:t>Las funciones de agregación en SQL </a:t>
            </a:r>
            <a:r>
              <a:rPr lang="es-US" sz="3200" b="1" i="0" dirty="0">
                <a:effectLst/>
                <a:latin typeface="arial" panose="020B0604020202020204" pitchFamily="34" charset="0"/>
              </a:rPr>
              <a:t>nos permiten efectuar operaciones sobre un conjunto de resultados, pero devolviendo un único valor agregado para todos ellos</a:t>
            </a:r>
            <a:r>
              <a:rPr lang="es-US" sz="3200" b="0" i="0" dirty="0">
                <a:effectLst/>
                <a:latin typeface="arial" panose="020B0604020202020204" pitchFamily="34" charset="0"/>
              </a:rPr>
              <a:t>. </a:t>
            </a:r>
            <a:endParaRPr lang="en-US" sz="2919" dirty="0">
              <a:latin typeface="Open Sans Bold"/>
            </a:endParaRP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A4D4DC6F-BFCD-4947-982A-7C45DA5B7EF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116110" y="5049603"/>
            <a:ext cx="9344774" cy="41190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8402" y="1730821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520152" y="281848"/>
            <a:ext cx="9123480" cy="1545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n-US" sz="5975" dirty="0">
                <a:solidFill>
                  <a:schemeClr val="bg2"/>
                </a:solidFill>
                <a:latin typeface="Londrina Solid Regular" panose="020B0604020202020204" charset="0"/>
              </a:rPr>
              <a:t>2.5 </a:t>
            </a:r>
            <a:r>
              <a:rPr lang="es-US" sz="6000" dirty="0">
                <a:solidFill>
                  <a:schemeClr val="bg2"/>
                </a:solidFill>
                <a:latin typeface="Londrina Solid Regular" panose="020B0604020202020204" charset="0"/>
              </a:rPr>
              <a:t>LISTE FUNCIONES DE AGREGACIÓN QUE CONOZCA.</a:t>
            </a:r>
            <a:endParaRPr lang="en-US" sz="5975" dirty="0">
              <a:solidFill>
                <a:schemeClr val="bg2"/>
              </a:solidFill>
              <a:latin typeface="Londrina Solid Regular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64075" y="3211210"/>
            <a:ext cx="11022022" cy="154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s-US" sz="3200" b="0" i="0" dirty="0">
                <a:effectLst/>
                <a:latin typeface="arial" panose="020B0604020202020204" pitchFamily="34" charset="0"/>
              </a:rPr>
              <a:t>Las funciones de agregación en SQL </a:t>
            </a:r>
            <a:r>
              <a:rPr lang="es-US" sz="3200" b="1" i="0" dirty="0">
                <a:effectLst/>
                <a:latin typeface="arial" panose="020B0604020202020204" pitchFamily="34" charset="0"/>
              </a:rPr>
              <a:t>nos permiten efectuar operaciones sobre un conjunto de resultados, pero devolviendo un único valor agregado para todos ellos</a:t>
            </a:r>
            <a:r>
              <a:rPr lang="es-US" sz="3200" b="0" i="0" dirty="0">
                <a:effectLst/>
                <a:latin typeface="arial" panose="020B0604020202020204" pitchFamily="34" charset="0"/>
              </a:rPr>
              <a:t>. </a:t>
            </a:r>
            <a:endParaRPr lang="en-US" sz="2919" dirty="0">
              <a:latin typeface="Open Sans Bold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9DC8C08-E51F-4692-8DDA-29B0FC027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15" y="4888138"/>
            <a:ext cx="10287882" cy="486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6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622142" y="-4889515"/>
            <a:ext cx="25969785" cy="8148350"/>
            <a:chOff x="0" y="0"/>
            <a:chExt cx="34626380" cy="10864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0" y="0"/>
              <a:ext cx="16371114" cy="108644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9428124" y="0"/>
              <a:ext cx="16371114" cy="1086446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V="1">
              <a:off x="18255267" y="0"/>
              <a:ext cx="16371114" cy="10864466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9128" y="5488011"/>
            <a:ext cx="498489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8402" y="1730821"/>
            <a:ext cx="14773780" cy="82963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2359" y="1730821"/>
            <a:ext cx="4572000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395979">
            <a:off x="520152" y="-99378"/>
            <a:ext cx="912348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5975"/>
              </a:lnSpc>
              <a:spcBef>
                <a:spcPct val="0"/>
              </a:spcBef>
            </a:pPr>
            <a:r>
              <a:rPr lang="es-US" sz="6000" dirty="0">
                <a:solidFill>
                  <a:schemeClr val="bg2"/>
                </a:solidFill>
                <a:latin typeface="Londrina Solid Regular" panose="020B0604020202020204" charset="0"/>
              </a:rPr>
              <a:t>2.6 MENCIONE ALGUNAS FUNCIONES PROPIAS DE SQL-SERVER. </a:t>
            </a:r>
            <a:endParaRPr lang="en-US" sz="5975" dirty="0">
              <a:solidFill>
                <a:schemeClr val="bg2"/>
              </a:solidFill>
              <a:latin typeface="Londrina Solid Regular" panose="020B060402020202020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9DA781E-D01A-43EC-A84B-7A737176F7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324696"/>
            <a:ext cx="16064997" cy="260976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EC9CF13-F3A0-4BBA-9E5B-9B2905CE29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29" y="2161134"/>
            <a:ext cx="4984890" cy="39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333</Words>
  <Application>Microsoft Office PowerPoint</Application>
  <PresentationFormat>Personalizado</PresentationFormat>
  <Paragraphs>30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More Sugar Thin</vt:lpstr>
      <vt:lpstr>Arial</vt:lpstr>
      <vt:lpstr>Open Sans Bold</vt:lpstr>
      <vt:lpstr>Open Sans</vt:lpstr>
      <vt:lpstr>Calibri</vt:lpstr>
      <vt:lpstr>Londrina Solid Regular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Púrpura Rojo y Rosa Dibujo a Mano Cuestionario de Matemáticas Presentación</dc:title>
  <dc:creator>MUSCAT</dc:creator>
  <cp:lastModifiedBy>MUSCAT</cp:lastModifiedBy>
  <cp:revision>10</cp:revision>
  <dcterms:created xsi:type="dcterms:W3CDTF">2006-08-16T00:00:00Z</dcterms:created>
  <dcterms:modified xsi:type="dcterms:W3CDTF">2022-11-28T08:09:58Z</dcterms:modified>
  <dc:identifier>DAE6fgTNAmI</dc:identifier>
</cp:coreProperties>
</file>