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
      <p:font typeface="More Sugar Thin" charset="1" panose="00000000000000000000"/>
      <p:regular r:id="rId14"/>
    </p:embeddedFont>
    <p:embeddedFont>
      <p:font typeface="Londrina Solid Regular" charset="1" panose="000005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31" Target="slides/slide16.xml" Type="http://schemas.openxmlformats.org/officeDocument/2006/relationships/slide"/><Relationship Id="rId32" Target="slides/slide17.xml" Type="http://schemas.openxmlformats.org/officeDocument/2006/relationships/slide"/><Relationship Id="rId33" Target="slides/slide1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pn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pn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7.pn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14" Target="../media/image23.pn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jpe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pn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11" Target="../media/image39.pn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4089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201375">
            <a:off x="-5981158" y="-2968200"/>
            <a:ext cx="13615030" cy="8069999"/>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368431">
            <a:off x="9750375" y="5305947"/>
            <a:ext cx="15017849" cy="8901489"/>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219721">
            <a:off x="6426073" y="-645156"/>
            <a:ext cx="4619615" cy="11143808"/>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70571">
            <a:off x="9652395" y="6846626"/>
            <a:ext cx="6541131" cy="1308226"/>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311325">
            <a:off x="2805705" y="7076356"/>
            <a:ext cx="2495372" cy="595770"/>
          </a:xfrm>
          <a:prstGeom prst="rect">
            <a:avLst/>
          </a:prstGeom>
        </p:spPr>
      </p:pic>
      <p:sp>
        <p:nvSpPr>
          <p:cNvPr name="TextBox 7" id="7"/>
          <p:cNvSpPr txBox="true"/>
          <p:nvPr/>
        </p:nvSpPr>
        <p:spPr>
          <a:xfrm rot="-180278">
            <a:off x="4209915" y="4168501"/>
            <a:ext cx="9497384" cy="1739265"/>
          </a:xfrm>
          <a:prstGeom prst="rect">
            <a:avLst/>
          </a:prstGeom>
        </p:spPr>
        <p:txBody>
          <a:bodyPr anchor="t" rtlCol="false" tIns="0" lIns="0" bIns="0" rIns="0">
            <a:spAutoFit/>
          </a:bodyPr>
          <a:lstStyle/>
          <a:p>
            <a:pPr algn="ctr">
              <a:lnSpc>
                <a:spcPts val="12975"/>
              </a:lnSpc>
            </a:pPr>
            <a:r>
              <a:rPr lang="en-US" sz="12975">
                <a:solidFill>
                  <a:srgbClr val="44089B"/>
                </a:solidFill>
                <a:latin typeface="Londrina Solid Regular"/>
              </a:rPr>
              <a:t>BASE DE DATOS</a:t>
            </a:r>
          </a:p>
        </p:txBody>
      </p:sp>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754075">
            <a:off x="13490079" y="1628221"/>
            <a:ext cx="1047135" cy="1408127"/>
          </a:xfrm>
          <a:prstGeom prst="rect">
            <a:avLst/>
          </a:prstGeom>
        </p:spPr>
      </p:pic>
      <p:pic>
        <p:nvPicPr>
          <p:cNvPr name="Picture 9" id="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177903">
            <a:off x="1510401" y="4395478"/>
            <a:ext cx="2485169" cy="2299911"/>
          </a:xfrm>
          <a:prstGeom prst="rect">
            <a:avLst/>
          </a:prstGeom>
        </p:spPr>
      </p:pic>
      <p:sp>
        <p:nvSpPr>
          <p:cNvPr name="TextBox 10" id="10"/>
          <p:cNvSpPr txBox="true"/>
          <p:nvPr/>
        </p:nvSpPr>
        <p:spPr>
          <a:xfrm rot="0">
            <a:off x="5322904" y="990600"/>
            <a:ext cx="7642193" cy="833755"/>
          </a:xfrm>
          <a:prstGeom prst="rect">
            <a:avLst/>
          </a:prstGeom>
        </p:spPr>
        <p:txBody>
          <a:bodyPr anchor="t" rtlCol="false" tIns="0" lIns="0" bIns="0" rIns="0">
            <a:spAutoFit/>
          </a:bodyPr>
          <a:lstStyle/>
          <a:p>
            <a:pPr algn="ctr">
              <a:lnSpc>
                <a:spcPts val="3394"/>
              </a:lnSpc>
            </a:pPr>
            <a:r>
              <a:rPr lang="en-US" sz="2424" spc="242">
                <a:solidFill>
                  <a:srgbClr val="FFFFFF"/>
                </a:solidFill>
                <a:latin typeface="More Sugar Thin"/>
              </a:rPr>
              <a:t>ACTIVIDAD PROCESUAL H3 </a:t>
            </a:r>
          </a:p>
          <a:p>
            <a:pPr algn="ctr">
              <a:lnSpc>
                <a:spcPts val="3394"/>
              </a:lnSpc>
            </a:pPr>
          </a:p>
        </p:txBody>
      </p:sp>
      <p:sp>
        <p:nvSpPr>
          <p:cNvPr name="TextBox 11" id="11"/>
          <p:cNvSpPr txBox="true"/>
          <p:nvPr/>
        </p:nvSpPr>
        <p:spPr>
          <a:xfrm rot="79438">
            <a:off x="9939861" y="7162624"/>
            <a:ext cx="5965535" cy="461327"/>
          </a:xfrm>
          <a:prstGeom prst="rect">
            <a:avLst/>
          </a:prstGeom>
        </p:spPr>
        <p:txBody>
          <a:bodyPr anchor="t" rtlCol="false" tIns="0" lIns="0" bIns="0" rIns="0">
            <a:spAutoFit/>
          </a:bodyPr>
          <a:lstStyle/>
          <a:p>
            <a:pPr algn="ctr">
              <a:lnSpc>
                <a:spcPts val="3657"/>
              </a:lnSpc>
            </a:pPr>
            <a:r>
              <a:rPr lang="en-US" sz="3324">
                <a:solidFill>
                  <a:srgbClr val="FFFFFF"/>
                </a:solidFill>
                <a:latin typeface="More Sugar Thin"/>
              </a:rPr>
              <a:t>ingieneria de sistemas - unifrnaz</a:t>
            </a:r>
          </a:p>
        </p:txBody>
      </p:sp>
      <p:sp>
        <p:nvSpPr>
          <p:cNvPr name="TextBox 12" id="12"/>
          <p:cNvSpPr txBox="true"/>
          <p:nvPr/>
        </p:nvSpPr>
        <p:spPr>
          <a:xfrm rot="0">
            <a:off x="5846345" y="8140700"/>
            <a:ext cx="6810091" cy="1117600"/>
          </a:xfrm>
          <a:prstGeom prst="rect">
            <a:avLst/>
          </a:prstGeom>
        </p:spPr>
        <p:txBody>
          <a:bodyPr anchor="t" rtlCol="false" tIns="0" lIns="0" bIns="0" rIns="0">
            <a:spAutoFit/>
          </a:bodyPr>
          <a:lstStyle/>
          <a:p>
            <a:pPr algn="ctr">
              <a:lnSpc>
                <a:spcPts val="4399"/>
              </a:lnSpc>
            </a:pPr>
            <a:r>
              <a:rPr lang="en-US" sz="3999">
                <a:solidFill>
                  <a:srgbClr val="FFFFFF"/>
                </a:solidFill>
                <a:latin typeface="More Sugar Thin"/>
              </a:rPr>
              <a:t>CRISTIAN MACHICADO FLORES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CBB4"/>
        </a:solidFill>
      </p:bgPr>
    </p:bg>
    <p:spTree>
      <p:nvGrpSpPr>
        <p:cNvPr id="1" name=""/>
        <p:cNvGrpSpPr/>
        <p:nvPr/>
      </p:nvGrpSpPr>
      <p:grpSpPr>
        <a:xfrm>
          <a:off x="0" y="0"/>
          <a:ext cx="0" cy="0"/>
          <a:chOff x="0" y="0"/>
          <a:chExt cx="0" cy="0"/>
        </a:xfrm>
      </p:grpSpPr>
      <p:grpSp>
        <p:nvGrpSpPr>
          <p:cNvPr name="Group 2" id="2"/>
          <p:cNvGrpSpPr/>
          <p:nvPr/>
        </p:nvGrpSpPr>
        <p:grpSpPr>
          <a:xfrm rot="-10800000">
            <a:off x="-3622142" y="-4889515"/>
            <a:ext cx="25969785" cy="8148350"/>
            <a:chOff x="0" y="0"/>
            <a:chExt cx="34626380" cy="10864466"/>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0" y="0"/>
              <a:ext cx="16371114" cy="10864466"/>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9428124" y="0"/>
              <a:ext cx="16371114" cy="10864466"/>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18255267" y="0"/>
              <a:ext cx="16371114" cy="10864466"/>
            </a:xfrm>
            <a:prstGeom prst="rect">
              <a:avLst/>
            </a:prstGeom>
          </p:spPr>
        </p:pic>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9128" y="5488011"/>
            <a:ext cx="4984890" cy="411480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5930" y="1774095"/>
            <a:ext cx="14773780" cy="8296341"/>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582359" y="1730821"/>
            <a:ext cx="4572000" cy="4114800"/>
          </a:xfrm>
          <a:prstGeom prst="rect">
            <a:avLst/>
          </a:prstGeom>
        </p:spPr>
      </p:pic>
      <p:pic>
        <p:nvPicPr>
          <p:cNvPr name="Picture 9" id="9"/>
          <p:cNvPicPr>
            <a:picLocks noChangeAspect="true"/>
          </p:cNvPicPr>
          <p:nvPr/>
        </p:nvPicPr>
        <p:blipFill>
          <a:blip r:embed="rId10"/>
          <a:srcRect l="0" t="0" r="0" b="0"/>
          <a:stretch>
            <a:fillRect/>
          </a:stretch>
        </p:blipFill>
        <p:spPr>
          <a:xfrm flipH="false" flipV="false" rot="0">
            <a:off x="370249" y="5775951"/>
            <a:ext cx="17241726" cy="3928495"/>
          </a:xfrm>
          <a:prstGeom prst="rect">
            <a:avLst/>
          </a:prstGeom>
        </p:spPr>
      </p:pic>
      <p:sp>
        <p:nvSpPr>
          <p:cNvPr name="TextBox 10" id="10"/>
          <p:cNvSpPr txBox="true"/>
          <p:nvPr/>
        </p:nvSpPr>
        <p:spPr>
          <a:xfrm rot="-395979">
            <a:off x="1824415" y="472398"/>
            <a:ext cx="4297955" cy="1181531"/>
          </a:xfrm>
          <a:prstGeom prst="rect">
            <a:avLst/>
          </a:prstGeom>
        </p:spPr>
        <p:txBody>
          <a:bodyPr anchor="t" rtlCol="false" tIns="0" lIns="0" bIns="0" rIns="0">
            <a:spAutoFit/>
          </a:bodyPr>
          <a:lstStyle/>
          <a:p>
            <a:pPr algn="ctr" marL="0" indent="0" lvl="1">
              <a:lnSpc>
                <a:spcPts val="5975"/>
              </a:lnSpc>
              <a:spcBef>
                <a:spcPct val="0"/>
              </a:spcBef>
            </a:pPr>
            <a:r>
              <a:rPr lang="en-US" sz="5975">
                <a:solidFill>
                  <a:srgbClr val="FFFFFF"/>
                </a:solidFill>
                <a:latin typeface="Londrina Solid Regular"/>
              </a:rPr>
              <a:t>2.8 LEFT JOIN </a:t>
            </a:r>
          </a:p>
        </p:txBody>
      </p:sp>
      <p:sp>
        <p:nvSpPr>
          <p:cNvPr name="TextBox 11" id="11"/>
          <p:cNvSpPr txBox="true"/>
          <p:nvPr/>
        </p:nvSpPr>
        <p:spPr>
          <a:xfrm rot="0">
            <a:off x="2264075" y="3211210"/>
            <a:ext cx="11022022" cy="1516508"/>
          </a:xfrm>
          <a:prstGeom prst="rect">
            <a:avLst/>
          </a:prstGeom>
        </p:spPr>
        <p:txBody>
          <a:bodyPr anchor="t" rtlCol="false" tIns="0" lIns="0" bIns="0" rIns="0">
            <a:spAutoFit/>
          </a:bodyPr>
          <a:lstStyle/>
          <a:p>
            <a:pPr algn="ctr">
              <a:lnSpc>
                <a:spcPts val="4087"/>
              </a:lnSpc>
            </a:pPr>
            <a:r>
              <a:rPr lang="en-US" sz="2919">
                <a:solidFill>
                  <a:srgbClr val="000000"/>
                </a:solidFill>
                <a:latin typeface="Open Sans Bold"/>
              </a:rPr>
              <a:t>La cláusula Left Join en SQL te permite consultar datos de varias tablas. Devuelve todas las filas de la tabla de la izquierda y las filas coincidentes de la tabla de la derecha.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CBB4"/>
        </a:solidFill>
      </p:bgPr>
    </p:bg>
    <p:spTree>
      <p:nvGrpSpPr>
        <p:cNvPr id="1" name=""/>
        <p:cNvGrpSpPr/>
        <p:nvPr/>
      </p:nvGrpSpPr>
      <p:grpSpPr>
        <a:xfrm>
          <a:off x="0" y="0"/>
          <a:ext cx="0" cy="0"/>
          <a:chOff x="0" y="0"/>
          <a:chExt cx="0" cy="0"/>
        </a:xfrm>
      </p:grpSpPr>
      <p:grpSp>
        <p:nvGrpSpPr>
          <p:cNvPr name="Group 2" id="2"/>
          <p:cNvGrpSpPr/>
          <p:nvPr/>
        </p:nvGrpSpPr>
        <p:grpSpPr>
          <a:xfrm rot="-10800000">
            <a:off x="-3622142" y="-4889515"/>
            <a:ext cx="25969785" cy="8148350"/>
            <a:chOff x="0" y="0"/>
            <a:chExt cx="34626380" cy="10864466"/>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0" y="0"/>
              <a:ext cx="16371114" cy="10864466"/>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9428124" y="0"/>
              <a:ext cx="16371114" cy="10864466"/>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18255267" y="0"/>
              <a:ext cx="16371114" cy="10864466"/>
            </a:xfrm>
            <a:prstGeom prst="rect">
              <a:avLst/>
            </a:prstGeom>
          </p:spPr>
        </p:pic>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9128" y="5488011"/>
            <a:ext cx="4984890" cy="411480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5930" y="1774095"/>
            <a:ext cx="14773780" cy="8296341"/>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582359" y="1730821"/>
            <a:ext cx="4572000" cy="4114800"/>
          </a:xfrm>
          <a:prstGeom prst="rect">
            <a:avLst/>
          </a:prstGeom>
        </p:spPr>
      </p:pic>
      <p:pic>
        <p:nvPicPr>
          <p:cNvPr name="Picture 9" id="9"/>
          <p:cNvPicPr>
            <a:picLocks noChangeAspect="true"/>
          </p:cNvPicPr>
          <p:nvPr/>
        </p:nvPicPr>
        <p:blipFill>
          <a:blip r:embed="rId10"/>
          <a:srcRect l="0" t="0" r="0" b="0"/>
          <a:stretch>
            <a:fillRect/>
          </a:stretch>
        </p:blipFill>
        <p:spPr>
          <a:xfrm flipH="false" flipV="false" rot="0">
            <a:off x="372180" y="5488011"/>
            <a:ext cx="17543639" cy="4210473"/>
          </a:xfrm>
          <a:prstGeom prst="rect">
            <a:avLst/>
          </a:prstGeom>
        </p:spPr>
      </p:pic>
      <p:sp>
        <p:nvSpPr>
          <p:cNvPr name="TextBox 10" id="10"/>
          <p:cNvSpPr txBox="true"/>
          <p:nvPr/>
        </p:nvSpPr>
        <p:spPr>
          <a:xfrm rot="-395979">
            <a:off x="1697020" y="472235"/>
            <a:ext cx="4558377" cy="1230545"/>
          </a:xfrm>
          <a:prstGeom prst="rect">
            <a:avLst/>
          </a:prstGeom>
        </p:spPr>
        <p:txBody>
          <a:bodyPr anchor="t" rtlCol="false" tIns="0" lIns="0" bIns="0" rIns="0">
            <a:spAutoFit/>
          </a:bodyPr>
          <a:lstStyle/>
          <a:p>
            <a:pPr algn="ctr" marL="0" indent="0" lvl="1">
              <a:lnSpc>
                <a:spcPts val="5975"/>
              </a:lnSpc>
              <a:spcBef>
                <a:spcPct val="0"/>
              </a:spcBef>
            </a:pPr>
            <a:r>
              <a:rPr lang="en-US" sz="5975">
                <a:solidFill>
                  <a:srgbClr val="FFFFFF"/>
                </a:solidFill>
                <a:latin typeface="Londrina Solid Regular"/>
              </a:rPr>
              <a:t>2.9 RIGHT JOIN </a:t>
            </a:r>
          </a:p>
        </p:txBody>
      </p:sp>
      <p:sp>
        <p:nvSpPr>
          <p:cNvPr name="TextBox 11" id="11"/>
          <p:cNvSpPr txBox="true"/>
          <p:nvPr/>
        </p:nvSpPr>
        <p:spPr>
          <a:xfrm rot="0">
            <a:off x="1872716" y="3211210"/>
            <a:ext cx="11022022" cy="2030858"/>
          </a:xfrm>
          <a:prstGeom prst="rect">
            <a:avLst/>
          </a:prstGeom>
        </p:spPr>
        <p:txBody>
          <a:bodyPr anchor="t" rtlCol="false" tIns="0" lIns="0" bIns="0" rIns="0">
            <a:spAutoFit/>
          </a:bodyPr>
          <a:lstStyle/>
          <a:p>
            <a:pPr algn="ctr">
              <a:lnSpc>
                <a:spcPts val="4087"/>
              </a:lnSpc>
            </a:pPr>
            <a:r>
              <a:rPr lang="en-US" sz="2919">
                <a:solidFill>
                  <a:srgbClr val="000000"/>
                </a:solidFill>
                <a:latin typeface="Open Sans Bold"/>
              </a:rPr>
              <a:t>Right Join combina datos de dos o más tablas. La cláusula Right Join comienza a seleccionar datos de la tabla de la derecha y a coincidir con las filas de la tabla de la izquierda.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CBB4"/>
        </a:solidFill>
      </p:bgPr>
    </p:bg>
    <p:spTree>
      <p:nvGrpSpPr>
        <p:cNvPr id="1" name=""/>
        <p:cNvGrpSpPr/>
        <p:nvPr/>
      </p:nvGrpSpPr>
      <p:grpSpPr>
        <a:xfrm>
          <a:off x="0" y="0"/>
          <a:ext cx="0" cy="0"/>
          <a:chOff x="0" y="0"/>
          <a:chExt cx="0" cy="0"/>
        </a:xfrm>
      </p:grpSpPr>
      <p:grpSp>
        <p:nvGrpSpPr>
          <p:cNvPr name="Group 2" id="2"/>
          <p:cNvGrpSpPr/>
          <p:nvPr/>
        </p:nvGrpSpPr>
        <p:grpSpPr>
          <a:xfrm rot="-10800000">
            <a:off x="-3622142" y="-4889515"/>
            <a:ext cx="25969785" cy="8148350"/>
            <a:chOff x="0" y="0"/>
            <a:chExt cx="34626380" cy="10864466"/>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0" y="0"/>
              <a:ext cx="16371114" cy="10864466"/>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9428124" y="0"/>
              <a:ext cx="16371114" cy="10864466"/>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18255267" y="0"/>
              <a:ext cx="16371114" cy="10864466"/>
            </a:xfrm>
            <a:prstGeom prst="rect">
              <a:avLst/>
            </a:prstGeom>
          </p:spPr>
        </p:pic>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9128" y="5488011"/>
            <a:ext cx="4984890" cy="411480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5930" y="1774095"/>
            <a:ext cx="14773780" cy="8296341"/>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582359" y="1730821"/>
            <a:ext cx="4572000" cy="4114800"/>
          </a:xfrm>
          <a:prstGeom prst="rect">
            <a:avLst/>
          </a:prstGeom>
        </p:spPr>
      </p:pic>
      <p:pic>
        <p:nvPicPr>
          <p:cNvPr name="Picture 9" id="9"/>
          <p:cNvPicPr>
            <a:picLocks noChangeAspect="true"/>
          </p:cNvPicPr>
          <p:nvPr/>
        </p:nvPicPr>
        <p:blipFill>
          <a:blip r:embed="rId10"/>
          <a:srcRect l="0" t="0" r="0" b="0"/>
          <a:stretch>
            <a:fillRect/>
          </a:stretch>
        </p:blipFill>
        <p:spPr>
          <a:xfrm flipH="false" flipV="false" rot="0">
            <a:off x="911693" y="5488011"/>
            <a:ext cx="16653237" cy="3864179"/>
          </a:xfrm>
          <a:prstGeom prst="rect">
            <a:avLst/>
          </a:prstGeom>
        </p:spPr>
      </p:pic>
      <p:sp>
        <p:nvSpPr>
          <p:cNvPr name="TextBox 10" id="10"/>
          <p:cNvSpPr txBox="true"/>
          <p:nvPr/>
        </p:nvSpPr>
        <p:spPr>
          <a:xfrm rot="-395979">
            <a:off x="1688188" y="472221"/>
            <a:ext cx="4576532" cy="1234811"/>
          </a:xfrm>
          <a:prstGeom prst="rect">
            <a:avLst/>
          </a:prstGeom>
        </p:spPr>
        <p:txBody>
          <a:bodyPr anchor="t" rtlCol="false" tIns="0" lIns="0" bIns="0" rIns="0">
            <a:spAutoFit/>
          </a:bodyPr>
          <a:lstStyle/>
          <a:p>
            <a:pPr algn="ctr" marL="0" indent="0" lvl="1">
              <a:lnSpc>
                <a:spcPts val="5975"/>
              </a:lnSpc>
              <a:spcBef>
                <a:spcPct val="0"/>
              </a:spcBef>
            </a:pPr>
            <a:r>
              <a:rPr lang="en-US" sz="5975">
                <a:solidFill>
                  <a:srgbClr val="FFFFFF"/>
                </a:solidFill>
                <a:latin typeface="Londrina Solid Regular"/>
              </a:rPr>
              <a:t>3.1 CONSULTAS </a:t>
            </a:r>
          </a:p>
        </p:txBody>
      </p:sp>
      <p:sp>
        <p:nvSpPr>
          <p:cNvPr name="TextBox 11" id="11"/>
          <p:cNvSpPr txBox="true"/>
          <p:nvPr/>
        </p:nvSpPr>
        <p:spPr>
          <a:xfrm rot="0">
            <a:off x="2264075" y="3211210"/>
            <a:ext cx="11022022" cy="487808"/>
          </a:xfrm>
          <a:prstGeom prst="rect">
            <a:avLst/>
          </a:prstGeom>
        </p:spPr>
        <p:txBody>
          <a:bodyPr anchor="t" rtlCol="false" tIns="0" lIns="0" bIns="0" rIns="0">
            <a:spAutoFit/>
          </a:bodyPr>
          <a:lstStyle/>
          <a:p>
            <a:pPr algn="ctr">
              <a:lnSpc>
                <a:spcPts val="4087"/>
              </a:lnSpc>
            </a:pPr>
            <a:r>
              <a:rPr lang="en-US" sz="2919">
                <a:solidFill>
                  <a:srgbClr val="000000"/>
                </a:solidFill>
                <a:latin typeface="Open Sans Bold"/>
              </a:rPr>
              <a:t>Mostrar que jugadores que son del equipo equ-222.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CBB4"/>
        </a:solidFill>
      </p:bgPr>
    </p:bg>
    <p:spTree>
      <p:nvGrpSpPr>
        <p:cNvPr id="1" name=""/>
        <p:cNvGrpSpPr/>
        <p:nvPr/>
      </p:nvGrpSpPr>
      <p:grpSpPr>
        <a:xfrm>
          <a:off x="0" y="0"/>
          <a:ext cx="0" cy="0"/>
          <a:chOff x="0" y="0"/>
          <a:chExt cx="0" cy="0"/>
        </a:xfrm>
      </p:grpSpPr>
      <p:grpSp>
        <p:nvGrpSpPr>
          <p:cNvPr name="Group 2" id="2"/>
          <p:cNvGrpSpPr/>
          <p:nvPr/>
        </p:nvGrpSpPr>
        <p:grpSpPr>
          <a:xfrm rot="-10800000">
            <a:off x="-3622142" y="-4889515"/>
            <a:ext cx="25969785" cy="8148350"/>
            <a:chOff x="0" y="0"/>
            <a:chExt cx="34626380" cy="10864466"/>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0" y="0"/>
              <a:ext cx="16371114" cy="10864466"/>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9428124" y="0"/>
              <a:ext cx="16371114" cy="10864466"/>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18255267" y="0"/>
              <a:ext cx="16371114" cy="10864466"/>
            </a:xfrm>
            <a:prstGeom prst="rect">
              <a:avLst/>
            </a:prstGeom>
          </p:spPr>
        </p:pic>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9128" y="5488011"/>
            <a:ext cx="4984890" cy="411480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5930" y="1774095"/>
            <a:ext cx="14773780" cy="8296341"/>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582359" y="1730821"/>
            <a:ext cx="4572000" cy="4114800"/>
          </a:xfrm>
          <a:prstGeom prst="rect">
            <a:avLst/>
          </a:prstGeom>
        </p:spPr>
      </p:pic>
      <p:pic>
        <p:nvPicPr>
          <p:cNvPr name="Picture 9" id="9"/>
          <p:cNvPicPr>
            <a:picLocks noChangeAspect="true"/>
          </p:cNvPicPr>
          <p:nvPr/>
        </p:nvPicPr>
        <p:blipFill>
          <a:blip r:embed="rId10"/>
          <a:srcRect l="0" t="0" r="0" b="0"/>
          <a:stretch>
            <a:fillRect/>
          </a:stretch>
        </p:blipFill>
        <p:spPr>
          <a:xfrm flipH="false" flipV="false" rot="0">
            <a:off x="391576" y="4459246"/>
            <a:ext cx="17504849" cy="5360860"/>
          </a:xfrm>
          <a:prstGeom prst="rect">
            <a:avLst/>
          </a:prstGeom>
        </p:spPr>
      </p:pic>
      <p:sp>
        <p:nvSpPr>
          <p:cNvPr name="TextBox 10" id="10"/>
          <p:cNvSpPr txBox="true"/>
          <p:nvPr/>
        </p:nvSpPr>
        <p:spPr>
          <a:xfrm rot="-395979">
            <a:off x="1688188" y="472221"/>
            <a:ext cx="4576532" cy="1234811"/>
          </a:xfrm>
          <a:prstGeom prst="rect">
            <a:avLst/>
          </a:prstGeom>
        </p:spPr>
        <p:txBody>
          <a:bodyPr anchor="t" rtlCol="false" tIns="0" lIns="0" bIns="0" rIns="0">
            <a:spAutoFit/>
          </a:bodyPr>
          <a:lstStyle/>
          <a:p>
            <a:pPr algn="ctr" marL="0" indent="0" lvl="1">
              <a:lnSpc>
                <a:spcPts val="5975"/>
              </a:lnSpc>
              <a:spcBef>
                <a:spcPct val="0"/>
              </a:spcBef>
            </a:pPr>
            <a:r>
              <a:rPr lang="en-US" sz="5975">
                <a:solidFill>
                  <a:srgbClr val="FFFFFF"/>
                </a:solidFill>
                <a:latin typeface="Londrina Solid Regular"/>
              </a:rPr>
              <a:t>3.1 CONSULTAS </a:t>
            </a:r>
          </a:p>
        </p:txBody>
      </p:sp>
      <p:sp>
        <p:nvSpPr>
          <p:cNvPr name="TextBox 11" id="11"/>
          <p:cNvSpPr txBox="true"/>
          <p:nvPr/>
        </p:nvSpPr>
        <p:spPr>
          <a:xfrm rot="0">
            <a:off x="2264075" y="3211210"/>
            <a:ext cx="11022022" cy="1002158"/>
          </a:xfrm>
          <a:prstGeom prst="rect">
            <a:avLst/>
          </a:prstGeom>
        </p:spPr>
        <p:txBody>
          <a:bodyPr anchor="t" rtlCol="false" tIns="0" lIns="0" bIns="0" rIns="0">
            <a:spAutoFit/>
          </a:bodyPr>
          <a:lstStyle/>
          <a:p>
            <a:pPr algn="ctr">
              <a:lnSpc>
                <a:spcPts val="4087"/>
              </a:lnSpc>
            </a:pPr>
            <a:r>
              <a:rPr lang="en-US" sz="2919">
                <a:solidFill>
                  <a:srgbClr val="000000"/>
                </a:solidFill>
                <a:latin typeface="Open Sans Bold"/>
              </a:rPr>
              <a:t> Mostrar que jugadores(nombres, apellidos) que juegan en la sede de El Alto.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CBB4"/>
        </a:solidFill>
      </p:bgPr>
    </p:bg>
    <p:spTree>
      <p:nvGrpSpPr>
        <p:cNvPr id="1" name=""/>
        <p:cNvGrpSpPr/>
        <p:nvPr/>
      </p:nvGrpSpPr>
      <p:grpSpPr>
        <a:xfrm>
          <a:off x="0" y="0"/>
          <a:ext cx="0" cy="0"/>
          <a:chOff x="0" y="0"/>
          <a:chExt cx="0" cy="0"/>
        </a:xfrm>
      </p:grpSpPr>
      <p:grpSp>
        <p:nvGrpSpPr>
          <p:cNvPr name="Group 2" id="2"/>
          <p:cNvGrpSpPr/>
          <p:nvPr/>
        </p:nvGrpSpPr>
        <p:grpSpPr>
          <a:xfrm rot="-10800000">
            <a:off x="-3622142" y="-4889515"/>
            <a:ext cx="25969785" cy="8148350"/>
            <a:chOff x="0" y="0"/>
            <a:chExt cx="34626380" cy="10864466"/>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0" y="0"/>
              <a:ext cx="16371114" cy="10864466"/>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9428124" y="0"/>
              <a:ext cx="16371114" cy="10864466"/>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18255267" y="0"/>
              <a:ext cx="16371114" cy="10864466"/>
            </a:xfrm>
            <a:prstGeom prst="rect">
              <a:avLst/>
            </a:prstGeom>
          </p:spPr>
        </p:pic>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9128" y="5488011"/>
            <a:ext cx="4984890" cy="411480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5930" y="1774095"/>
            <a:ext cx="14773780" cy="8296341"/>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582359" y="1730821"/>
            <a:ext cx="4572000" cy="4114800"/>
          </a:xfrm>
          <a:prstGeom prst="rect">
            <a:avLst/>
          </a:prstGeom>
        </p:spPr>
      </p:pic>
      <p:pic>
        <p:nvPicPr>
          <p:cNvPr name="Picture 9" id="9"/>
          <p:cNvPicPr>
            <a:picLocks noChangeAspect="true"/>
          </p:cNvPicPr>
          <p:nvPr/>
        </p:nvPicPr>
        <p:blipFill>
          <a:blip r:embed="rId10"/>
          <a:srcRect l="0" t="0" r="0" b="0"/>
          <a:stretch>
            <a:fillRect/>
          </a:stretch>
        </p:blipFill>
        <p:spPr>
          <a:xfrm flipH="false" flipV="false" rot="0">
            <a:off x="326509" y="5760904"/>
            <a:ext cx="17634983" cy="3841907"/>
          </a:xfrm>
          <a:prstGeom prst="rect">
            <a:avLst/>
          </a:prstGeom>
        </p:spPr>
      </p:pic>
      <p:sp>
        <p:nvSpPr>
          <p:cNvPr name="TextBox 10" id="10"/>
          <p:cNvSpPr txBox="true"/>
          <p:nvPr/>
        </p:nvSpPr>
        <p:spPr>
          <a:xfrm rot="-395979">
            <a:off x="1688188" y="472221"/>
            <a:ext cx="4576532" cy="1234811"/>
          </a:xfrm>
          <a:prstGeom prst="rect">
            <a:avLst/>
          </a:prstGeom>
        </p:spPr>
        <p:txBody>
          <a:bodyPr anchor="t" rtlCol="false" tIns="0" lIns="0" bIns="0" rIns="0">
            <a:spAutoFit/>
          </a:bodyPr>
          <a:lstStyle/>
          <a:p>
            <a:pPr algn="ctr" marL="0" indent="0" lvl="1">
              <a:lnSpc>
                <a:spcPts val="5975"/>
              </a:lnSpc>
              <a:spcBef>
                <a:spcPct val="0"/>
              </a:spcBef>
            </a:pPr>
            <a:r>
              <a:rPr lang="en-US" sz="5975">
                <a:solidFill>
                  <a:srgbClr val="FFFFFF"/>
                </a:solidFill>
                <a:latin typeface="Londrina Solid Regular"/>
              </a:rPr>
              <a:t>3.1 CONSULTAS </a:t>
            </a:r>
          </a:p>
        </p:txBody>
      </p:sp>
      <p:sp>
        <p:nvSpPr>
          <p:cNvPr name="TextBox 11" id="11"/>
          <p:cNvSpPr txBox="true"/>
          <p:nvPr/>
        </p:nvSpPr>
        <p:spPr>
          <a:xfrm rot="0">
            <a:off x="2264075" y="3211210"/>
            <a:ext cx="11022022" cy="1002158"/>
          </a:xfrm>
          <a:prstGeom prst="rect">
            <a:avLst/>
          </a:prstGeom>
        </p:spPr>
        <p:txBody>
          <a:bodyPr anchor="t" rtlCol="false" tIns="0" lIns="0" bIns="0" rIns="0">
            <a:spAutoFit/>
          </a:bodyPr>
          <a:lstStyle/>
          <a:p>
            <a:pPr algn="ctr">
              <a:lnSpc>
                <a:spcPts val="4087"/>
              </a:lnSpc>
            </a:pPr>
            <a:r>
              <a:rPr lang="en-US" sz="2919">
                <a:solidFill>
                  <a:srgbClr val="000000"/>
                </a:solidFill>
                <a:latin typeface="Open Sans Bold"/>
              </a:rPr>
              <a:t>Mostrar aquellos jugadores mayores o igual a 21 años que sean de la categoría VARONES.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CBB4"/>
        </a:solidFill>
      </p:bgPr>
    </p:bg>
    <p:spTree>
      <p:nvGrpSpPr>
        <p:cNvPr id="1" name=""/>
        <p:cNvGrpSpPr/>
        <p:nvPr/>
      </p:nvGrpSpPr>
      <p:grpSpPr>
        <a:xfrm>
          <a:off x="0" y="0"/>
          <a:ext cx="0" cy="0"/>
          <a:chOff x="0" y="0"/>
          <a:chExt cx="0" cy="0"/>
        </a:xfrm>
      </p:grpSpPr>
      <p:grpSp>
        <p:nvGrpSpPr>
          <p:cNvPr name="Group 2" id="2"/>
          <p:cNvGrpSpPr/>
          <p:nvPr/>
        </p:nvGrpSpPr>
        <p:grpSpPr>
          <a:xfrm rot="-10800000">
            <a:off x="-3622142" y="-4889515"/>
            <a:ext cx="25969785" cy="8148350"/>
            <a:chOff x="0" y="0"/>
            <a:chExt cx="34626380" cy="10864466"/>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0" y="0"/>
              <a:ext cx="16371114" cy="10864466"/>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9428124" y="0"/>
              <a:ext cx="16371114" cy="10864466"/>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18255267" y="0"/>
              <a:ext cx="16371114" cy="10864466"/>
            </a:xfrm>
            <a:prstGeom prst="rect">
              <a:avLst/>
            </a:prstGeom>
          </p:spPr>
        </p:pic>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9128" y="5488011"/>
            <a:ext cx="4984890" cy="411480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5930" y="1774095"/>
            <a:ext cx="14773780" cy="8296341"/>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582359" y="1730821"/>
            <a:ext cx="4572000" cy="4114800"/>
          </a:xfrm>
          <a:prstGeom prst="rect">
            <a:avLst/>
          </a:prstGeom>
        </p:spPr>
      </p:pic>
      <p:pic>
        <p:nvPicPr>
          <p:cNvPr name="Picture 9" id="9"/>
          <p:cNvPicPr>
            <a:picLocks noChangeAspect="true"/>
          </p:cNvPicPr>
          <p:nvPr/>
        </p:nvPicPr>
        <p:blipFill>
          <a:blip r:embed="rId10"/>
          <a:srcRect l="0" t="0" r="0" b="0"/>
          <a:stretch>
            <a:fillRect/>
          </a:stretch>
        </p:blipFill>
        <p:spPr>
          <a:xfrm flipH="false" flipV="false" rot="0">
            <a:off x="455476" y="5845621"/>
            <a:ext cx="17377049" cy="3810555"/>
          </a:xfrm>
          <a:prstGeom prst="rect">
            <a:avLst/>
          </a:prstGeom>
        </p:spPr>
      </p:pic>
      <p:sp>
        <p:nvSpPr>
          <p:cNvPr name="TextBox 10" id="10"/>
          <p:cNvSpPr txBox="true"/>
          <p:nvPr/>
        </p:nvSpPr>
        <p:spPr>
          <a:xfrm rot="-395979">
            <a:off x="1688188" y="472221"/>
            <a:ext cx="4576532" cy="1234811"/>
          </a:xfrm>
          <a:prstGeom prst="rect">
            <a:avLst/>
          </a:prstGeom>
        </p:spPr>
        <p:txBody>
          <a:bodyPr anchor="t" rtlCol="false" tIns="0" lIns="0" bIns="0" rIns="0">
            <a:spAutoFit/>
          </a:bodyPr>
          <a:lstStyle/>
          <a:p>
            <a:pPr algn="ctr" marL="0" indent="0" lvl="1">
              <a:lnSpc>
                <a:spcPts val="5975"/>
              </a:lnSpc>
              <a:spcBef>
                <a:spcPct val="0"/>
              </a:spcBef>
            </a:pPr>
            <a:r>
              <a:rPr lang="en-US" sz="5975">
                <a:solidFill>
                  <a:srgbClr val="FFFFFF"/>
                </a:solidFill>
                <a:latin typeface="Londrina Solid Regular"/>
              </a:rPr>
              <a:t>3.1 CONSULTAS </a:t>
            </a:r>
          </a:p>
        </p:txBody>
      </p:sp>
      <p:sp>
        <p:nvSpPr>
          <p:cNvPr name="TextBox 11" id="11"/>
          <p:cNvSpPr txBox="true"/>
          <p:nvPr/>
        </p:nvSpPr>
        <p:spPr>
          <a:xfrm rot="0">
            <a:off x="2264075" y="3211210"/>
            <a:ext cx="11022022" cy="1002158"/>
          </a:xfrm>
          <a:prstGeom prst="rect">
            <a:avLst/>
          </a:prstGeom>
        </p:spPr>
        <p:txBody>
          <a:bodyPr anchor="t" rtlCol="false" tIns="0" lIns="0" bIns="0" rIns="0">
            <a:spAutoFit/>
          </a:bodyPr>
          <a:lstStyle/>
          <a:p>
            <a:pPr algn="ctr">
              <a:lnSpc>
                <a:spcPts val="4087"/>
              </a:lnSpc>
            </a:pPr>
            <a:r>
              <a:rPr lang="en-US" sz="2919">
                <a:solidFill>
                  <a:srgbClr val="000000"/>
                </a:solidFill>
                <a:latin typeface="Open Sans Bold"/>
              </a:rPr>
              <a:t> Mostrar a todos los estudiantes en donde su apellido empiece con la letra 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CBB4"/>
        </a:solidFill>
      </p:bgPr>
    </p:bg>
    <p:spTree>
      <p:nvGrpSpPr>
        <p:cNvPr id="1" name=""/>
        <p:cNvGrpSpPr/>
        <p:nvPr/>
      </p:nvGrpSpPr>
      <p:grpSpPr>
        <a:xfrm>
          <a:off x="0" y="0"/>
          <a:ext cx="0" cy="0"/>
          <a:chOff x="0" y="0"/>
          <a:chExt cx="0" cy="0"/>
        </a:xfrm>
      </p:grpSpPr>
      <p:grpSp>
        <p:nvGrpSpPr>
          <p:cNvPr name="Group 2" id="2"/>
          <p:cNvGrpSpPr/>
          <p:nvPr/>
        </p:nvGrpSpPr>
        <p:grpSpPr>
          <a:xfrm rot="-10800000">
            <a:off x="-3622142" y="-4889515"/>
            <a:ext cx="25969785" cy="8148350"/>
            <a:chOff x="0" y="0"/>
            <a:chExt cx="34626380" cy="10864466"/>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0" y="0"/>
              <a:ext cx="16371114" cy="10864466"/>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9428124" y="0"/>
              <a:ext cx="16371114" cy="10864466"/>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18255267" y="0"/>
              <a:ext cx="16371114" cy="10864466"/>
            </a:xfrm>
            <a:prstGeom prst="rect">
              <a:avLst/>
            </a:prstGeom>
          </p:spPr>
        </p:pic>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9128" y="5488011"/>
            <a:ext cx="4984890" cy="411480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5930" y="1774095"/>
            <a:ext cx="14773780" cy="8296341"/>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582359" y="1730821"/>
            <a:ext cx="4572000" cy="4114800"/>
          </a:xfrm>
          <a:prstGeom prst="rect">
            <a:avLst/>
          </a:prstGeom>
        </p:spPr>
      </p:pic>
      <p:pic>
        <p:nvPicPr>
          <p:cNvPr name="Picture 9" id="9"/>
          <p:cNvPicPr>
            <a:picLocks noChangeAspect="true"/>
          </p:cNvPicPr>
          <p:nvPr/>
        </p:nvPicPr>
        <p:blipFill>
          <a:blip r:embed="rId10"/>
          <a:srcRect l="0" t="0" r="0" b="0"/>
          <a:stretch>
            <a:fillRect/>
          </a:stretch>
        </p:blipFill>
        <p:spPr>
          <a:xfrm flipH="false" flipV="false" rot="0">
            <a:off x="2561573" y="4761214"/>
            <a:ext cx="9344774" cy="4119078"/>
          </a:xfrm>
          <a:prstGeom prst="rect">
            <a:avLst/>
          </a:prstGeom>
        </p:spPr>
      </p:pic>
      <p:sp>
        <p:nvSpPr>
          <p:cNvPr name="TextBox 10" id="10"/>
          <p:cNvSpPr txBox="true"/>
          <p:nvPr/>
        </p:nvSpPr>
        <p:spPr>
          <a:xfrm rot="-395979">
            <a:off x="1688188" y="472221"/>
            <a:ext cx="4576532" cy="1234811"/>
          </a:xfrm>
          <a:prstGeom prst="rect">
            <a:avLst/>
          </a:prstGeom>
        </p:spPr>
        <p:txBody>
          <a:bodyPr anchor="t" rtlCol="false" tIns="0" lIns="0" bIns="0" rIns="0">
            <a:spAutoFit/>
          </a:bodyPr>
          <a:lstStyle/>
          <a:p>
            <a:pPr algn="ctr" marL="0" indent="0" lvl="1">
              <a:lnSpc>
                <a:spcPts val="5975"/>
              </a:lnSpc>
              <a:spcBef>
                <a:spcPct val="0"/>
              </a:spcBef>
            </a:pPr>
            <a:r>
              <a:rPr lang="en-US" sz="5975">
                <a:solidFill>
                  <a:srgbClr val="FFFFFF"/>
                </a:solidFill>
                <a:latin typeface="Londrina Solid Regular"/>
              </a:rPr>
              <a:t>3.1 CONSULTAS </a:t>
            </a:r>
          </a:p>
        </p:txBody>
      </p:sp>
      <p:sp>
        <p:nvSpPr>
          <p:cNvPr name="TextBox 11" id="11"/>
          <p:cNvSpPr txBox="true"/>
          <p:nvPr/>
        </p:nvSpPr>
        <p:spPr>
          <a:xfrm rot="0">
            <a:off x="2264075" y="3211210"/>
            <a:ext cx="11022022" cy="1002158"/>
          </a:xfrm>
          <a:prstGeom prst="rect">
            <a:avLst/>
          </a:prstGeom>
        </p:spPr>
        <p:txBody>
          <a:bodyPr anchor="t" rtlCol="false" tIns="0" lIns="0" bIns="0" rIns="0">
            <a:spAutoFit/>
          </a:bodyPr>
          <a:lstStyle/>
          <a:p>
            <a:pPr algn="ctr">
              <a:lnSpc>
                <a:spcPts val="4087"/>
              </a:lnSpc>
            </a:pPr>
            <a:r>
              <a:rPr lang="en-US" sz="2919">
                <a:solidFill>
                  <a:srgbClr val="000000"/>
                </a:solidFill>
                <a:latin typeface="Open Sans Bold"/>
              </a:rPr>
              <a:t>¿Qué estrategia utilizaría para determinar cuántos equipos inscritos hay?</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CBB4"/>
        </a:solidFill>
      </p:bgPr>
    </p:bg>
    <p:spTree>
      <p:nvGrpSpPr>
        <p:cNvPr id="1" name=""/>
        <p:cNvGrpSpPr/>
        <p:nvPr/>
      </p:nvGrpSpPr>
      <p:grpSpPr>
        <a:xfrm>
          <a:off x="0" y="0"/>
          <a:ext cx="0" cy="0"/>
          <a:chOff x="0" y="0"/>
          <a:chExt cx="0" cy="0"/>
        </a:xfrm>
      </p:grpSpPr>
      <p:grpSp>
        <p:nvGrpSpPr>
          <p:cNvPr name="Group 2" id="2"/>
          <p:cNvGrpSpPr/>
          <p:nvPr/>
        </p:nvGrpSpPr>
        <p:grpSpPr>
          <a:xfrm rot="-10800000">
            <a:off x="-3622142" y="-4889515"/>
            <a:ext cx="25969785" cy="8148350"/>
            <a:chOff x="0" y="0"/>
            <a:chExt cx="34626380" cy="10864466"/>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0" y="0"/>
              <a:ext cx="16371114" cy="10864466"/>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9428124" y="0"/>
              <a:ext cx="16371114" cy="10864466"/>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18255267" y="0"/>
              <a:ext cx="16371114" cy="10864466"/>
            </a:xfrm>
            <a:prstGeom prst="rect">
              <a:avLst/>
            </a:prstGeom>
          </p:spPr>
        </p:pic>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9128" y="5488011"/>
            <a:ext cx="4984890" cy="411480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5930" y="1774095"/>
            <a:ext cx="14773780" cy="8296341"/>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582359" y="1730821"/>
            <a:ext cx="4572000" cy="4114800"/>
          </a:xfrm>
          <a:prstGeom prst="rect">
            <a:avLst/>
          </a:prstGeom>
        </p:spPr>
      </p:pic>
      <p:pic>
        <p:nvPicPr>
          <p:cNvPr name="Picture 9" id="9"/>
          <p:cNvPicPr>
            <a:picLocks noChangeAspect="true"/>
          </p:cNvPicPr>
          <p:nvPr/>
        </p:nvPicPr>
        <p:blipFill>
          <a:blip r:embed="rId10"/>
          <a:srcRect l="0" t="0" r="0" b="0"/>
          <a:stretch>
            <a:fillRect/>
          </a:stretch>
        </p:blipFill>
        <p:spPr>
          <a:xfrm flipH="false" flipV="false" rot="0">
            <a:off x="2033266" y="5488011"/>
            <a:ext cx="13835092" cy="3575361"/>
          </a:xfrm>
          <a:prstGeom prst="rect">
            <a:avLst/>
          </a:prstGeom>
        </p:spPr>
      </p:pic>
      <p:sp>
        <p:nvSpPr>
          <p:cNvPr name="TextBox 10" id="10"/>
          <p:cNvSpPr txBox="true"/>
          <p:nvPr/>
        </p:nvSpPr>
        <p:spPr>
          <a:xfrm rot="-395979">
            <a:off x="1688188" y="472221"/>
            <a:ext cx="4576532" cy="1234811"/>
          </a:xfrm>
          <a:prstGeom prst="rect">
            <a:avLst/>
          </a:prstGeom>
        </p:spPr>
        <p:txBody>
          <a:bodyPr anchor="t" rtlCol="false" tIns="0" lIns="0" bIns="0" rIns="0">
            <a:spAutoFit/>
          </a:bodyPr>
          <a:lstStyle/>
          <a:p>
            <a:pPr algn="ctr" marL="0" indent="0" lvl="1">
              <a:lnSpc>
                <a:spcPts val="5975"/>
              </a:lnSpc>
              <a:spcBef>
                <a:spcPct val="0"/>
              </a:spcBef>
            </a:pPr>
            <a:r>
              <a:rPr lang="en-US" sz="5975">
                <a:solidFill>
                  <a:srgbClr val="FFFFFF"/>
                </a:solidFill>
                <a:latin typeface="Londrina Solid Regular"/>
              </a:rPr>
              <a:t>3.1 CONSULTAS </a:t>
            </a:r>
          </a:p>
        </p:txBody>
      </p:sp>
      <p:sp>
        <p:nvSpPr>
          <p:cNvPr name="TextBox 11" id="11"/>
          <p:cNvSpPr txBox="true"/>
          <p:nvPr/>
        </p:nvSpPr>
        <p:spPr>
          <a:xfrm rot="0">
            <a:off x="2264075" y="3211210"/>
            <a:ext cx="11022022" cy="1516508"/>
          </a:xfrm>
          <a:prstGeom prst="rect">
            <a:avLst/>
          </a:prstGeom>
        </p:spPr>
        <p:txBody>
          <a:bodyPr anchor="t" rtlCol="false" tIns="0" lIns="0" bIns="0" rIns="0">
            <a:spAutoFit/>
          </a:bodyPr>
          <a:lstStyle/>
          <a:p>
            <a:pPr algn="ctr">
              <a:lnSpc>
                <a:spcPts val="4087"/>
              </a:lnSpc>
            </a:pPr>
            <a:r>
              <a:rPr lang="en-US" sz="2919">
                <a:solidFill>
                  <a:srgbClr val="000000"/>
                </a:solidFill>
                <a:latin typeface="Open Sans Bold"/>
              </a:rPr>
              <a:t>¿Qué estrategia utilizaría para determinar cuántos jugadores pertenecen a la categoría VARONES o Categoria MUJERES.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CBB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1028700"/>
            <a:ext cx="15572783" cy="6767082"/>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44089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137548">
            <a:off x="-5276732" y="-399355"/>
            <a:ext cx="16704494" cy="1108571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true" rot="-187562">
            <a:off x="2590979" y="2430841"/>
            <a:ext cx="15121923" cy="4801210"/>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75266">
            <a:off x="9316327" y="3476730"/>
            <a:ext cx="6946477" cy="2205507"/>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40825" t="37132" r="0" b="0"/>
          <a:stretch>
            <a:fillRect/>
          </a:stretch>
        </p:blipFill>
        <p:spPr>
          <a:xfrm flipH="false" flipV="false" rot="5903295">
            <a:off x="652367" y="6019529"/>
            <a:ext cx="1066432" cy="1087661"/>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177903">
            <a:off x="7760302" y="436989"/>
            <a:ext cx="2485169" cy="2299911"/>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true" rot="-187562">
            <a:off x="2308401" y="5654843"/>
            <a:ext cx="15074690" cy="4786214"/>
          </a:xfrm>
          <a:prstGeom prst="rect">
            <a:avLst/>
          </a:prstGeom>
        </p:spPr>
      </p:pic>
      <p:pic>
        <p:nvPicPr>
          <p:cNvPr name="Picture 8" id="8"/>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true" flipV="false" rot="650080">
            <a:off x="1491721" y="864597"/>
            <a:ext cx="1394786" cy="1444694"/>
          </a:xfrm>
          <a:prstGeom prst="rect">
            <a:avLst/>
          </a:prstGeom>
        </p:spPr>
      </p:pic>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true" rot="-187562">
            <a:off x="8847865" y="6365921"/>
            <a:ext cx="8586567" cy="2726235"/>
          </a:xfrm>
          <a:prstGeom prst="rect">
            <a:avLst/>
          </a:prstGeom>
        </p:spPr>
      </p:pic>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true" rot="-187562">
            <a:off x="2310973" y="4859580"/>
            <a:ext cx="15399730" cy="4889414"/>
          </a:xfrm>
          <a:prstGeom prst="rect">
            <a:avLst/>
          </a:prstGeom>
        </p:spPr>
      </p:pic>
      <p:pic>
        <p:nvPicPr>
          <p:cNvPr name="Picture 11" id="11"/>
          <p:cNvPicPr>
            <a:picLocks noChangeAspect="true"/>
          </p:cNvPicPr>
          <p:nvPr/>
        </p:nvPicPr>
        <p:blipFill>
          <a:blip r:embed="rId14"/>
          <a:srcRect l="0" t="0" r="0" b="0"/>
          <a:stretch>
            <a:fillRect/>
          </a:stretch>
        </p:blipFill>
        <p:spPr>
          <a:xfrm flipH="false" flipV="false" rot="0">
            <a:off x="382163" y="798489"/>
            <a:ext cx="8397756" cy="8690022"/>
          </a:xfrm>
          <a:prstGeom prst="rect">
            <a:avLst/>
          </a:prstGeom>
        </p:spPr>
      </p:pic>
      <p:sp>
        <p:nvSpPr>
          <p:cNvPr name="TextBox 12" id="12"/>
          <p:cNvSpPr txBox="true"/>
          <p:nvPr/>
        </p:nvSpPr>
        <p:spPr>
          <a:xfrm rot="0">
            <a:off x="9510295" y="4078971"/>
            <a:ext cx="6040724" cy="752475"/>
          </a:xfrm>
          <a:prstGeom prst="rect">
            <a:avLst/>
          </a:prstGeom>
        </p:spPr>
        <p:txBody>
          <a:bodyPr anchor="t" rtlCol="false" tIns="0" lIns="0" bIns="0" rIns="0">
            <a:spAutoFit/>
          </a:bodyPr>
          <a:lstStyle/>
          <a:p>
            <a:pPr algn="ctr" marL="0" indent="0" lvl="1">
              <a:lnSpc>
                <a:spcPts val="5879"/>
              </a:lnSpc>
            </a:pPr>
            <a:r>
              <a:rPr lang="en-US" sz="4899">
                <a:solidFill>
                  <a:srgbClr val="FFFFFF"/>
                </a:solidFill>
                <a:latin typeface="Londrina Solid Regular"/>
              </a:rPr>
              <a:t>diseño de base de datos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CBB4"/>
        </a:solidFill>
      </p:bgPr>
    </p:bg>
    <p:spTree>
      <p:nvGrpSpPr>
        <p:cNvPr id="1" name=""/>
        <p:cNvGrpSpPr/>
        <p:nvPr/>
      </p:nvGrpSpPr>
      <p:grpSpPr>
        <a:xfrm>
          <a:off x="0" y="0"/>
          <a:ext cx="0" cy="0"/>
          <a:chOff x="0" y="0"/>
          <a:chExt cx="0" cy="0"/>
        </a:xfrm>
      </p:grpSpPr>
      <p:grpSp>
        <p:nvGrpSpPr>
          <p:cNvPr name="Group 2" id="2"/>
          <p:cNvGrpSpPr/>
          <p:nvPr/>
        </p:nvGrpSpPr>
        <p:grpSpPr>
          <a:xfrm rot="-10800000">
            <a:off x="-3622142" y="-4889515"/>
            <a:ext cx="25969785" cy="8148350"/>
            <a:chOff x="0" y="0"/>
            <a:chExt cx="34626380" cy="10864466"/>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0" y="0"/>
              <a:ext cx="16371114" cy="10864466"/>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9428124" y="0"/>
              <a:ext cx="16371114" cy="10864466"/>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18255267" y="0"/>
              <a:ext cx="16371114" cy="10864466"/>
            </a:xfrm>
            <a:prstGeom prst="rect">
              <a:avLst/>
            </a:prstGeom>
          </p:spPr>
        </p:pic>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9128" y="5488011"/>
            <a:ext cx="4984890" cy="411480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5930" y="1774095"/>
            <a:ext cx="14773780" cy="8296341"/>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582359" y="1730821"/>
            <a:ext cx="4572000" cy="4114800"/>
          </a:xfrm>
          <a:prstGeom prst="rect">
            <a:avLst/>
          </a:prstGeom>
        </p:spPr>
      </p:pic>
      <p:pic>
        <p:nvPicPr>
          <p:cNvPr name="Picture 9" id="9"/>
          <p:cNvPicPr>
            <a:picLocks noChangeAspect="true"/>
          </p:cNvPicPr>
          <p:nvPr/>
        </p:nvPicPr>
        <p:blipFill>
          <a:blip r:embed="rId10"/>
          <a:srcRect l="0" t="0" r="0" b="0"/>
          <a:stretch>
            <a:fillRect/>
          </a:stretch>
        </p:blipFill>
        <p:spPr>
          <a:xfrm flipH="false" flipV="false" rot="0">
            <a:off x="2363948" y="2318185"/>
            <a:ext cx="11021652" cy="7208160"/>
          </a:xfrm>
          <a:prstGeom prst="rect">
            <a:avLst/>
          </a:prstGeom>
        </p:spPr>
      </p:pic>
      <p:sp>
        <p:nvSpPr>
          <p:cNvPr name="TextBox 10" id="10"/>
          <p:cNvSpPr txBox="true"/>
          <p:nvPr/>
        </p:nvSpPr>
        <p:spPr>
          <a:xfrm rot="-395979">
            <a:off x="5716217" y="597128"/>
            <a:ext cx="4329061" cy="1188811"/>
          </a:xfrm>
          <a:prstGeom prst="rect">
            <a:avLst/>
          </a:prstGeom>
        </p:spPr>
        <p:txBody>
          <a:bodyPr anchor="t" rtlCol="false" tIns="0" lIns="0" bIns="0" rIns="0">
            <a:spAutoFit/>
          </a:bodyPr>
          <a:lstStyle/>
          <a:p>
            <a:pPr algn="ctr" marL="0" indent="0" lvl="1">
              <a:lnSpc>
                <a:spcPts val="5975"/>
              </a:lnSpc>
              <a:spcBef>
                <a:spcPct val="0"/>
              </a:spcBef>
            </a:pPr>
            <a:r>
              <a:rPr lang="en-US" sz="5975">
                <a:solidFill>
                  <a:srgbClr val="FFFFFF"/>
                </a:solidFill>
                <a:latin typeface="Londrina Solid Regular"/>
              </a:rPr>
              <a:t>1.2 REGISTROS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CBB4"/>
        </a:solidFill>
      </p:bgPr>
    </p:bg>
    <p:spTree>
      <p:nvGrpSpPr>
        <p:cNvPr id="1" name=""/>
        <p:cNvGrpSpPr/>
        <p:nvPr/>
      </p:nvGrpSpPr>
      <p:grpSpPr>
        <a:xfrm>
          <a:off x="0" y="0"/>
          <a:ext cx="0" cy="0"/>
          <a:chOff x="0" y="0"/>
          <a:chExt cx="0" cy="0"/>
        </a:xfrm>
      </p:grpSpPr>
      <p:grpSp>
        <p:nvGrpSpPr>
          <p:cNvPr name="Group 2" id="2"/>
          <p:cNvGrpSpPr/>
          <p:nvPr/>
        </p:nvGrpSpPr>
        <p:grpSpPr>
          <a:xfrm rot="-10800000">
            <a:off x="-3622142" y="-4889515"/>
            <a:ext cx="25969785" cy="8148350"/>
            <a:chOff x="0" y="0"/>
            <a:chExt cx="34626380" cy="10864466"/>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0" y="0"/>
              <a:ext cx="16371114" cy="10864466"/>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9428124" y="0"/>
              <a:ext cx="16371114" cy="10864466"/>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18255267" y="0"/>
              <a:ext cx="16371114" cy="10864466"/>
            </a:xfrm>
            <a:prstGeom prst="rect">
              <a:avLst/>
            </a:prstGeom>
          </p:spPr>
        </p:pic>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9603215" y="4873018"/>
            <a:ext cx="4984890" cy="411480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5930" y="1774095"/>
            <a:ext cx="14773780" cy="8296341"/>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9809660" y="3086100"/>
            <a:ext cx="4572000" cy="4114800"/>
          </a:xfrm>
          <a:prstGeom prst="rect">
            <a:avLst/>
          </a:prstGeom>
        </p:spPr>
      </p:pic>
      <p:pic>
        <p:nvPicPr>
          <p:cNvPr name="Picture 9" id="9"/>
          <p:cNvPicPr>
            <a:picLocks noChangeAspect="true"/>
          </p:cNvPicPr>
          <p:nvPr/>
        </p:nvPicPr>
        <p:blipFill>
          <a:blip r:embed="rId10"/>
          <a:srcRect l="0" t="0" r="0" b="0"/>
          <a:stretch>
            <a:fillRect/>
          </a:stretch>
        </p:blipFill>
        <p:spPr>
          <a:xfrm flipH="false" flipV="false" rot="0">
            <a:off x="3173137" y="49117"/>
            <a:ext cx="4443046" cy="10021319"/>
          </a:xfrm>
          <a:prstGeom prst="rect">
            <a:avLst/>
          </a:prstGeom>
        </p:spPr>
      </p:pic>
      <p:sp>
        <p:nvSpPr>
          <p:cNvPr name="TextBox 10" id="10"/>
          <p:cNvSpPr txBox="true"/>
          <p:nvPr/>
        </p:nvSpPr>
        <p:spPr>
          <a:xfrm rot="-395979">
            <a:off x="8546114" y="532205"/>
            <a:ext cx="3859311" cy="1106664"/>
          </a:xfrm>
          <a:prstGeom prst="rect">
            <a:avLst/>
          </a:prstGeom>
        </p:spPr>
        <p:txBody>
          <a:bodyPr anchor="t" rtlCol="false" tIns="0" lIns="0" bIns="0" rIns="0">
            <a:spAutoFit/>
          </a:bodyPr>
          <a:lstStyle/>
          <a:p>
            <a:pPr algn="ctr" marL="0" indent="0" lvl="1">
              <a:lnSpc>
                <a:spcPts val="5975"/>
              </a:lnSpc>
              <a:spcBef>
                <a:spcPct val="0"/>
              </a:spcBef>
            </a:pPr>
            <a:r>
              <a:rPr lang="en-US" sz="5975">
                <a:solidFill>
                  <a:srgbClr val="FFFFFF"/>
                </a:solidFill>
                <a:latin typeface="Londrina Solid Regular"/>
              </a:rPr>
              <a:t>2.1 DIAGRAMA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CBB4"/>
        </a:solidFill>
      </p:bgPr>
    </p:bg>
    <p:spTree>
      <p:nvGrpSpPr>
        <p:cNvPr id="1" name=""/>
        <p:cNvGrpSpPr/>
        <p:nvPr/>
      </p:nvGrpSpPr>
      <p:grpSpPr>
        <a:xfrm>
          <a:off x="0" y="0"/>
          <a:ext cx="0" cy="0"/>
          <a:chOff x="0" y="0"/>
          <a:chExt cx="0" cy="0"/>
        </a:xfrm>
      </p:grpSpPr>
      <p:grpSp>
        <p:nvGrpSpPr>
          <p:cNvPr name="Group 2" id="2"/>
          <p:cNvGrpSpPr/>
          <p:nvPr/>
        </p:nvGrpSpPr>
        <p:grpSpPr>
          <a:xfrm rot="-10800000">
            <a:off x="-3622142" y="-4889515"/>
            <a:ext cx="25969785" cy="8148350"/>
            <a:chOff x="0" y="0"/>
            <a:chExt cx="34626380" cy="10864466"/>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0" y="0"/>
              <a:ext cx="16371114" cy="10864466"/>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9428124" y="0"/>
              <a:ext cx="16371114" cy="10864466"/>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18255267" y="0"/>
              <a:ext cx="16371114" cy="10864466"/>
            </a:xfrm>
            <a:prstGeom prst="rect">
              <a:avLst/>
            </a:prstGeom>
          </p:spPr>
        </p:pic>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9128" y="5488011"/>
            <a:ext cx="4984890" cy="411480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5930" y="1774095"/>
            <a:ext cx="14773780" cy="8296341"/>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582359" y="1730821"/>
            <a:ext cx="4572000" cy="4114800"/>
          </a:xfrm>
          <a:prstGeom prst="rect">
            <a:avLst/>
          </a:prstGeom>
        </p:spPr>
      </p:pic>
      <p:pic>
        <p:nvPicPr>
          <p:cNvPr name="Picture 9" id="9"/>
          <p:cNvPicPr>
            <a:picLocks noChangeAspect="true"/>
          </p:cNvPicPr>
          <p:nvPr/>
        </p:nvPicPr>
        <p:blipFill>
          <a:blip r:embed="rId10"/>
          <a:srcRect l="0" t="13231" r="0" b="26706"/>
          <a:stretch>
            <a:fillRect/>
          </a:stretch>
        </p:blipFill>
        <p:spPr>
          <a:xfrm flipH="false" flipV="false" rot="0">
            <a:off x="3432602" y="5118725"/>
            <a:ext cx="7188089" cy="726896"/>
          </a:xfrm>
          <a:prstGeom prst="rect">
            <a:avLst/>
          </a:prstGeom>
        </p:spPr>
      </p:pic>
      <p:pic>
        <p:nvPicPr>
          <p:cNvPr name="Picture 10" id="10"/>
          <p:cNvPicPr>
            <a:picLocks noChangeAspect="true"/>
          </p:cNvPicPr>
          <p:nvPr/>
        </p:nvPicPr>
        <p:blipFill>
          <a:blip r:embed="rId11"/>
          <a:srcRect l="0" t="0" r="0" b="0"/>
          <a:stretch>
            <a:fillRect/>
          </a:stretch>
        </p:blipFill>
        <p:spPr>
          <a:xfrm flipH="false" flipV="false" rot="0">
            <a:off x="3668406" y="8324154"/>
            <a:ext cx="6952285" cy="1267005"/>
          </a:xfrm>
          <a:prstGeom prst="rect">
            <a:avLst/>
          </a:prstGeom>
        </p:spPr>
      </p:pic>
      <p:sp>
        <p:nvSpPr>
          <p:cNvPr name="TextBox 11" id="11"/>
          <p:cNvSpPr txBox="true"/>
          <p:nvPr/>
        </p:nvSpPr>
        <p:spPr>
          <a:xfrm rot="-395979">
            <a:off x="4971159" y="92512"/>
            <a:ext cx="6148680" cy="1623509"/>
          </a:xfrm>
          <a:prstGeom prst="rect">
            <a:avLst/>
          </a:prstGeom>
        </p:spPr>
        <p:txBody>
          <a:bodyPr anchor="t" rtlCol="false" tIns="0" lIns="0" bIns="0" rIns="0">
            <a:spAutoFit/>
          </a:bodyPr>
          <a:lstStyle/>
          <a:p>
            <a:pPr algn="ctr" marL="0" indent="0" lvl="1">
              <a:lnSpc>
                <a:spcPts val="5975"/>
              </a:lnSpc>
              <a:spcBef>
                <a:spcPct val="0"/>
              </a:spcBef>
            </a:pPr>
            <a:r>
              <a:rPr lang="en-US" sz="5975">
                <a:solidFill>
                  <a:srgbClr val="FFFFFF"/>
                </a:solidFill>
                <a:latin typeface="Londrina Solid Regular"/>
              </a:rPr>
              <a:t>2.2 QUE ES DDL Y DML</a:t>
            </a:r>
          </a:p>
        </p:txBody>
      </p:sp>
      <p:sp>
        <p:nvSpPr>
          <p:cNvPr name="TextBox 12" id="12"/>
          <p:cNvSpPr txBox="true"/>
          <p:nvPr/>
        </p:nvSpPr>
        <p:spPr>
          <a:xfrm rot="0">
            <a:off x="2012487" y="2525603"/>
            <a:ext cx="11022022" cy="2030858"/>
          </a:xfrm>
          <a:prstGeom prst="rect">
            <a:avLst/>
          </a:prstGeom>
        </p:spPr>
        <p:txBody>
          <a:bodyPr anchor="t" rtlCol="false" tIns="0" lIns="0" bIns="0" rIns="0">
            <a:spAutoFit/>
          </a:bodyPr>
          <a:lstStyle/>
          <a:p>
            <a:pPr algn="ctr">
              <a:lnSpc>
                <a:spcPts val="4087"/>
              </a:lnSpc>
            </a:pPr>
            <a:r>
              <a:rPr lang="en-US" sz="2919">
                <a:solidFill>
                  <a:srgbClr val="000000"/>
                </a:solidFill>
                <a:latin typeface="Open Sans Bold"/>
              </a:rPr>
              <a:t>las sentencias DDL son aquellas utilizadas para la creación de una base de datos y todos sus componentes: tablas, índices, relaciones, disparadores (triggers), procedimientos almacenados, etc. </a:t>
            </a:r>
          </a:p>
        </p:txBody>
      </p:sp>
      <p:sp>
        <p:nvSpPr>
          <p:cNvPr name="TextBox 13" id="13"/>
          <p:cNvSpPr txBox="true"/>
          <p:nvPr/>
        </p:nvSpPr>
        <p:spPr>
          <a:xfrm rot="0">
            <a:off x="2561573" y="6302821"/>
            <a:ext cx="13144856" cy="1516508"/>
          </a:xfrm>
          <a:prstGeom prst="rect">
            <a:avLst/>
          </a:prstGeom>
        </p:spPr>
        <p:txBody>
          <a:bodyPr anchor="t" rtlCol="false" tIns="0" lIns="0" bIns="0" rIns="0">
            <a:spAutoFit/>
          </a:bodyPr>
          <a:lstStyle/>
          <a:p>
            <a:pPr algn="ctr">
              <a:lnSpc>
                <a:spcPts val="4087"/>
              </a:lnSpc>
            </a:pPr>
            <a:r>
              <a:rPr lang="en-US" sz="2919">
                <a:solidFill>
                  <a:srgbClr val="000000"/>
                </a:solidFill>
                <a:latin typeface="Open Sans Bold"/>
              </a:rPr>
              <a:t>las sentencias DDL son aquellas utilizadas para la creación de una base de datos y todos sus componentes: tablas, índices, relaciones, disparadores (triggers), procedimientos almacenados, etc.</a:t>
            </a:r>
            <a:r>
              <a:rPr lang="en-US" sz="2919">
                <a:solidFill>
                  <a:srgbClr val="000000"/>
                </a:solidFill>
                <a:latin typeface="Open Sans"/>
              </a:rPr>
              <a: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CBB4"/>
        </a:solidFill>
      </p:bgPr>
    </p:bg>
    <p:spTree>
      <p:nvGrpSpPr>
        <p:cNvPr id="1" name=""/>
        <p:cNvGrpSpPr/>
        <p:nvPr/>
      </p:nvGrpSpPr>
      <p:grpSpPr>
        <a:xfrm>
          <a:off x="0" y="0"/>
          <a:ext cx="0" cy="0"/>
          <a:chOff x="0" y="0"/>
          <a:chExt cx="0" cy="0"/>
        </a:xfrm>
      </p:grpSpPr>
      <p:grpSp>
        <p:nvGrpSpPr>
          <p:cNvPr name="Group 2" id="2"/>
          <p:cNvGrpSpPr/>
          <p:nvPr/>
        </p:nvGrpSpPr>
        <p:grpSpPr>
          <a:xfrm rot="-10800000">
            <a:off x="-3622142" y="-4889515"/>
            <a:ext cx="25969785" cy="8148350"/>
            <a:chOff x="0" y="0"/>
            <a:chExt cx="34626380" cy="10864466"/>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0" y="0"/>
              <a:ext cx="16371114" cy="10864466"/>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9428124" y="0"/>
              <a:ext cx="16371114" cy="10864466"/>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18255267" y="0"/>
              <a:ext cx="16371114" cy="10864466"/>
            </a:xfrm>
            <a:prstGeom prst="rect">
              <a:avLst/>
            </a:prstGeom>
          </p:spPr>
        </p:pic>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9128" y="5488011"/>
            <a:ext cx="4984890" cy="411480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5930" y="1774095"/>
            <a:ext cx="14773780" cy="8296341"/>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582359" y="1730821"/>
            <a:ext cx="4572000" cy="4114800"/>
          </a:xfrm>
          <a:prstGeom prst="rect">
            <a:avLst/>
          </a:prstGeom>
        </p:spPr>
      </p:pic>
      <p:pic>
        <p:nvPicPr>
          <p:cNvPr name="Picture 9" id="9"/>
          <p:cNvPicPr>
            <a:picLocks noChangeAspect="true"/>
          </p:cNvPicPr>
          <p:nvPr/>
        </p:nvPicPr>
        <p:blipFill>
          <a:blip r:embed="rId10"/>
          <a:srcRect l="0" t="0" r="0" b="0"/>
          <a:stretch>
            <a:fillRect/>
          </a:stretch>
        </p:blipFill>
        <p:spPr>
          <a:xfrm flipH="false" flipV="false" rot="0">
            <a:off x="4452042" y="4667934"/>
            <a:ext cx="7174846" cy="951132"/>
          </a:xfrm>
          <a:prstGeom prst="rect">
            <a:avLst/>
          </a:prstGeom>
        </p:spPr>
      </p:pic>
      <p:sp>
        <p:nvSpPr>
          <p:cNvPr name="TextBox 10" id="10"/>
          <p:cNvSpPr txBox="true"/>
          <p:nvPr/>
        </p:nvSpPr>
        <p:spPr>
          <a:xfrm rot="0">
            <a:off x="1984533" y="3263330"/>
            <a:ext cx="11022022" cy="1002158"/>
          </a:xfrm>
          <a:prstGeom prst="rect">
            <a:avLst/>
          </a:prstGeom>
        </p:spPr>
        <p:txBody>
          <a:bodyPr anchor="t" rtlCol="false" tIns="0" lIns="0" bIns="0" rIns="0">
            <a:spAutoFit/>
          </a:bodyPr>
          <a:lstStyle/>
          <a:p>
            <a:pPr algn="ctr">
              <a:lnSpc>
                <a:spcPts val="4087"/>
              </a:lnSpc>
            </a:pPr>
            <a:r>
              <a:rPr lang="en-US" sz="2919">
                <a:solidFill>
                  <a:srgbClr val="000000"/>
                </a:solidFill>
                <a:latin typeface="Open Sans Bold"/>
              </a:rPr>
              <a:t>Primary Key son los que identifican de manera unica cada fila o registro de una tabla. </a:t>
            </a:r>
          </a:p>
        </p:txBody>
      </p:sp>
      <p:sp>
        <p:nvSpPr>
          <p:cNvPr name="TextBox 11" id="11"/>
          <p:cNvSpPr txBox="true"/>
          <p:nvPr/>
        </p:nvSpPr>
        <p:spPr>
          <a:xfrm rot="0">
            <a:off x="2180392" y="6398071"/>
            <a:ext cx="13144856" cy="1516508"/>
          </a:xfrm>
          <a:prstGeom prst="rect">
            <a:avLst/>
          </a:prstGeom>
        </p:spPr>
        <p:txBody>
          <a:bodyPr anchor="t" rtlCol="false" tIns="0" lIns="0" bIns="0" rIns="0">
            <a:spAutoFit/>
          </a:bodyPr>
          <a:lstStyle/>
          <a:p>
            <a:pPr algn="ctr">
              <a:lnSpc>
                <a:spcPts val="4087"/>
              </a:lnSpc>
            </a:pPr>
            <a:r>
              <a:rPr lang="en-US" sz="2919">
                <a:solidFill>
                  <a:srgbClr val="000000"/>
                </a:solidFill>
                <a:latin typeface="Open Sans Bold"/>
              </a:rPr>
              <a:t>Foreign Key es un campo de una tabla “X” que sirve para enlazar o relacionar entre sí con otra tabla “Y” en la cual el campo de esta tabla es una llave primaria</a:t>
            </a:r>
          </a:p>
        </p:txBody>
      </p:sp>
      <p:sp>
        <p:nvSpPr>
          <p:cNvPr name="TextBox 12" id="12"/>
          <p:cNvSpPr txBox="true"/>
          <p:nvPr/>
        </p:nvSpPr>
        <p:spPr>
          <a:xfrm rot="-395979">
            <a:off x="875182" y="422116"/>
            <a:ext cx="6303597" cy="1930099"/>
          </a:xfrm>
          <a:prstGeom prst="rect">
            <a:avLst/>
          </a:prstGeom>
        </p:spPr>
        <p:txBody>
          <a:bodyPr anchor="t" rtlCol="false" tIns="0" lIns="0" bIns="0" rIns="0">
            <a:spAutoFit/>
          </a:bodyPr>
          <a:lstStyle/>
          <a:p>
            <a:pPr algn="ctr" marL="0" indent="0" lvl="1">
              <a:lnSpc>
                <a:spcPts val="4421"/>
              </a:lnSpc>
              <a:spcBef>
                <a:spcPct val="0"/>
              </a:spcBef>
            </a:pPr>
            <a:r>
              <a:rPr lang="en-US" sz="4421">
                <a:solidFill>
                  <a:srgbClr val="FFFFFF"/>
                </a:solidFill>
                <a:latin typeface="Londrina Solid Regular"/>
              </a:rPr>
              <a:t>2.3. PRIMARY KEY Y FOREIGN KEY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CBB4"/>
        </a:solidFill>
      </p:bgPr>
    </p:bg>
    <p:spTree>
      <p:nvGrpSpPr>
        <p:cNvPr id="1" name=""/>
        <p:cNvGrpSpPr/>
        <p:nvPr/>
      </p:nvGrpSpPr>
      <p:grpSpPr>
        <a:xfrm>
          <a:off x="0" y="0"/>
          <a:ext cx="0" cy="0"/>
          <a:chOff x="0" y="0"/>
          <a:chExt cx="0" cy="0"/>
        </a:xfrm>
      </p:grpSpPr>
      <p:grpSp>
        <p:nvGrpSpPr>
          <p:cNvPr name="Group 2" id="2"/>
          <p:cNvGrpSpPr/>
          <p:nvPr/>
        </p:nvGrpSpPr>
        <p:grpSpPr>
          <a:xfrm rot="-10800000">
            <a:off x="-3622142" y="-4889515"/>
            <a:ext cx="25969785" cy="8148350"/>
            <a:chOff x="0" y="0"/>
            <a:chExt cx="34626380" cy="10864466"/>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0" y="0"/>
              <a:ext cx="16371114" cy="10864466"/>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9428124" y="0"/>
              <a:ext cx="16371114" cy="10864466"/>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18255267" y="0"/>
              <a:ext cx="16371114" cy="10864466"/>
            </a:xfrm>
            <a:prstGeom prst="rect">
              <a:avLst/>
            </a:prstGeom>
          </p:spPr>
        </p:pic>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9128" y="5488011"/>
            <a:ext cx="4984890" cy="411480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5930" y="1990659"/>
            <a:ext cx="14773780" cy="8296341"/>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582359" y="1758775"/>
            <a:ext cx="4572000" cy="4114800"/>
          </a:xfrm>
          <a:prstGeom prst="rect">
            <a:avLst/>
          </a:prstGeom>
        </p:spPr>
      </p:pic>
      <p:sp>
        <p:nvSpPr>
          <p:cNvPr name="TextBox 9" id="9"/>
          <p:cNvSpPr txBox="true"/>
          <p:nvPr/>
        </p:nvSpPr>
        <p:spPr>
          <a:xfrm rot="-395979">
            <a:off x="911995" y="422262"/>
            <a:ext cx="6224904" cy="1886012"/>
          </a:xfrm>
          <a:prstGeom prst="rect">
            <a:avLst/>
          </a:prstGeom>
        </p:spPr>
        <p:txBody>
          <a:bodyPr anchor="t" rtlCol="false" tIns="0" lIns="0" bIns="0" rIns="0">
            <a:spAutoFit/>
          </a:bodyPr>
          <a:lstStyle/>
          <a:p>
            <a:pPr algn="ctr" marL="0" indent="0" lvl="1">
              <a:lnSpc>
                <a:spcPts val="4421"/>
              </a:lnSpc>
              <a:spcBef>
                <a:spcPct val="0"/>
              </a:spcBef>
            </a:pPr>
            <a:r>
              <a:rPr lang="en-US" sz="4421">
                <a:solidFill>
                  <a:srgbClr val="FFFFFF"/>
                </a:solidFill>
                <a:latin typeface="Londrina Solid Regular"/>
              </a:rPr>
              <a:t>2.4 TABLA Y EL USO DE IDENTITY</a:t>
            </a:r>
          </a:p>
        </p:txBody>
      </p:sp>
      <p:sp>
        <p:nvSpPr>
          <p:cNvPr name="TextBox 10" id="10"/>
          <p:cNvSpPr txBox="true"/>
          <p:nvPr/>
        </p:nvSpPr>
        <p:spPr>
          <a:xfrm rot="0">
            <a:off x="2560337" y="4873758"/>
            <a:ext cx="11022022" cy="4088258"/>
          </a:xfrm>
          <a:prstGeom prst="rect">
            <a:avLst/>
          </a:prstGeom>
        </p:spPr>
        <p:txBody>
          <a:bodyPr anchor="t" rtlCol="false" tIns="0" lIns="0" bIns="0" rIns="0">
            <a:spAutoFit/>
          </a:bodyPr>
          <a:lstStyle/>
          <a:p>
            <a:pPr algn="ctr">
              <a:lnSpc>
                <a:spcPts val="4087"/>
              </a:lnSpc>
            </a:pPr>
            <a:r>
              <a:rPr lang="en-US" sz="2919">
                <a:solidFill>
                  <a:srgbClr val="000000"/>
                </a:solidFill>
                <a:latin typeface="Open Sans Bold"/>
              </a:rPr>
              <a:t>Las tablas son objetos de base de datos que contienen todos sus datos. En las tablas, los datos se organizan con arreglo a un formato de filas y columnas.</a:t>
            </a:r>
          </a:p>
          <a:p>
            <a:pPr algn="ctr">
              <a:lnSpc>
                <a:spcPts val="4087"/>
              </a:lnSpc>
            </a:pPr>
          </a:p>
          <a:p>
            <a:pPr algn="ctr">
              <a:lnSpc>
                <a:spcPts val="4087"/>
              </a:lnSpc>
            </a:pPr>
          </a:p>
          <a:p>
            <a:pPr algn="ctr">
              <a:lnSpc>
                <a:spcPts val="4087"/>
              </a:lnSpc>
            </a:pPr>
            <a:r>
              <a:rPr lang="en-US" sz="2919">
                <a:solidFill>
                  <a:srgbClr val="000000"/>
                </a:solidFill>
                <a:latin typeface="Open Sans Bold"/>
              </a:rPr>
              <a:t> Los valores de un campo  identity genera valores secuenciales que se inician en 1 y se incrementan en 1 automáticamente.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CBB4"/>
        </a:solidFill>
      </p:bgPr>
    </p:bg>
    <p:spTree>
      <p:nvGrpSpPr>
        <p:cNvPr id="1" name=""/>
        <p:cNvGrpSpPr/>
        <p:nvPr/>
      </p:nvGrpSpPr>
      <p:grpSpPr>
        <a:xfrm>
          <a:off x="0" y="0"/>
          <a:ext cx="0" cy="0"/>
          <a:chOff x="0" y="0"/>
          <a:chExt cx="0" cy="0"/>
        </a:xfrm>
      </p:grpSpPr>
      <p:grpSp>
        <p:nvGrpSpPr>
          <p:cNvPr name="Group 2" id="2"/>
          <p:cNvGrpSpPr/>
          <p:nvPr/>
        </p:nvGrpSpPr>
        <p:grpSpPr>
          <a:xfrm rot="-10800000">
            <a:off x="-3622142" y="-4889515"/>
            <a:ext cx="25969785" cy="8148350"/>
            <a:chOff x="0" y="0"/>
            <a:chExt cx="34626380" cy="10864466"/>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0" y="0"/>
              <a:ext cx="16371114" cy="10864466"/>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9428124" y="0"/>
              <a:ext cx="16371114" cy="10864466"/>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18255267" y="0"/>
              <a:ext cx="16371114" cy="10864466"/>
            </a:xfrm>
            <a:prstGeom prst="rect">
              <a:avLst/>
            </a:prstGeom>
          </p:spPr>
        </p:pic>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9128" y="5488011"/>
            <a:ext cx="4984890" cy="411480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5930" y="1774095"/>
            <a:ext cx="14773780" cy="8296341"/>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582359" y="1730821"/>
            <a:ext cx="4572000" cy="4114800"/>
          </a:xfrm>
          <a:prstGeom prst="rect">
            <a:avLst/>
          </a:prstGeom>
        </p:spPr>
      </p:pic>
      <p:pic>
        <p:nvPicPr>
          <p:cNvPr name="Picture 9" id="9"/>
          <p:cNvPicPr>
            <a:picLocks noChangeAspect="true"/>
          </p:cNvPicPr>
          <p:nvPr/>
        </p:nvPicPr>
        <p:blipFill>
          <a:blip r:embed="rId10"/>
          <a:srcRect l="0" t="0" r="0" b="0"/>
          <a:stretch>
            <a:fillRect/>
          </a:stretch>
        </p:blipFill>
        <p:spPr>
          <a:xfrm flipH="false" flipV="false" rot="0">
            <a:off x="2561573" y="6289623"/>
            <a:ext cx="14020727" cy="748882"/>
          </a:xfrm>
          <a:prstGeom prst="rect">
            <a:avLst/>
          </a:prstGeom>
        </p:spPr>
      </p:pic>
      <p:sp>
        <p:nvSpPr>
          <p:cNvPr name="TextBox 10" id="10"/>
          <p:cNvSpPr txBox="true"/>
          <p:nvPr/>
        </p:nvSpPr>
        <p:spPr>
          <a:xfrm rot="-395979">
            <a:off x="5141865" y="247846"/>
            <a:ext cx="6329713" cy="1675383"/>
          </a:xfrm>
          <a:prstGeom prst="rect">
            <a:avLst/>
          </a:prstGeom>
        </p:spPr>
        <p:txBody>
          <a:bodyPr anchor="t" rtlCol="false" tIns="0" lIns="0" bIns="0" rIns="0">
            <a:spAutoFit/>
          </a:bodyPr>
          <a:lstStyle/>
          <a:p>
            <a:pPr algn="ctr" marL="0" indent="0" lvl="1">
              <a:lnSpc>
                <a:spcPts val="5975"/>
              </a:lnSpc>
              <a:spcBef>
                <a:spcPct val="0"/>
              </a:spcBef>
            </a:pPr>
            <a:r>
              <a:rPr lang="en-US" sz="5975">
                <a:solidFill>
                  <a:srgbClr val="FFFFFF"/>
                </a:solidFill>
                <a:latin typeface="Londrina Solid Regular"/>
              </a:rPr>
              <a:t>2.5 CLÁUSULA WHERE. </a:t>
            </a:r>
          </a:p>
        </p:txBody>
      </p:sp>
      <p:sp>
        <p:nvSpPr>
          <p:cNvPr name="TextBox 11" id="11"/>
          <p:cNvSpPr txBox="true"/>
          <p:nvPr/>
        </p:nvSpPr>
        <p:spPr>
          <a:xfrm rot="0">
            <a:off x="2347938" y="3211210"/>
            <a:ext cx="11022022" cy="2030858"/>
          </a:xfrm>
          <a:prstGeom prst="rect">
            <a:avLst/>
          </a:prstGeom>
        </p:spPr>
        <p:txBody>
          <a:bodyPr anchor="t" rtlCol="false" tIns="0" lIns="0" bIns="0" rIns="0">
            <a:spAutoFit/>
          </a:bodyPr>
          <a:lstStyle/>
          <a:p>
            <a:pPr algn="ctr">
              <a:lnSpc>
                <a:spcPts val="4087"/>
              </a:lnSpc>
            </a:pPr>
            <a:r>
              <a:rPr lang="en-US" sz="2919">
                <a:solidFill>
                  <a:srgbClr val="000000"/>
                </a:solidFill>
                <a:latin typeface="Open Sans Bold"/>
              </a:rPr>
              <a:t>En una instrucción SQL, la cláusula WHERE especifica criterios que tienen que cumplir los valores de campo para que los registros que contienen los valores se incluyan en los resultados de la consulta.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CBB4"/>
        </a:solidFill>
      </p:bgPr>
    </p:bg>
    <p:spTree>
      <p:nvGrpSpPr>
        <p:cNvPr id="1" name=""/>
        <p:cNvGrpSpPr/>
        <p:nvPr/>
      </p:nvGrpSpPr>
      <p:grpSpPr>
        <a:xfrm>
          <a:off x="0" y="0"/>
          <a:ext cx="0" cy="0"/>
          <a:chOff x="0" y="0"/>
          <a:chExt cx="0" cy="0"/>
        </a:xfrm>
      </p:grpSpPr>
      <p:grpSp>
        <p:nvGrpSpPr>
          <p:cNvPr name="Group 2" id="2"/>
          <p:cNvGrpSpPr/>
          <p:nvPr/>
        </p:nvGrpSpPr>
        <p:grpSpPr>
          <a:xfrm rot="-10800000">
            <a:off x="-3622142" y="-4889515"/>
            <a:ext cx="25969785" cy="8148350"/>
            <a:chOff x="0" y="0"/>
            <a:chExt cx="34626380" cy="10864466"/>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0" y="0"/>
              <a:ext cx="16371114" cy="10864466"/>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9428124" y="0"/>
              <a:ext cx="16371114" cy="10864466"/>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18255267" y="0"/>
              <a:ext cx="16371114" cy="10864466"/>
            </a:xfrm>
            <a:prstGeom prst="rect">
              <a:avLst/>
            </a:prstGeom>
          </p:spPr>
        </p:pic>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9128" y="5488011"/>
            <a:ext cx="4984890" cy="411480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5930" y="1774095"/>
            <a:ext cx="14773780" cy="8296341"/>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582359" y="1730821"/>
            <a:ext cx="4572000" cy="4114800"/>
          </a:xfrm>
          <a:prstGeom prst="rect">
            <a:avLst/>
          </a:prstGeom>
        </p:spPr>
      </p:pic>
      <p:pic>
        <p:nvPicPr>
          <p:cNvPr name="Picture 9" id="9"/>
          <p:cNvPicPr>
            <a:picLocks noChangeAspect="true"/>
          </p:cNvPicPr>
          <p:nvPr/>
        </p:nvPicPr>
        <p:blipFill>
          <a:blip r:embed="rId10"/>
          <a:srcRect l="0" t="0" r="0" b="0"/>
          <a:stretch>
            <a:fillRect/>
          </a:stretch>
        </p:blipFill>
        <p:spPr>
          <a:xfrm flipH="false" flipV="false" rot="0">
            <a:off x="2001253" y="5922265"/>
            <a:ext cx="15804091" cy="1573493"/>
          </a:xfrm>
          <a:prstGeom prst="rect">
            <a:avLst/>
          </a:prstGeom>
        </p:spPr>
      </p:pic>
      <p:pic>
        <p:nvPicPr>
          <p:cNvPr name="Picture 10" id="10"/>
          <p:cNvPicPr>
            <a:picLocks noChangeAspect="true"/>
          </p:cNvPicPr>
          <p:nvPr/>
        </p:nvPicPr>
        <p:blipFill>
          <a:blip r:embed="rId11"/>
          <a:srcRect l="0" t="0" r="0" b="0"/>
          <a:stretch>
            <a:fillRect/>
          </a:stretch>
        </p:blipFill>
        <p:spPr>
          <a:xfrm flipH="false" flipV="false" rot="0">
            <a:off x="2561573" y="7978132"/>
            <a:ext cx="10157400" cy="1280168"/>
          </a:xfrm>
          <a:prstGeom prst="rect">
            <a:avLst/>
          </a:prstGeom>
        </p:spPr>
      </p:pic>
      <p:sp>
        <p:nvSpPr>
          <p:cNvPr name="TextBox 11" id="11"/>
          <p:cNvSpPr txBox="true"/>
          <p:nvPr/>
        </p:nvSpPr>
        <p:spPr>
          <a:xfrm rot="-395979">
            <a:off x="683510" y="262000"/>
            <a:ext cx="7962971" cy="2299272"/>
          </a:xfrm>
          <a:prstGeom prst="rect">
            <a:avLst/>
          </a:prstGeom>
        </p:spPr>
        <p:txBody>
          <a:bodyPr anchor="t" rtlCol="false" tIns="0" lIns="0" bIns="0" rIns="0">
            <a:spAutoFit/>
          </a:bodyPr>
          <a:lstStyle/>
          <a:p>
            <a:pPr algn="ctr" marL="0" indent="0" lvl="1">
              <a:lnSpc>
                <a:spcPts val="5975"/>
              </a:lnSpc>
              <a:spcBef>
                <a:spcPct val="0"/>
              </a:spcBef>
            </a:pPr>
            <a:r>
              <a:rPr lang="en-US" sz="5975">
                <a:solidFill>
                  <a:srgbClr val="FFFFFF"/>
                </a:solidFill>
                <a:latin typeface="Londrina Solid Regular"/>
              </a:rPr>
              <a:t>2.6 INSTRUCCIÓN INNER JOIN.</a:t>
            </a:r>
          </a:p>
        </p:txBody>
      </p:sp>
      <p:sp>
        <p:nvSpPr>
          <p:cNvPr name="TextBox 12" id="12"/>
          <p:cNvSpPr txBox="true"/>
          <p:nvPr/>
        </p:nvSpPr>
        <p:spPr>
          <a:xfrm rot="0">
            <a:off x="2168978" y="2963560"/>
            <a:ext cx="11022022" cy="1002158"/>
          </a:xfrm>
          <a:prstGeom prst="rect">
            <a:avLst/>
          </a:prstGeom>
        </p:spPr>
        <p:txBody>
          <a:bodyPr anchor="t" rtlCol="false" tIns="0" lIns="0" bIns="0" rIns="0">
            <a:spAutoFit/>
          </a:bodyPr>
          <a:lstStyle/>
          <a:p>
            <a:pPr algn="ctr">
              <a:lnSpc>
                <a:spcPts val="4087"/>
              </a:lnSpc>
            </a:pPr>
            <a:r>
              <a:rPr lang="en-US" sz="2919">
                <a:solidFill>
                  <a:srgbClr val="000000"/>
                </a:solidFill>
                <a:latin typeface="Open Sans Bold"/>
              </a:rPr>
              <a:t>En una instrucción SQL, inner join Combina los registros de dos tablas si hay valores coincidentes en un campo común.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DAE6fgTNAmI</dc:identifier>
  <dcterms:modified xsi:type="dcterms:W3CDTF">2011-08-01T06:04:30Z</dcterms:modified>
  <cp:revision>1</cp:revision>
  <dc:title>Púrpura Rojo y Rosa Dibujo a Mano Cuestionario de Matemáticas Presentación</dc:title>
</cp:coreProperties>
</file>