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85196" autoAdjust="0"/>
  </p:normalViewPr>
  <p:slideViewPr>
    <p:cSldViewPr>
      <p:cViewPr varScale="1">
        <p:scale>
          <a:sx n="78" d="100"/>
          <a:sy n="78" d="100"/>
        </p:scale>
        <p:origin x="45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Treated each wine label description</a:t>
            </a:r>
            <a:r>
              <a:rPr lang="en-US" baseline="0" dirty="0" smtClean="0"/>
              <a:t> as its own work in a Corpus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WineFolly</a:t>
            </a:r>
            <a:endParaRPr lang="en-US" baseline="0" dirty="0" smtClean="0"/>
          </a:p>
          <a:p>
            <a:r>
              <a:rPr lang="en-US" baseline="0" dirty="0" smtClean="0"/>
              <a:t>List of fruit names from Wikipedia</a:t>
            </a:r>
            <a:endParaRPr lang="en-US" dirty="0" smtClean="0"/>
          </a:p>
          <a:p>
            <a:r>
              <a:rPr lang="en-US" dirty="0" smtClean="0"/>
              <a:t>Examine</a:t>
            </a:r>
            <a:r>
              <a:rPr lang="en-US" baseline="0" dirty="0" smtClean="0"/>
              <a:t> words used over 1,500 times (over 10% of wines reviewed)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of fruit names from</a:t>
            </a:r>
            <a:r>
              <a:rPr lang="en-US" baseline="0" dirty="0" smtClean="0"/>
              <a:t> Jancis Robinson </a:t>
            </a:r>
            <a:r>
              <a:rPr lang="en-US" baseline="0" dirty="0" smtClean="0"/>
              <a:t>blog (famous </a:t>
            </a:r>
            <a:r>
              <a:rPr lang="en-US" baseline="0" dirty="0" smtClean="0"/>
              <a:t>British wine </a:t>
            </a:r>
            <a:r>
              <a:rPr lang="en-US" baseline="0" dirty="0" smtClean="0"/>
              <a:t>critic)</a:t>
            </a:r>
            <a:endParaRPr lang="en-US" dirty="0" smtClean="0"/>
          </a:p>
          <a:p>
            <a:r>
              <a:rPr lang="en-US" dirty="0" smtClean="0"/>
              <a:t>Examine</a:t>
            </a:r>
            <a:r>
              <a:rPr lang="en-US" baseline="0" dirty="0" smtClean="0"/>
              <a:t> words used over 1,500 times (over 10% of wines reviewed)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flavors and aromas lead to a higher price but lower point value, such as coconut, prune, and raisin</a:t>
            </a:r>
          </a:p>
          <a:p>
            <a:r>
              <a:rPr lang="en-US" baseline="0" dirty="0" smtClean="0"/>
              <a:t>Others had the opposite effect, such as citrus flavors (grapefruit, lemon, lime) and spicy aromas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419-FB5C-4DEF-B012-5A6317D8FB89}" type="datetime1">
              <a:rPr lang="en-US" smtClean="0"/>
              <a:t>5/13/2020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6D9A-3FCB-4C83-9450-773943E56A56}" type="datetime1">
              <a:rPr lang="en-US" smtClean="0"/>
              <a:t>5/13/2020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B434-13A7-4A33-829E-EB1CFB60A221}" type="datetime1">
              <a:rPr lang="en-US" smtClean="0"/>
              <a:t>5/13/2020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073E-C66A-4BDA-8483-DCF9B13467C0}" type="datetime1">
              <a:rPr lang="en-US" smtClean="0"/>
              <a:t>5/13/2020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47FF-1C5F-430A-BE3D-16A6B8161CDB}" type="datetime1">
              <a:rPr lang="en-US" smtClean="0"/>
              <a:t>5/13/2020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E9F2-6877-4373-B42E-0FCBDD113823}" type="datetime1">
              <a:rPr lang="en-US" smtClean="0"/>
              <a:t>5/13/2020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BF5-D069-447D-9D6C-5D173CBB1D71}" type="datetime1">
              <a:rPr lang="en-US" smtClean="0"/>
              <a:t>5/13/2020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E5B-2A84-4122-ABE7-D897C028AAC0}" type="datetime1">
              <a:rPr lang="en-US" smtClean="0"/>
              <a:t>5/13/2020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595-6498-41E6-B43E-E9C11FA7E930}" type="datetime1">
              <a:rPr lang="en-US" smtClean="0"/>
              <a:t>5/13/2020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4957-4CE7-4B5A-9BD4-21BC8A9FB37A}" type="datetime1">
              <a:rPr lang="en-US" smtClean="0"/>
              <a:t>5/13/2020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2A89-FDCD-474F-AA26-97000B213BEE}" type="datetime1">
              <a:rPr lang="en-US" smtClean="0"/>
              <a:t>5/13/2020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9E0AE4-9BBB-4A90-83D2-EE626F741C4B}" type="datetime1">
              <a:rPr lang="en-US" smtClean="0"/>
              <a:t>5/13/2020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54" y="0"/>
            <a:ext cx="12305479" cy="6854536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3732212" y="971996"/>
            <a:ext cx="4800600" cy="4666804"/>
          </a:xfrm>
          <a:prstGeom prst="fram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8012" y="1676400"/>
            <a:ext cx="3429000" cy="32692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2630036"/>
            <a:ext cx="2971800" cy="1200596"/>
          </a:xfrm>
        </p:spPr>
        <p:txBody>
          <a:bodyPr/>
          <a:lstStyle/>
          <a:p>
            <a:pPr algn="ctr"/>
            <a:r>
              <a:rPr lang="en-US" dirty="0" smtClean="0"/>
              <a:t>Wine Reviews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875768" y="4182834"/>
            <a:ext cx="2513488" cy="57740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Brooke Dickie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Description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Aromas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447800"/>
            <a:ext cx="4763165" cy="4629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 Tasters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Taster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272456"/>
            <a:ext cx="5943600" cy="44168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177589">
            <a:off x="7779979" y="3031359"/>
            <a:ext cx="139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Tough critic!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361930" cy="2252330"/>
          </a:xfrm>
        </p:spPr>
        <p:txBody>
          <a:bodyPr/>
          <a:lstStyle/>
          <a:p>
            <a:r>
              <a:rPr lang="en-US" dirty="0" smtClean="0"/>
              <a:t>Reporting bias is very real – take results from subjective data with a grain of salt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133330" cy="4572000"/>
          </a:xfrm>
        </p:spPr>
        <p:txBody>
          <a:bodyPr/>
          <a:lstStyle/>
          <a:p>
            <a:r>
              <a:rPr lang="en-US" dirty="0" smtClean="0"/>
              <a:t>Formally </a:t>
            </a:r>
            <a:r>
              <a:rPr lang="en-US" dirty="0" smtClean="0"/>
              <a:t>quantify trends observed in the </a:t>
            </a:r>
            <a:r>
              <a:rPr lang="en-US" dirty="0" smtClean="0"/>
              <a:t>graphical analysis</a:t>
            </a:r>
          </a:p>
          <a:p>
            <a:pPr lvl="1"/>
            <a:r>
              <a:rPr lang="en-US" dirty="0" smtClean="0"/>
              <a:t>Relationship between price and points for each color of wine</a:t>
            </a:r>
          </a:p>
          <a:p>
            <a:pPr marL="451025" lvl="1" indent="0">
              <a:buNone/>
            </a:pPr>
            <a:endParaRPr lang="en-US" dirty="0" smtClean="0"/>
          </a:p>
          <a:p>
            <a:pPr marL="4510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Affect of aroma, flavor, and color of wine on price and points</a:t>
            </a:r>
          </a:p>
          <a:p>
            <a:pPr lvl="1"/>
            <a:endParaRPr lang="en-US" dirty="0"/>
          </a:p>
          <a:p>
            <a:pPr marL="4510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Varying price and points by location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Flavor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21" y="2534243"/>
            <a:ext cx="1484677" cy="1004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2" y="2534243"/>
            <a:ext cx="1524000" cy="1031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54" y="3914273"/>
            <a:ext cx="1454657" cy="1191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9" y="4014566"/>
            <a:ext cx="1332225" cy="1091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52" y="5446529"/>
            <a:ext cx="2206960" cy="1122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58" y="2249779"/>
            <a:ext cx="4905377" cy="41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Random Forest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Color</a:t>
            </a: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752600"/>
            <a:ext cx="6799652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33870"/>
            <a:ext cx="1013333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Color ~ Price + Points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37612" y="1633870"/>
            <a:ext cx="685800" cy="728330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2212" y="2929270"/>
            <a:ext cx="685800" cy="728330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Flavor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Random Forest Performance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Color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133330" cy="2252330"/>
          </a:xfrm>
        </p:spPr>
        <p:txBody>
          <a:bodyPr/>
          <a:lstStyle/>
          <a:p>
            <a:r>
              <a:rPr lang="en-US" dirty="0" smtClean="0"/>
              <a:t>Evaluated performance of decision trees with Cross-Validation</a:t>
            </a:r>
          </a:p>
          <a:p>
            <a:pPr lvl="1"/>
            <a:r>
              <a:rPr lang="en-US" dirty="0" smtClean="0"/>
              <a:t>k = 8 folds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each fold contained ~10,000 reviews</a:t>
            </a:r>
          </a:p>
          <a:p>
            <a:pPr lvl="1"/>
            <a:r>
              <a:rPr lang="en-US" dirty="0" smtClean="0"/>
              <a:t>Accuracy was 62.9%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71911"/>
              </p:ext>
            </p:extLst>
          </p:nvPr>
        </p:nvGraphicFramePr>
        <p:xfrm>
          <a:off x="2260704" y="3810000"/>
          <a:ext cx="650070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Predicted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Flavor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Aroma &amp; Flavors Linear 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Flavor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54" y="1864513"/>
            <a:ext cx="3902516" cy="331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5" y="1864513"/>
            <a:ext cx="3902517" cy="33157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5" y="5181600"/>
            <a:ext cx="10133330" cy="2252330"/>
          </a:xfrm>
        </p:spPr>
        <p:txBody>
          <a:bodyPr/>
          <a:lstStyle/>
          <a:p>
            <a:r>
              <a:rPr lang="en-US" sz="2400" dirty="0" smtClean="0"/>
              <a:t>Evaluated </a:t>
            </a:r>
            <a:r>
              <a:rPr lang="en-US" sz="2400" dirty="0"/>
              <a:t>performance of </a:t>
            </a:r>
            <a:r>
              <a:rPr lang="en-US" sz="2400" dirty="0" smtClean="0"/>
              <a:t>both linear models with Cross-Validation</a:t>
            </a:r>
          </a:p>
          <a:p>
            <a:pPr lvl="1"/>
            <a:r>
              <a:rPr lang="en-US" sz="2000" dirty="0"/>
              <a:t>k = </a:t>
            </a:r>
            <a:r>
              <a:rPr lang="en-US" sz="2000" dirty="0" smtClean="0"/>
              <a:t>10 </a:t>
            </a:r>
            <a:r>
              <a:rPr lang="en-US" sz="2000" dirty="0"/>
              <a:t>folds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each fold contained </a:t>
            </a:r>
            <a:r>
              <a:rPr lang="en-US" sz="2000" dirty="0" smtClean="0"/>
              <a:t>~2,500 reviews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1097" y="1483668"/>
            <a:ext cx="481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Price ~ Flavors + Aromas + Color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575015" y="1483668"/>
            <a:ext cx="5005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Points ~ Flavors + Aromas + Color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Aroma &amp; Flavors Models – Results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Flavor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49" y="1592178"/>
            <a:ext cx="10133330" cy="4275221"/>
          </a:xfrm>
        </p:spPr>
        <p:txBody>
          <a:bodyPr/>
          <a:lstStyle/>
          <a:p>
            <a:r>
              <a:rPr lang="en-US" sz="2400" dirty="0" smtClean="0"/>
              <a:t>t-Test to compare if coefficient is significantly different from zero</a:t>
            </a:r>
          </a:p>
          <a:p>
            <a:r>
              <a:rPr lang="en-US" sz="2400" dirty="0"/>
              <a:t>Base Cases: apple (flavor), almond (aromas), white (color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Results: at the 0.001 significance level…</a:t>
            </a:r>
          </a:p>
          <a:p>
            <a:pPr lvl="1"/>
            <a:r>
              <a:rPr lang="en-US" sz="2000" dirty="0" smtClean="0"/>
              <a:t>Points: 8 flavors, 4 aromas</a:t>
            </a:r>
          </a:p>
          <a:p>
            <a:pPr lvl="1"/>
            <a:r>
              <a:rPr lang="en-US" sz="2000" dirty="0" smtClean="0"/>
              <a:t>Price: 11 flavors, 11 aromas</a:t>
            </a:r>
          </a:p>
          <a:p>
            <a:pPr lvl="1"/>
            <a:r>
              <a:rPr lang="en-US" sz="2000" dirty="0" smtClean="0"/>
              <a:t>Red vs. White: red is $7 more expensive and scores 0.48 points higher</a:t>
            </a:r>
          </a:p>
          <a:p>
            <a:pPr lvl="1"/>
            <a:endParaRPr lang="en-US" sz="12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Aroma &amp; Flavors Models – </a:t>
            </a:r>
            <a:r>
              <a:rPr lang="en-US" dirty="0"/>
              <a:t>Significant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Flavor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2603" y="1483668"/>
            <a:ext cx="36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Price ~ Flavors + Aromas + Color</a:t>
            </a:r>
            <a:endParaRPr lang="en-US" sz="1800" b="1" dirty="0"/>
          </a:p>
        </p:txBody>
      </p:sp>
      <p:sp>
        <p:nvSpPr>
          <p:cNvPr id="12" name="Rectangle 11"/>
          <p:cNvSpPr/>
          <p:nvPr/>
        </p:nvSpPr>
        <p:spPr>
          <a:xfrm>
            <a:off x="7182008" y="1483668"/>
            <a:ext cx="379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Points ~ Flavors + Aromas + Color</a:t>
            </a:r>
            <a:endParaRPr lang="en-US" sz="18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29175"/>
              </p:ext>
            </p:extLst>
          </p:nvPr>
        </p:nvGraphicFramePr>
        <p:xfrm>
          <a:off x="1747664" y="1981201"/>
          <a:ext cx="4271328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Coefficient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p-Value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coconut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4.39e-10</a:t>
                      </a:r>
                      <a:endParaRPr lang="en-US" sz="1600" dirty="0"/>
                    </a:p>
                  </a:txBody>
                  <a:tcPr>
                    <a:solidFill>
                      <a:srgbClr val="CCCCCC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2.21e-4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grapefruit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-6.00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7.22e-5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-4.05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4.05e-5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-6.17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1.70e-5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-5.16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2.17e-6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prune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7.68e-8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raisin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7.29e-7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8.87e-05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spicy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-5.50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7.19e-4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1.36e-5</a:t>
                      </a:r>
                      <a:endParaRPr lang="en-US" sz="1600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tobacco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8.84e-4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83113"/>
              </p:ext>
            </p:extLst>
          </p:nvPr>
        </p:nvGraphicFramePr>
        <p:xfrm>
          <a:off x="6942247" y="2309722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coconut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-0.876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3.34e-7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97056"/>
              </p:ext>
            </p:extLst>
          </p:nvPr>
        </p:nvGraphicFramePr>
        <p:xfrm>
          <a:off x="6942247" y="2964061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grapefruit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4.13e-8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0800"/>
              </p:ext>
            </p:extLst>
          </p:nvPr>
        </p:nvGraphicFramePr>
        <p:xfrm>
          <a:off x="6942247" y="3310229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lemon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0.551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1.16e-9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3085"/>
              </p:ext>
            </p:extLst>
          </p:nvPr>
        </p:nvGraphicFramePr>
        <p:xfrm>
          <a:off x="6942247" y="3656397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lime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2.26e-6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37551"/>
              </p:ext>
            </p:extLst>
          </p:nvPr>
        </p:nvGraphicFramePr>
        <p:xfrm>
          <a:off x="6942247" y="4002565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pear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.566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1.56e-8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32961"/>
              </p:ext>
            </p:extLst>
          </p:nvPr>
        </p:nvGraphicFramePr>
        <p:xfrm>
          <a:off x="6942247" y="4694901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raisin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-1.783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&lt;2e-16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28779"/>
              </p:ext>
            </p:extLst>
          </p:nvPr>
        </p:nvGraphicFramePr>
        <p:xfrm>
          <a:off x="6942247" y="4348733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prune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-1.542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&lt;2e-16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941"/>
              </p:ext>
            </p:extLst>
          </p:nvPr>
        </p:nvGraphicFramePr>
        <p:xfrm>
          <a:off x="6931832" y="5318760"/>
          <a:ext cx="4271328" cy="33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776"/>
                <a:gridCol w="1423776"/>
                <a:gridCol w="1423776"/>
              </a:tblGrid>
              <a:tr h="275492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spicy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0.570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1.37</a:t>
                      </a:r>
                      <a:r>
                        <a:rPr lang="en-US" sz="1600" b="0" baseline="0" dirty="0" smtClean="0"/>
                        <a:t>e-4</a:t>
                      </a:r>
                      <a:endParaRPr lang="en-US" sz="1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170612" y="25146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70612" y="31242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70612" y="35052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70612" y="38100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70612" y="41910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0612" y="44958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70612" y="48768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0612" y="5486400"/>
            <a:ext cx="6096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26" y="1797575"/>
            <a:ext cx="4126438" cy="3506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Linear 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Flavor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49" y="1823328"/>
            <a:ext cx="4096130" cy="34802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5" y="5181600"/>
            <a:ext cx="10133330" cy="2252330"/>
          </a:xfrm>
        </p:spPr>
        <p:txBody>
          <a:bodyPr/>
          <a:lstStyle/>
          <a:p>
            <a:r>
              <a:rPr lang="en-US" sz="2400" dirty="0" smtClean="0"/>
              <a:t>Evaluated </a:t>
            </a:r>
            <a:r>
              <a:rPr lang="en-US" sz="2400" dirty="0"/>
              <a:t>performance of </a:t>
            </a:r>
            <a:r>
              <a:rPr lang="en-US" sz="2400" dirty="0" smtClean="0"/>
              <a:t>both linear models </a:t>
            </a:r>
            <a:r>
              <a:rPr lang="en-US" sz="2400" dirty="0"/>
              <a:t>with </a:t>
            </a:r>
            <a:r>
              <a:rPr lang="en-US" sz="2400" dirty="0" smtClean="0"/>
              <a:t>Cross-Validation</a:t>
            </a:r>
          </a:p>
          <a:p>
            <a:pPr lvl="1"/>
            <a:r>
              <a:rPr lang="en-US" sz="2000" dirty="0"/>
              <a:t>k = 2</a:t>
            </a:r>
            <a:r>
              <a:rPr lang="en-US" sz="2000" dirty="0" smtClean="0"/>
              <a:t>0 </a:t>
            </a:r>
            <a:r>
              <a:rPr lang="en-US" sz="2000" dirty="0"/>
              <a:t>folds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each fold contained </a:t>
            </a:r>
            <a:r>
              <a:rPr lang="en-US" sz="2000" dirty="0" smtClean="0"/>
              <a:t>~5,000 reviews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4822" y="1483668"/>
            <a:ext cx="242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Price ~ Country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68742" y="1483668"/>
            <a:ext cx="261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Points ~ Country</a:t>
            </a:r>
            <a:endParaRPr lang="en-US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Linear Models – Results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110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Predicting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Color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84975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Aroma &amp;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Flavor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769750"/>
            <a:ext cx="11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P&amp;P by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49" y="1592178"/>
            <a:ext cx="10133330" cy="4275221"/>
          </a:xfrm>
        </p:spPr>
        <p:txBody>
          <a:bodyPr/>
          <a:lstStyle/>
          <a:p>
            <a:r>
              <a:rPr lang="en-US" sz="2400" dirty="0" smtClean="0"/>
              <a:t>Only considered top 10 producers of wine</a:t>
            </a:r>
          </a:p>
          <a:p>
            <a:r>
              <a:rPr lang="en-US" sz="2400" dirty="0" smtClean="0"/>
              <a:t>t-Test to compare if coefficient is significantly different from zero</a:t>
            </a:r>
          </a:p>
          <a:p>
            <a:r>
              <a:rPr lang="en-US" sz="2400" dirty="0"/>
              <a:t>Base </a:t>
            </a:r>
            <a:r>
              <a:rPr lang="en-US" sz="2400" dirty="0" smtClean="0"/>
              <a:t>Case: US</a:t>
            </a:r>
          </a:p>
          <a:p>
            <a:r>
              <a:rPr lang="en-US" sz="2400" dirty="0" smtClean="0"/>
              <a:t>Results: at the 0.001 significance level…</a:t>
            </a:r>
          </a:p>
          <a:p>
            <a:pPr lvl="1"/>
            <a:r>
              <a:rPr lang="en-US" sz="2200" dirty="0" smtClean="0"/>
              <a:t>Price: all</a:t>
            </a:r>
            <a:r>
              <a:rPr lang="en-US" sz="2200" i="1" dirty="0" smtClean="0"/>
              <a:t> </a:t>
            </a:r>
            <a:r>
              <a:rPr lang="en-US" sz="2200" dirty="0" smtClean="0"/>
              <a:t>countries had significantly less expensive wine </a:t>
            </a:r>
            <a:r>
              <a:rPr lang="en-US" sz="2200" i="1" dirty="0" smtClean="0"/>
              <a:t>EXCEPT</a:t>
            </a:r>
          </a:p>
          <a:p>
            <a:pPr lvl="2"/>
            <a:r>
              <a:rPr lang="en-US" sz="1800" dirty="0" smtClean="0"/>
              <a:t>Austria’s wine is $14 less, Portugal’s wine is $9 less</a:t>
            </a:r>
          </a:p>
          <a:p>
            <a:pPr lvl="1"/>
            <a:r>
              <a:rPr lang="en-US" sz="2200" dirty="0" smtClean="0"/>
              <a:t>Points: </a:t>
            </a:r>
            <a:r>
              <a:rPr lang="en-US" sz="2000" dirty="0"/>
              <a:t>Quality of French </a:t>
            </a:r>
            <a:r>
              <a:rPr lang="en-US" sz="2000" dirty="0" smtClean="0"/>
              <a:t>and Italian wine </a:t>
            </a:r>
            <a:r>
              <a:rPr lang="en-US" sz="2000" dirty="0"/>
              <a:t>is not significantly different than the </a:t>
            </a:r>
            <a:r>
              <a:rPr lang="en-US" sz="2000" dirty="0" smtClean="0"/>
              <a:t>US</a:t>
            </a:r>
            <a:endParaRPr lang="en-US" sz="2200" dirty="0" smtClean="0"/>
          </a:p>
          <a:p>
            <a:pPr lvl="2"/>
            <a:r>
              <a:rPr lang="en-US" sz="1800" dirty="0" smtClean="0"/>
              <a:t>Austria’s wine is 1.93 points better, Germany’s wine is 1.10 points better</a:t>
            </a:r>
          </a:p>
          <a:p>
            <a:pPr lvl="2"/>
            <a:r>
              <a:rPr lang="en-US" sz="1800" dirty="0" smtClean="0"/>
              <a:t>Argentina, Chile, and Spain all had ~1 point worse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266395" y="3529311"/>
            <a:ext cx="1731963" cy="1152543"/>
            <a:chOff x="10048398" y="3302422"/>
            <a:chExt cx="1731963" cy="11525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524" y="3334472"/>
              <a:ext cx="1620837" cy="108844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048398" y="3302422"/>
              <a:ext cx="1731963" cy="115254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5372" y="3521247"/>
              <a:ext cx="10695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Italy</a:t>
              </a:r>
            </a:p>
            <a:p>
              <a:pPr algn="ctr"/>
              <a:r>
                <a:rPr lang="en-US" dirty="0" smtClean="0"/>
                <a:t>($2.57)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65209" y="2614911"/>
            <a:ext cx="1731963" cy="1152543"/>
            <a:chOff x="9447212" y="2362200"/>
            <a:chExt cx="1731963" cy="1152543"/>
          </a:xfrm>
        </p:grpSpPr>
        <p:grpSp>
          <p:nvGrpSpPr>
            <p:cNvPr id="9" name="Group 8"/>
            <p:cNvGrpSpPr/>
            <p:nvPr/>
          </p:nvGrpSpPr>
          <p:grpSpPr>
            <a:xfrm>
              <a:off x="9447212" y="2362200"/>
              <a:ext cx="1731963" cy="1152543"/>
              <a:chOff x="9447212" y="2362200"/>
              <a:chExt cx="1731963" cy="11525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7212" y="2362200"/>
                <a:ext cx="1731963" cy="115254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447212" y="2362200"/>
                <a:ext cx="1731963" cy="1152543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778623" y="2507486"/>
              <a:ext cx="1069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France</a:t>
              </a:r>
            </a:p>
            <a:p>
              <a:pPr algn="ctr"/>
              <a:r>
                <a:rPr lang="en-US" dirty="0" smtClean="0"/>
                <a:t>($1.28)</a:t>
              </a:r>
              <a:endParaRPr lang="en-US" dirty="0"/>
            </a:p>
          </p:txBody>
        </p:sp>
      </p:grpSp>
      <p:sp>
        <p:nvSpPr>
          <p:cNvPr id="18" name="&quot;No&quot; Symbol 17"/>
          <p:cNvSpPr/>
          <p:nvPr/>
        </p:nvSpPr>
        <p:spPr>
          <a:xfrm>
            <a:off x="9990930" y="2769750"/>
            <a:ext cx="1731963" cy="1583222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6" y="5088343"/>
            <a:ext cx="2301909" cy="15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752600"/>
            <a:ext cx="9144000" cy="4392386"/>
          </a:xfrm>
        </p:spPr>
      </p:pic>
      <p:sp>
        <p:nvSpPr>
          <p:cNvPr id="5" name="Rectangle 4"/>
          <p:cNvSpPr/>
          <p:nvPr/>
        </p:nvSpPr>
        <p:spPr>
          <a:xfrm>
            <a:off x="1522412" y="1752600"/>
            <a:ext cx="9144000" cy="43923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8612" y="1905000"/>
            <a:ext cx="8915400" cy="423998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Should I buy imported wine? What countries make the best wine for the least amount of money?</a:t>
            </a:r>
          </a:p>
          <a:p>
            <a:r>
              <a:rPr lang="en-US" dirty="0" smtClean="0"/>
              <a:t>What type of wines have the most bang for their buck?</a:t>
            </a:r>
          </a:p>
          <a:p>
            <a:r>
              <a:rPr lang="en-US" dirty="0" smtClean="0"/>
              <a:t>What flavors and aromas can I use to describe wine to make myself sound fancy?</a:t>
            </a:r>
          </a:p>
          <a:p>
            <a:r>
              <a:rPr lang="en-US" dirty="0" smtClean="0"/>
              <a:t>How does the price and the quality of the wine relate? What other attributes of the wine affect that?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8407" y="5486400"/>
            <a:ext cx="4292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Should I just stick to beer???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438129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Don’t just pick up the most expensive wine at the grocery store</a:t>
            </a:r>
          </a:p>
          <a:p>
            <a:pPr lvl="1"/>
            <a:r>
              <a:rPr lang="en-US" dirty="0" smtClean="0"/>
              <a:t>White wines are usually the same quality for a lower price</a:t>
            </a:r>
          </a:p>
          <a:p>
            <a:r>
              <a:rPr lang="en-US" dirty="0" smtClean="0"/>
              <a:t>Avoid wines that boast flavors like coconut, prunes, and raisins</a:t>
            </a:r>
          </a:p>
          <a:p>
            <a:pPr lvl="1"/>
            <a:r>
              <a:rPr lang="en-US" dirty="0" smtClean="0"/>
              <a:t>These wines tend to be about $10 more expensive and lower quality</a:t>
            </a:r>
          </a:p>
          <a:p>
            <a:pPr lvl="1"/>
            <a:r>
              <a:rPr lang="en-US" dirty="0" smtClean="0"/>
              <a:t> Conversely, </a:t>
            </a:r>
            <a:r>
              <a:rPr lang="en-US" i="1" dirty="0" smtClean="0"/>
              <a:t>spicy</a:t>
            </a:r>
            <a:r>
              <a:rPr lang="en-US" dirty="0" smtClean="0"/>
              <a:t> </a:t>
            </a:r>
            <a:r>
              <a:rPr lang="en-US" dirty="0" smtClean="0"/>
              <a:t>wines are a great value</a:t>
            </a:r>
          </a:p>
          <a:p>
            <a:r>
              <a:rPr lang="en-US" dirty="0" smtClean="0"/>
              <a:t>Domestic wines are a pretty good value</a:t>
            </a:r>
          </a:p>
          <a:p>
            <a:pPr lvl="1"/>
            <a:r>
              <a:rPr lang="en-US" dirty="0" smtClean="0"/>
              <a:t>Wine from France and Italy is a </a:t>
            </a:r>
            <a:r>
              <a:rPr lang="en-US" dirty="0" smtClean="0"/>
              <a:t>rip-off</a:t>
            </a:r>
            <a:r>
              <a:rPr lang="en-US" dirty="0" smtClean="0"/>
              <a:t>, buy Austrian wine instead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my Data Frame?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133330" cy="4572000"/>
          </a:xfrm>
        </p:spPr>
        <p:txBody>
          <a:bodyPr/>
          <a:lstStyle/>
          <a:p>
            <a:r>
              <a:rPr lang="en-US" dirty="0" smtClean="0"/>
              <a:t>Nearly 130,000 reviews </a:t>
            </a:r>
            <a:r>
              <a:rPr lang="en-US" dirty="0"/>
              <a:t>s</a:t>
            </a:r>
            <a:r>
              <a:rPr lang="en-US" dirty="0" smtClean="0"/>
              <a:t>craped from </a:t>
            </a:r>
            <a:r>
              <a:rPr lang="en-US" dirty="0" err="1" smtClean="0"/>
              <a:t>WineEnthusiast</a:t>
            </a:r>
            <a:endParaRPr lang="en-US" dirty="0" smtClean="0"/>
          </a:p>
          <a:p>
            <a:pPr lvl="1"/>
            <a:r>
              <a:rPr lang="en-US" dirty="0" smtClean="0"/>
              <a:t>110,000 after removing outliers and de-duplicating</a:t>
            </a:r>
          </a:p>
          <a:p>
            <a:r>
              <a:rPr lang="en-US" dirty="0" smtClean="0"/>
              <a:t>Contains information on wines that rated above 80 (out of 100)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vs.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4418330" cy="4572000"/>
          </a:xfrm>
        </p:spPr>
        <p:txBody>
          <a:bodyPr/>
          <a:lstStyle/>
          <a:p>
            <a:r>
              <a:rPr lang="en-US" dirty="0" smtClean="0"/>
              <a:t>Points range from 80-100</a:t>
            </a:r>
          </a:p>
          <a:p>
            <a:pPr lvl="1"/>
            <a:r>
              <a:rPr lang="en-US" dirty="0" smtClean="0"/>
              <a:t>Average was 88.45 points</a:t>
            </a:r>
          </a:p>
          <a:p>
            <a:r>
              <a:rPr lang="en-US" dirty="0" smtClean="0"/>
              <a:t>Prices range from $4 - $3300</a:t>
            </a:r>
          </a:p>
          <a:p>
            <a:pPr lvl="1"/>
            <a:r>
              <a:rPr lang="en-US" dirty="0" smtClean="0"/>
              <a:t>Average was $35.56</a:t>
            </a:r>
          </a:p>
          <a:p>
            <a:pPr lvl="1"/>
            <a:r>
              <a:rPr lang="en-US" dirty="0" smtClean="0"/>
              <a:t>Removed values above $500</a:t>
            </a:r>
          </a:p>
          <a:p>
            <a:r>
              <a:rPr lang="en-US" dirty="0" smtClean="0"/>
              <a:t>Correlated at an R</a:t>
            </a:r>
            <a:r>
              <a:rPr lang="en-US" baseline="30000" dirty="0" smtClean="0"/>
              <a:t>2</a:t>
            </a:r>
            <a:r>
              <a:rPr lang="en-US" dirty="0" smtClean="0"/>
              <a:t>-value of 0.25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  Points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951614"/>
            <a:ext cx="6416793" cy="4343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588" y="3200400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590530" cy="4572000"/>
          </a:xfrm>
        </p:spPr>
        <p:txBody>
          <a:bodyPr/>
          <a:lstStyle/>
          <a:p>
            <a:r>
              <a:rPr lang="en-US" dirty="0" smtClean="0"/>
              <a:t>Over 700 varieties of wine</a:t>
            </a:r>
          </a:p>
          <a:p>
            <a:pPr lvl="1"/>
            <a:r>
              <a:rPr lang="en-US" dirty="0" smtClean="0"/>
              <a:t>Coded as white or red</a:t>
            </a:r>
          </a:p>
          <a:p>
            <a:pPr lvl="1"/>
            <a:r>
              <a:rPr lang="en-US" dirty="0" smtClean="0"/>
              <a:t>Overall, red wine was more commonly reviewed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Variety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60812" y="3140954"/>
            <a:ext cx="5353412" cy="3623618"/>
            <a:chOff x="3960812" y="3140954"/>
            <a:chExt cx="5353412" cy="36236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2" y="3140954"/>
              <a:ext cx="5353412" cy="362361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685212" y="43434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72276" y="3140954"/>
            <a:ext cx="5342132" cy="3615983"/>
            <a:chOff x="5841496" y="1112628"/>
            <a:chExt cx="5342132" cy="36159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496" y="1112628"/>
              <a:ext cx="5342132" cy="361598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590212" y="2294929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- Worldwide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Location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8" y="1417674"/>
            <a:ext cx="10471153" cy="53246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- USA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Location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Description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94" y="1371600"/>
            <a:ext cx="10435434" cy="5317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Description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3" y="1371600"/>
            <a:ext cx="5181600" cy="5287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on Description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30188" y="0"/>
            <a:ext cx="1449070" cy="685800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4" y="1600200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Price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88" y="2184975"/>
            <a:ext cx="81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Variety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" y="2523529"/>
            <a:ext cx="96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" y="286208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Description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 Flavors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04390"/>
            <a:ext cx="3810000" cy="462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92" y="1495122"/>
            <a:ext cx="5856119" cy="486755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618412" y="2916941"/>
            <a:ext cx="838200" cy="22883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04419" y="2184975"/>
            <a:ext cx="838200" cy="2288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22612" y="2057400"/>
            <a:ext cx="228600" cy="31242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42805" y="3878770"/>
            <a:ext cx="215190" cy="13028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470313"/>
            <a:ext cx="5953367" cy="4876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529145" y="3844385"/>
            <a:ext cx="243825" cy="1371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94612" y="3276600"/>
            <a:ext cx="5334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1588" y="3200637"/>
            <a:ext cx="723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19195</TotalTime>
  <Words>993</Words>
  <Application>Microsoft Office PowerPoint</Application>
  <PresentationFormat>Custom</PresentationFormat>
  <Paragraphs>302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Constantia</vt:lpstr>
      <vt:lpstr>Wingdings</vt:lpstr>
      <vt:lpstr>Cooking 16x9</vt:lpstr>
      <vt:lpstr>Wine Reviews</vt:lpstr>
      <vt:lpstr>The Problem</vt:lpstr>
      <vt:lpstr>What’s in my Data Frame?</vt:lpstr>
      <vt:lpstr>Price vs. Points</vt:lpstr>
      <vt:lpstr>Variety and Color</vt:lpstr>
      <vt:lpstr>Location - Worldwide</vt:lpstr>
      <vt:lpstr>Location - USA</vt:lpstr>
      <vt:lpstr>Text Mining on Description</vt:lpstr>
      <vt:lpstr>Fruit Flavors</vt:lpstr>
      <vt:lpstr>Aromas</vt:lpstr>
      <vt:lpstr>Wine Tasters</vt:lpstr>
      <vt:lpstr>Statistical Analysis</vt:lpstr>
      <vt:lpstr>Color Random Forest</vt:lpstr>
      <vt:lpstr>Color Random Forest Performance</vt:lpstr>
      <vt:lpstr>Aroma &amp; Flavors Linear Models</vt:lpstr>
      <vt:lpstr>Aroma &amp; Flavors Models – Results</vt:lpstr>
      <vt:lpstr>Aroma &amp; Flavors Models – Significant Variables</vt:lpstr>
      <vt:lpstr>Location Linear Models</vt:lpstr>
      <vt:lpstr>Location Linear Models – Results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Brooke Dickie</dc:creator>
  <cp:lastModifiedBy>Brooke Dickie</cp:lastModifiedBy>
  <cp:revision>38</cp:revision>
  <dcterms:created xsi:type="dcterms:W3CDTF">2017-12-08T13:26:31Z</dcterms:created>
  <dcterms:modified xsi:type="dcterms:W3CDTF">2020-05-26T16:39:08Z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