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61" r:id="rId3"/>
    <p:sldId id="333" r:id="rId4"/>
    <p:sldId id="334" r:id="rId5"/>
    <p:sldId id="336" r:id="rId6"/>
    <p:sldId id="337" r:id="rId7"/>
    <p:sldId id="342" r:id="rId8"/>
    <p:sldId id="338" r:id="rId9"/>
    <p:sldId id="340" r:id="rId10"/>
    <p:sldId id="341" r:id="rId11"/>
    <p:sldId id="339" r:id="rId12"/>
    <p:sldId id="335" r:id="rId13"/>
    <p:sldId id="27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Fira Sans Condensed Medium" panose="020B0604020202020204" charset="0"/>
      <p:regular r:id="rId20"/>
      <p:bold r:id="rId21"/>
      <p:italic r:id="rId22"/>
      <p:boldItalic r:id="rId23"/>
    </p:embeddedFont>
    <p:embeddedFont>
      <p:font typeface="Maven Pro" panose="020B0604020202020204" charset="0"/>
      <p:regular r:id="rId24"/>
      <p:bold r:id="rId25"/>
    </p:embeddedFont>
    <p:embeddedFont>
      <p:font typeface="Share Tech"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DY SEE MENG TECK" initials="RSMT" lastIdx="1" clrIdx="0">
    <p:extLst>
      <p:ext uri="{19B8F6BF-5375-455C-9EA6-DF929625EA0E}">
        <p15:presenceInfo xmlns:p15="http://schemas.microsoft.com/office/powerpoint/2012/main" userId="RANDY SEE MENG TE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74D608-6D66-40A9-8842-C95ECD62FB06}">
  <a:tblStyle styleId="{F174D608-6D66-40A9-8842-C95ECD62FB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p:scale>
          <a:sx n="100" d="100"/>
          <a:sy n="100" d="100"/>
        </p:scale>
        <p:origin x="2118"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575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top chart shows the resale price distribution based on flat type. We can observe that different flat types have different prices and 3-room flat has a lot of outliers.</a:t>
            </a:r>
          </a:p>
          <a:p>
            <a:pPr marL="158750" indent="0">
              <a:buNone/>
            </a:pPr>
            <a:r>
              <a:rPr lang="en-US" dirty="0"/>
              <a:t>The bottom chart shows the median resale price and median floor area based on flat type. We can see that the median floor area trend line is linearly correlated to the median resale price of different flat types.</a:t>
            </a:r>
          </a:p>
          <a:p>
            <a:pPr marL="158750" indent="0">
              <a:buNone/>
            </a:pPr>
            <a:endParaRPr lang="en-US" dirty="0"/>
          </a:p>
          <a:p>
            <a:pPr marL="158750" indent="0">
              <a:buNone/>
            </a:pPr>
            <a:r>
              <a:rPr lang="en-US" dirty="0"/>
              <a:t>We can observe that different flat types have different prices. Investigating, we find that the floor area and resale price are tied together linearly.</a:t>
            </a:r>
          </a:p>
          <a:p>
            <a:pPr marL="158750" indent="0">
              <a:buNone/>
            </a:pPr>
            <a:r>
              <a:rPr lang="en-US" dirty="0"/>
              <a:t>Similarly, the better the flat type, the bigger the floor area will be. </a:t>
            </a:r>
          </a:p>
        </p:txBody>
      </p:sp>
    </p:spTree>
    <p:extLst>
      <p:ext uri="{BB962C8B-B14F-4D97-AF65-F5344CB8AC3E}">
        <p14:creationId xmlns:p14="http://schemas.microsoft.com/office/powerpoint/2010/main" val="3684655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top left chart shows the trend of median resale price as the remaining lease duration decreases.</a:t>
            </a:r>
          </a:p>
          <a:p>
            <a:pPr marL="158750" indent="0">
              <a:buNone/>
            </a:pPr>
            <a:r>
              <a:rPr lang="en-US" dirty="0"/>
              <a:t>We bottom left chart shows the trend in % difference from the previous value.</a:t>
            </a:r>
          </a:p>
          <a:p>
            <a:pPr marL="158750" indent="0">
              <a:buNone/>
            </a:pPr>
            <a:r>
              <a:rPr lang="en-US" dirty="0"/>
              <a:t>The top right chart shows the trend only applies for 3,4 and 5-room flats as the other flat types have insufficient data to prove it.</a:t>
            </a:r>
          </a:p>
          <a:p>
            <a:pPr marL="158750" indent="0">
              <a:buNone/>
            </a:pPr>
            <a:r>
              <a:rPr lang="en-US" dirty="0"/>
              <a:t>The bottom right shows the trend in % difference from the previous value.</a:t>
            </a:r>
          </a:p>
          <a:p>
            <a:pPr marL="158750" indent="0">
              <a:buNone/>
            </a:pPr>
            <a:endParaRPr lang="en-US" dirty="0"/>
          </a:p>
          <a:p>
            <a:pPr marL="158750" indent="0">
              <a:buNone/>
            </a:pPr>
            <a:r>
              <a:rPr lang="en-US" dirty="0"/>
              <a:t>We can observe that although the median resale price is in a linear trend, there is a sharp spike at 95-94 years left on remaining lease duration.</a:t>
            </a:r>
          </a:p>
          <a:p>
            <a:pPr marL="158750" indent="0">
              <a:buNone/>
            </a:pPr>
            <a:r>
              <a:rPr lang="en-US" dirty="0"/>
              <a:t>This is because HDB owners can only sell their flats after the minimum lease period of 5 years.</a:t>
            </a:r>
          </a:p>
          <a:p>
            <a:pPr marL="158750" indent="0">
              <a:buNone/>
            </a:pPr>
            <a:r>
              <a:rPr lang="en-US" dirty="0"/>
              <a:t>This means that the HDB owners want to sell their flats in a hurry such that they are willing to sell at a lower price than market value.</a:t>
            </a:r>
          </a:p>
          <a:p>
            <a:pPr marL="158750" indent="0">
              <a:buNone/>
            </a:pPr>
            <a:endParaRPr lang="en-US" dirty="0"/>
          </a:p>
          <a:p>
            <a:pPr marL="158750" indent="0">
              <a:buNone/>
            </a:pPr>
            <a:r>
              <a:rPr lang="en-US" dirty="0"/>
              <a:t>The resale flats sold before the 95-years remaining lease duration are for special conditions whereby the owner of the flat is deceased etc.</a:t>
            </a:r>
          </a:p>
        </p:txBody>
      </p:sp>
    </p:spTree>
    <p:extLst>
      <p:ext uri="{BB962C8B-B14F-4D97-AF65-F5344CB8AC3E}">
        <p14:creationId xmlns:p14="http://schemas.microsoft.com/office/powerpoint/2010/main" val="176746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top chart shows the forecast of median resale price for different flat types for the upcoming 2 years.</a:t>
            </a:r>
          </a:p>
          <a:p>
            <a:pPr marL="158750" indent="0">
              <a:buNone/>
            </a:pPr>
            <a:r>
              <a:rPr lang="en-US" dirty="0"/>
              <a:t>The bottom left chart shows the current sales volume for different regions</a:t>
            </a:r>
          </a:p>
          <a:p>
            <a:pPr marL="158750" indent="0">
              <a:buNone/>
            </a:pPr>
            <a:r>
              <a:rPr lang="en-US" dirty="0"/>
              <a:t>The bottom right chart shows the forecast of future sales volume for different regions for the upcoming 2 years.</a:t>
            </a:r>
          </a:p>
          <a:p>
            <a:pPr marL="158750" indent="0">
              <a:buNone/>
            </a:pPr>
            <a:endParaRPr lang="en-US" dirty="0"/>
          </a:p>
          <a:p>
            <a:pPr marL="158750" indent="0">
              <a:buNone/>
            </a:pPr>
            <a:r>
              <a:rPr lang="en-US" dirty="0"/>
              <a:t>We can observe that in the upcoming 2 years, the HDB resale flat market will not be growing. Thus, we should wait</a:t>
            </a:r>
          </a:p>
          <a:p>
            <a:pPr marL="158750" indent="0">
              <a:buNone/>
            </a:pPr>
            <a:r>
              <a:rPr lang="en-US" dirty="0"/>
              <a:t>and observe for resale price trends to occur.</a:t>
            </a:r>
          </a:p>
        </p:txBody>
      </p:sp>
    </p:spTree>
    <p:extLst>
      <p:ext uri="{BB962C8B-B14F-4D97-AF65-F5344CB8AC3E}">
        <p14:creationId xmlns:p14="http://schemas.microsoft.com/office/powerpoint/2010/main" val="4198806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top chart shows the median resale price per town for all flat types.</a:t>
            </a:r>
          </a:p>
          <a:p>
            <a:pPr marL="158750" indent="0">
              <a:buNone/>
            </a:pPr>
            <a:r>
              <a:rPr lang="en-US" dirty="0"/>
              <a:t>The bottom left chart shows the median unit price per town for all flat types.</a:t>
            </a:r>
          </a:p>
          <a:p>
            <a:pPr marL="158750" indent="0">
              <a:buNone/>
            </a:pPr>
            <a:r>
              <a:rPr lang="en-US" dirty="0"/>
              <a:t>*Median unit price (sqm) is calculated by &lt;Median Resale Price&gt; / &lt;Floor Area (sqm)&gt;</a:t>
            </a:r>
          </a:p>
          <a:p>
            <a:pPr marL="158750" indent="0">
              <a:buNone/>
            </a:pPr>
            <a:r>
              <a:rPr lang="en-US" dirty="0"/>
              <a:t>The bottom right chart shows the median resale price per region for all flat types</a:t>
            </a:r>
          </a:p>
          <a:p>
            <a:pPr marL="158750" indent="0">
              <a:buNone/>
            </a:pPr>
            <a:endParaRPr lang="en-US" dirty="0"/>
          </a:p>
          <a:p>
            <a:pPr marL="158750" indent="0">
              <a:buNone/>
            </a:pPr>
            <a:r>
              <a:rPr lang="en-US" dirty="0"/>
              <a:t>We can observe that the prices of resale HDB flats are concentrated at the center of Singapore.</a:t>
            </a:r>
          </a:p>
          <a:p>
            <a:pPr marL="158750" indent="0">
              <a:buNone/>
            </a:pPr>
            <a:r>
              <a:rPr lang="en-US" dirty="0"/>
              <a:t>This is because of the huge demand to live in the Central as it is easily accessible to all parts of Singapore and it is</a:t>
            </a:r>
          </a:p>
          <a:p>
            <a:pPr marL="158750" indent="0">
              <a:buNone/>
            </a:pPr>
            <a:r>
              <a:rPr lang="en-US" dirty="0"/>
              <a:t>Considered the “city area” of Singapore.</a:t>
            </a:r>
          </a:p>
        </p:txBody>
      </p:sp>
    </p:spTree>
    <p:extLst>
      <p:ext uri="{BB962C8B-B14F-4D97-AF65-F5344CB8AC3E}">
        <p14:creationId xmlns:p14="http://schemas.microsoft.com/office/powerpoint/2010/main" val="421044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top chart shows the median resale price per town for 4-room flats.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bottom left chart shows the median unit price per town for 4-room flats.</a:t>
            </a:r>
          </a:p>
          <a:p>
            <a:pPr marL="158750" indent="0">
              <a:buNone/>
            </a:pPr>
            <a:r>
              <a:rPr lang="en-US" dirty="0"/>
              <a:t>*Median unit price (sqm) is calculated by &lt;Median Resale Price&gt; / &lt;Floor Area (sqm)&gt;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bottom right chart shows the median resale price per region for 4-room flats.</a:t>
            </a:r>
          </a:p>
          <a:p>
            <a:pPr marL="158750" indent="0">
              <a:buNone/>
            </a:pPr>
            <a:endParaRPr lang="en-US" dirty="0"/>
          </a:p>
          <a:p>
            <a:pPr marL="158750" indent="0">
              <a:buNone/>
            </a:pPr>
            <a:r>
              <a:rPr lang="en-US" dirty="0"/>
              <a:t>Using the filter functions,</a:t>
            </a:r>
          </a:p>
          <a:p>
            <a:pPr marL="158750" indent="0">
              <a:buNone/>
            </a:pPr>
            <a:r>
              <a:rPr lang="en-US" dirty="0"/>
              <a:t>We can find the flats closest to the Central Region of Singapore if we are on a tight budget.</a:t>
            </a:r>
          </a:p>
          <a:p>
            <a:pPr marL="158750" indent="0">
              <a:buNone/>
            </a:pPr>
            <a:endParaRPr lang="en-US" dirty="0"/>
          </a:p>
        </p:txBody>
      </p:sp>
    </p:spTree>
    <p:extLst>
      <p:ext uri="{BB962C8B-B14F-4D97-AF65-F5344CB8AC3E}">
        <p14:creationId xmlns:p14="http://schemas.microsoft.com/office/powerpoint/2010/main" val="4087091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map shows you historical resale flats that have been sold based on your budget threshold.</a:t>
            </a:r>
          </a:p>
          <a:p>
            <a:pPr marL="158750" indent="0">
              <a:buNone/>
            </a:pPr>
            <a:r>
              <a:rPr lang="en-US" dirty="0"/>
              <a:t>The bottom right shows you the availability of the flats based on your budget threshold.</a:t>
            </a:r>
          </a:p>
          <a:p>
            <a:pPr marL="158750" indent="0">
              <a:buNone/>
            </a:pPr>
            <a:r>
              <a:rPr lang="en-US" dirty="0"/>
              <a:t>Available flats are imprinted on the bottom right of the map.</a:t>
            </a:r>
          </a:p>
        </p:txBody>
      </p:sp>
    </p:spTree>
    <p:extLst>
      <p:ext uri="{BB962C8B-B14F-4D97-AF65-F5344CB8AC3E}">
        <p14:creationId xmlns:p14="http://schemas.microsoft.com/office/powerpoint/2010/main" val="74743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With a budget of 500k, if you want to live in a 4-room flat at the Central Region,</a:t>
            </a:r>
          </a:p>
          <a:p>
            <a:pPr marL="158750" indent="0">
              <a:buNone/>
            </a:pPr>
            <a:r>
              <a:rPr lang="en-US" dirty="0"/>
              <a:t>you only have the options of living in </a:t>
            </a:r>
            <a:r>
              <a:rPr lang="en-US" dirty="0" err="1"/>
              <a:t>Geylang</a:t>
            </a:r>
            <a:r>
              <a:rPr lang="en-US" dirty="0"/>
              <a:t> and Novena.</a:t>
            </a:r>
          </a:p>
          <a:p>
            <a:pPr marL="158750" indent="0">
              <a:buNone/>
            </a:pPr>
            <a:r>
              <a:rPr lang="en-US" dirty="0"/>
              <a:t>Use the street map to view amenities that you would like nearby the flats.</a:t>
            </a:r>
          </a:p>
        </p:txBody>
      </p:sp>
    </p:spTree>
    <p:extLst>
      <p:ext uri="{BB962C8B-B14F-4D97-AF65-F5344CB8AC3E}">
        <p14:creationId xmlns:p14="http://schemas.microsoft.com/office/powerpoint/2010/main" val="207233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93268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3" r:id="rId3"/>
    <p:sldLayoutId id="2147483667" r:id="rId4"/>
    <p:sldLayoutId id="2147483668" r:id="rId5"/>
    <p:sldLayoutId id="214748367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s.google.com/maps/documentati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mylee16/onemap-api/blob/master/extracting%20planning%20area%20from%20one-map-api.ipynb" TargetMode="External"/><Relationship Id="rId4" Type="http://schemas.openxmlformats.org/officeDocument/2006/relationships/hyperlink" Target="https://github.com/mylee16/onemap-api/blob/master/HDB%20data%20extract.py"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Done by:</a:t>
            </a:r>
            <a:br>
              <a:rPr lang="en" dirty="0"/>
            </a:br>
            <a:r>
              <a:rPr lang="en" dirty="0"/>
              <a:t>Randy See Meng Teck</a:t>
            </a:r>
            <a:br>
              <a:rPr lang="en" dirty="0"/>
            </a:br>
            <a:r>
              <a:rPr lang="en" dirty="0"/>
              <a:t>(p2021669)</a:t>
            </a:r>
            <a:endParaRPr dirty="0"/>
          </a:p>
        </p:txBody>
      </p:sp>
      <p:sp>
        <p:nvSpPr>
          <p:cNvPr id="435" name="Google Shape;435;p25"/>
          <p:cNvSpPr txBox="1">
            <a:spLocks noGrp="1"/>
          </p:cNvSpPr>
          <p:nvPr>
            <p:ph type="ctrTitle"/>
          </p:nvPr>
        </p:nvSpPr>
        <p:spPr>
          <a:xfrm>
            <a:off x="1561641" y="7325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DATA </a:t>
            </a:r>
            <a:r>
              <a:rPr lang="en" sz="4400" dirty="0">
                <a:solidFill>
                  <a:schemeClr val="accent2"/>
                </a:solidFill>
              </a:rPr>
              <a:t>VISUALISATION </a:t>
            </a:r>
            <a:r>
              <a:rPr lang="en" sz="4400" dirty="0">
                <a:solidFill>
                  <a:schemeClr val="bg1"/>
                </a:solidFill>
              </a:rPr>
              <a:t>CA1</a:t>
            </a:r>
            <a:r>
              <a:rPr lang="en" sz="4400" dirty="0"/>
              <a:t> HOUSING RESALE (INDIV)</a:t>
            </a:r>
            <a:endParaRPr sz="44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7306644" y="428551"/>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67CBC23E-B96F-48F3-AFF1-1F13A7B0E83A}"/>
              </a:ext>
            </a:extLst>
          </p:cNvPr>
          <p:cNvSpPr txBox="1">
            <a:spLocks/>
          </p:cNvSpPr>
          <p:nvPr/>
        </p:nvSpPr>
        <p:spPr>
          <a:xfrm>
            <a:off x="94389" y="0"/>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INSIGHTS</a:t>
            </a:r>
          </a:p>
        </p:txBody>
      </p:sp>
      <p:sp>
        <p:nvSpPr>
          <p:cNvPr id="6" name="Google Shape;605;p30">
            <a:extLst>
              <a:ext uri="{FF2B5EF4-FFF2-40B4-BE49-F238E27FC236}">
                <a16:creationId xmlns:a16="http://schemas.microsoft.com/office/drawing/2014/main" id="{3CABC0C5-A1FC-4993-8B99-FA9CB0BC68B5}"/>
              </a:ext>
            </a:extLst>
          </p:cNvPr>
          <p:cNvSpPr txBox="1">
            <a:spLocks noGrp="1"/>
          </p:cNvSpPr>
          <p:nvPr>
            <p:ph type="subTitle" idx="1"/>
          </p:nvPr>
        </p:nvSpPr>
        <p:spPr>
          <a:xfrm>
            <a:off x="94389" y="424314"/>
            <a:ext cx="278597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There have been 141,516 resale units sold in Singapore so far.</a:t>
            </a:r>
          </a:p>
        </p:txBody>
      </p:sp>
      <p:pic>
        <p:nvPicPr>
          <p:cNvPr id="2" name="Picture 1">
            <a:extLst>
              <a:ext uri="{FF2B5EF4-FFF2-40B4-BE49-F238E27FC236}">
                <a16:creationId xmlns:a16="http://schemas.microsoft.com/office/drawing/2014/main" id="{22554B0E-66E2-4CCB-9CCD-CD1F9B635E26}"/>
              </a:ext>
            </a:extLst>
          </p:cNvPr>
          <p:cNvPicPr>
            <a:picLocks noChangeAspect="1"/>
          </p:cNvPicPr>
          <p:nvPr/>
        </p:nvPicPr>
        <p:blipFill>
          <a:blip r:embed="rId3"/>
          <a:stretch>
            <a:fillRect/>
          </a:stretch>
        </p:blipFill>
        <p:spPr>
          <a:xfrm>
            <a:off x="3423285" y="0"/>
            <a:ext cx="5720715" cy="5143500"/>
          </a:xfrm>
          <a:prstGeom prst="rect">
            <a:avLst/>
          </a:prstGeom>
        </p:spPr>
      </p:pic>
    </p:spTree>
    <p:extLst>
      <p:ext uri="{BB962C8B-B14F-4D97-AF65-F5344CB8AC3E}">
        <p14:creationId xmlns:p14="http://schemas.microsoft.com/office/powerpoint/2010/main" val="112199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67CBC23E-B96F-48F3-AFF1-1F13A7B0E83A}"/>
              </a:ext>
            </a:extLst>
          </p:cNvPr>
          <p:cNvSpPr txBox="1">
            <a:spLocks/>
          </p:cNvSpPr>
          <p:nvPr/>
        </p:nvSpPr>
        <p:spPr>
          <a:xfrm>
            <a:off x="94389" y="0"/>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INSIGHTS</a:t>
            </a:r>
          </a:p>
        </p:txBody>
      </p:sp>
      <p:sp>
        <p:nvSpPr>
          <p:cNvPr id="6" name="Google Shape;605;p30">
            <a:extLst>
              <a:ext uri="{FF2B5EF4-FFF2-40B4-BE49-F238E27FC236}">
                <a16:creationId xmlns:a16="http://schemas.microsoft.com/office/drawing/2014/main" id="{3CABC0C5-A1FC-4993-8B99-FA9CB0BC68B5}"/>
              </a:ext>
            </a:extLst>
          </p:cNvPr>
          <p:cNvSpPr txBox="1">
            <a:spLocks noGrp="1"/>
          </p:cNvSpPr>
          <p:nvPr>
            <p:ph type="subTitle" idx="1"/>
          </p:nvPr>
        </p:nvSpPr>
        <p:spPr>
          <a:xfrm>
            <a:off x="94389" y="424314"/>
            <a:ext cx="278597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Central Region, 4-room flats, below the budget of $500k accounts for 9,220 (6.5%) of resale flats in Singapore.</a:t>
            </a:r>
          </a:p>
        </p:txBody>
      </p:sp>
      <p:pic>
        <p:nvPicPr>
          <p:cNvPr id="3" name="Picture 2">
            <a:extLst>
              <a:ext uri="{FF2B5EF4-FFF2-40B4-BE49-F238E27FC236}">
                <a16:creationId xmlns:a16="http://schemas.microsoft.com/office/drawing/2014/main" id="{DEE48CBF-82E7-4EEC-B78B-AC5286100078}"/>
              </a:ext>
            </a:extLst>
          </p:cNvPr>
          <p:cNvPicPr>
            <a:picLocks noChangeAspect="1"/>
          </p:cNvPicPr>
          <p:nvPr/>
        </p:nvPicPr>
        <p:blipFill>
          <a:blip r:embed="rId3"/>
          <a:stretch>
            <a:fillRect/>
          </a:stretch>
        </p:blipFill>
        <p:spPr>
          <a:xfrm>
            <a:off x="3495675" y="0"/>
            <a:ext cx="5648325" cy="5143500"/>
          </a:xfrm>
          <a:prstGeom prst="rect">
            <a:avLst/>
          </a:prstGeom>
        </p:spPr>
      </p:pic>
      <p:sp>
        <p:nvSpPr>
          <p:cNvPr id="7" name="Title 9">
            <a:extLst>
              <a:ext uri="{FF2B5EF4-FFF2-40B4-BE49-F238E27FC236}">
                <a16:creationId xmlns:a16="http://schemas.microsoft.com/office/drawing/2014/main" id="{AD0679E5-273A-4B27-916A-F3BE7EC64959}"/>
              </a:ext>
            </a:extLst>
          </p:cNvPr>
          <p:cNvSpPr txBox="1">
            <a:spLocks/>
          </p:cNvSpPr>
          <p:nvPr/>
        </p:nvSpPr>
        <p:spPr>
          <a:xfrm>
            <a:off x="94389" y="2282850"/>
            <a:ext cx="3401286"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RECOMMENDATION</a:t>
            </a:r>
          </a:p>
          <a:p>
            <a:r>
              <a:rPr lang="en-US" sz="2000" dirty="0">
                <a:solidFill>
                  <a:schemeClr val="bg1"/>
                </a:solidFill>
                <a:latin typeface="Maven Pro" panose="020B0604020202020204" charset="0"/>
              </a:rPr>
              <a:t>You can look for amenities around common resale flats so that you can cut down on unnecessary costs paid on unneeded amenities</a:t>
            </a:r>
          </a:p>
        </p:txBody>
      </p:sp>
    </p:spTree>
    <p:extLst>
      <p:ext uri="{BB962C8B-B14F-4D97-AF65-F5344CB8AC3E}">
        <p14:creationId xmlns:p14="http://schemas.microsoft.com/office/powerpoint/2010/main" val="106373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67CBC23E-B96F-48F3-AFF1-1F13A7B0E83A}"/>
              </a:ext>
            </a:extLst>
          </p:cNvPr>
          <p:cNvSpPr txBox="1">
            <a:spLocks/>
          </p:cNvSpPr>
          <p:nvPr/>
        </p:nvSpPr>
        <p:spPr>
          <a:xfrm>
            <a:off x="309411" y="2543175"/>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WHAT I HAVE LEARNT</a:t>
            </a:r>
          </a:p>
        </p:txBody>
      </p:sp>
      <p:sp>
        <p:nvSpPr>
          <p:cNvPr id="6" name="Google Shape;605;p30">
            <a:extLst>
              <a:ext uri="{FF2B5EF4-FFF2-40B4-BE49-F238E27FC236}">
                <a16:creationId xmlns:a16="http://schemas.microsoft.com/office/drawing/2014/main" id="{3CABC0C5-A1FC-4993-8B99-FA9CB0BC68B5}"/>
              </a:ext>
            </a:extLst>
          </p:cNvPr>
          <p:cNvSpPr txBox="1">
            <a:spLocks noGrp="1"/>
          </p:cNvSpPr>
          <p:nvPr>
            <p:ph type="subTitle" idx="1"/>
          </p:nvPr>
        </p:nvSpPr>
        <p:spPr>
          <a:xfrm>
            <a:off x="309411" y="3043689"/>
            <a:ext cx="8525175" cy="644700"/>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Tx/>
              <a:buChar char="-"/>
            </a:pPr>
            <a:r>
              <a:rPr lang="en-US" sz="2000" dirty="0">
                <a:solidFill>
                  <a:schemeClr val="bg1"/>
                </a:solidFill>
              </a:rPr>
              <a:t>I have learnt how to </a:t>
            </a:r>
            <a:r>
              <a:rPr lang="en-US" sz="2000" dirty="0">
                <a:solidFill>
                  <a:srgbClr val="FFFF00"/>
                </a:solidFill>
              </a:rPr>
              <a:t>geocode using Python</a:t>
            </a:r>
          </a:p>
          <a:p>
            <a:pPr marL="342900" lvl="0" algn="l" rtl="0">
              <a:spcBef>
                <a:spcPts val="0"/>
              </a:spcBef>
              <a:spcAft>
                <a:spcPts val="0"/>
              </a:spcAft>
              <a:buFontTx/>
              <a:buChar char="-"/>
            </a:pPr>
            <a:r>
              <a:rPr lang="en-US" sz="2000" dirty="0">
                <a:solidFill>
                  <a:schemeClr val="bg1"/>
                </a:solidFill>
              </a:rPr>
              <a:t>I have learnt that </a:t>
            </a:r>
            <a:r>
              <a:rPr lang="en-US" sz="2000" dirty="0">
                <a:solidFill>
                  <a:srgbClr val="FFFF00"/>
                </a:solidFill>
              </a:rPr>
              <a:t>planning plays a huge part </a:t>
            </a:r>
            <a:r>
              <a:rPr lang="en-US" sz="2000" dirty="0">
                <a:solidFill>
                  <a:schemeClr val="bg1"/>
                </a:solidFill>
              </a:rPr>
              <a:t>in data analysis</a:t>
            </a:r>
          </a:p>
          <a:p>
            <a:pPr marL="342900" lvl="0" algn="l" rtl="0">
              <a:spcBef>
                <a:spcPts val="0"/>
              </a:spcBef>
              <a:spcAft>
                <a:spcPts val="0"/>
              </a:spcAft>
              <a:buFontTx/>
              <a:buChar char="-"/>
            </a:pPr>
            <a:r>
              <a:rPr lang="en-US" sz="2000" dirty="0">
                <a:solidFill>
                  <a:schemeClr val="bg1"/>
                </a:solidFill>
              </a:rPr>
              <a:t>I have learnt that </a:t>
            </a:r>
            <a:r>
              <a:rPr lang="en-US" sz="2000" dirty="0">
                <a:solidFill>
                  <a:srgbClr val="FFFF00"/>
                </a:solidFill>
              </a:rPr>
              <a:t>data visualisation is important </a:t>
            </a:r>
            <a:r>
              <a:rPr lang="en-US" sz="2000" dirty="0">
                <a:solidFill>
                  <a:schemeClr val="bg1"/>
                </a:solidFill>
              </a:rPr>
              <a:t>in real world context</a:t>
            </a:r>
          </a:p>
        </p:txBody>
      </p:sp>
      <p:sp>
        <p:nvSpPr>
          <p:cNvPr id="14" name="Title 9">
            <a:extLst>
              <a:ext uri="{FF2B5EF4-FFF2-40B4-BE49-F238E27FC236}">
                <a16:creationId xmlns:a16="http://schemas.microsoft.com/office/drawing/2014/main" id="{973356A7-1F98-4631-AA8E-EED274C49E1E}"/>
              </a:ext>
            </a:extLst>
          </p:cNvPr>
          <p:cNvSpPr txBox="1">
            <a:spLocks/>
          </p:cNvSpPr>
          <p:nvPr/>
        </p:nvSpPr>
        <p:spPr>
          <a:xfrm>
            <a:off x="309411" y="561975"/>
            <a:ext cx="8878161"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LIBRARIES REFERRED TO</a:t>
            </a:r>
          </a:p>
          <a:p>
            <a:r>
              <a:rPr lang="en-US" sz="1600" dirty="0">
                <a:latin typeface="Calibri" panose="020F0502020204030204" pitchFamily="34" charset="0"/>
                <a:cs typeface="Calibri" panose="020F0502020204030204" pitchFamily="34" charset="0"/>
                <a:hlinkClick r:id="rId3"/>
              </a:rPr>
              <a:t>Google Maps Platform  |  Google Developers</a:t>
            </a:r>
            <a:endParaRPr lang="en-US" sz="1600" dirty="0">
              <a:latin typeface="Calibri" panose="020F0502020204030204" pitchFamily="34" charset="0"/>
              <a:cs typeface="Calibri" panose="020F0502020204030204" pitchFamily="34" charset="0"/>
            </a:endParaRPr>
          </a:p>
          <a:p>
            <a:r>
              <a:rPr lang="en-US" sz="1600" dirty="0" err="1">
                <a:latin typeface="Calibri" panose="020F0502020204030204" pitchFamily="34" charset="0"/>
                <a:cs typeface="Calibri" panose="020F0502020204030204" pitchFamily="34" charset="0"/>
                <a:hlinkClick r:id="rId4"/>
              </a:rPr>
              <a:t>onemap-api</a:t>
            </a:r>
            <a:r>
              <a:rPr lang="en-US" sz="1600" dirty="0">
                <a:latin typeface="Calibri" panose="020F0502020204030204" pitchFamily="34" charset="0"/>
                <a:cs typeface="Calibri" panose="020F0502020204030204" pitchFamily="34" charset="0"/>
                <a:hlinkClick r:id="rId4"/>
              </a:rPr>
              <a:t>/HDB data extract.py at master · mylee16/</a:t>
            </a:r>
            <a:r>
              <a:rPr lang="en-US" sz="1600" dirty="0" err="1">
                <a:latin typeface="Calibri" panose="020F0502020204030204" pitchFamily="34" charset="0"/>
                <a:cs typeface="Calibri" panose="020F0502020204030204" pitchFamily="34" charset="0"/>
                <a:hlinkClick r:id="rId4"/>
              </a:rPr>
              <a:t>onemap-api</a:t>
            </a:r>
            <a:r>
              <a:rPr lang="en-US" sz="1600" dirty="0">
                <a:latin typeface="Calibri" panose="020F0502020204030204" pitchFamily="34" charset="0"/>
                <a:cs typeface="Calibri" panose="020F0502020204030204" pitchFamily="34" charset="0"/>
                <a:hlinkClick r:id="rId4"/>
              </a:rPr>
              <a:t> · GitHub</a:t>
            </a:r>
            <a:endParaRPr lang="en-US" sz="1600" dirty="0">
              <a:latin typeface="Calibri" panose="020F0502020204030204" pitchFamily="34" charset="0"/>
              <a:cs typeface="Calibri" panose="020F0502020204030204" pitchFamily="34" charset="0"/>
            </a:endParaRPr>
          </a:p>
          <a:p>
            <a:r>
              <a:rPr lang="en-US" sz="1600" dirty="0" err="1">
                <a:latin typeface="Calibri" panose="020F0502020204030204" pitchFamily="34" charset="0"/>
                <a:cs typeface="Calibri" panose="020F0502020204030204" pitchFamily="34" charset="0"/>
                <a:hlinkClick r:id="rId5"/>
              </a:rPr>
              <a:t>onemap-api</a:t>
            </a:r>
            <a:r>
              <a:rPr lang="en-US" sz="1600" dirty="0">
                <a:latin typeface="Calibri" panose="020F0502020204030204" pitchFamily="34" charset="0"/>
                <a:cs typeface="Calibri" panose="020F0502020204030204" pitchFamily="34" charset="0"/>
                <a:hlinkClick r:id="rId5"/>
              </a:rPr>
              <a:t>/extracting planning area from one-map-</a:t>
            </a:r>
            <a:r>
              <a:rPr lang="en-US" sz="1600" dirty="0" err="1">
                <a:latin typeface="Calibri" panose="020F0502020204030204" pitchFamily="34" charset="0"/>
                <a:cs typeface="Calibri" panose="020F0502020204030204" pitchFamily="34" charset="0"/>
                <a:hlinkClick r:id="rId5"/>
              </a:rPr>
              <a:t>api.ipynb</a:t>
            </a:r>
            <a:r>
              <a:rPr lang="en-US" sz="1600" dirty="0">
                <a:latin typeface="Calibri" panose="020F0502020204030204" pitchFamily="34" charset="0"/>
                <a:cs typeface="Calibri" panose="020F0502020204030204" pitchFamily="34" charset="0"/>
                <a:hlinkClick r:id="rId5"/>
              </a:rPr>
              <a:t> at master · mylee16/</a:t>
            </a:r>
            <a:r>
              <a:rPr lang="en-US" sz="1600" dirty="0" err="1">
                <a:latin typeface="Calibri" panose="020F0502020204030204" pitchFamily="34" charset="0"/>
                <a:cs typeface="Calibri" panose="020F0502020204030204" pitchFamily="34" charset="0"/>
                <a:hlinkClick r:id="rId5"/>
              </a:rPr>
              <a:t>onemap-api</a:t>
            </a:r>
            <a:r>
              <a:rPr lang="en-US" sz="1600" dirty="0">
                <a:latin typeface="Calibri" panose="020F0502020204030204" pitchFamily="34" charset="0"/>
                <a:cs typeface="Calibri" panose="020F0502020204030204" pitchFamily="34" charset="0"/>
                <a:hlinkClick r:id="rId5"/>
              </a:rPr>
              <a:t> · GitHub</a:t>
            </a:r>
            <a:endParaRPr lang="en-US" sz="1600" dirty="0">
              <a:latin typeface="Calibri" panose="020F0502020204030204" pitchFamily="34" charset="0"/>
              <a:cs typeface="Calibri" panose="020F0502020204030204" pitchFamily="34" charset="0"/>
            </a:endParaRPr>
          </a:p>
          <a:p>
            <a:endParaRPr lang="en-US" sz="2000" dirty="0">
              <a:solidFill>
                <a:schemeClr val="bg1"/>
              </a:solidFill>
              <a:latin typeface="Maven Pro" panose="020B0604020202020204" charset="0"/>
            </a:endParaRPr>
          </a:p>
          <a:p>
            <a:endParaRPr lang="en-US" sz="2800" u="sng" dirty="0">
              <a:solidFill>
                <a:schemeClr val="bg1"/>
              </a:solidFill>
              <a:latin typeface="Maven Pro" panose="020B0604020202020204" charset="0"/>
            </a:endParaRPr>
          </a:p>
        </p:txBody>
      </p:sp>
    </p:spTree>
    <p:extLst>
      <p:ext uri="{BB962C8B-B14F-4D97-AF65-F5344CB8AC3E}">
        <p14:creationId xmlns:p14="http://schemas.microsoft.com/office/powerpoint/2010/main" val="4163321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363" name="Google Shape;1363;p47"/>
          <p:cNvSpPr txBox="1"/>
          <p:nvPr/>
        </p:nvSpPr>
        <p:spPr>
          <a:xfrm>
            <a:off x="3213811" y="4333329"/>
            <a:ext cx="2337900" cy="30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3276800" y="3121375"/>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4964900" y="3121375"/>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47"/>
          <p:cNvGrpSpPr/>
          <p:nvPr/>
        </p:nvGrpSpPr>
        <p:grpSpPr>
          <a:xfrm>
            <a:off x="3407882" y="3252461"/>
            <a:ext cx="261630" cy="261630"/>
            <a:chOff x="3368074" y="3882537"/>
            <a:chExt cx="215298" cy="215298"/>
          </a:xfrm>
        </p:grpSpPr>
        <p:sp>
          <p:nvSpPr>
            <p:cNvPr id="1375" name="Google Shape;1375;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47"/>
          <p:cNvSpPr/>
          <p:nvPr/>
        </p:nvSpPr>
        <p:spPr>
          <a:xfrm>
            <a:off x="5066623" y="3252448"/>
            <a:ext cx="320355" cy="261656"/>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47"/>
          <p:cNvGrpSpPr/>
          <p:nvPr/>
        </p:nvGrpSpPr>
        <p:grpSpPr>
          <a:xfrm>
            <a:off x="4236456" y="3252450"/>
            <a:ext cx="292574" cy="261652"/>
            <a:chOff x="3824739" y="3890112"/>
            <a:chExt cx="208105" cy="186110"/>
          </a:xfrm>
        </p:grpSpPr>
        <p:sp>
          <p:nvSpPr>
            <p:cNvPr id="1380" name="Google Shape;138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latin typeface="Maven Pro" panose="020B0604020202020204" charset="0"/>
              </a:rPr>
              <a:t>OBJECTIVES</a:t>
            </a:r>
            <a:endParaRPr sz="3000" u="sng" dirty="0">
              <a:latin typeface="Maven Pro" panose="020B0604020202020204" charset="0"/>
            </a:endParaRPr>
          </a:p>
        </p:txBody>
      </p:sp>
      <p:sp>
        <p:nvSpPr>
          <p:cNvPr id="601" name="Google Shape;601;p30"/>
          <p:cNvSpPr txBox="1">
            <a:spLocks noGrp="1"/>
          </p:cNvSpPr>
          <p:nvPr>
            <p:ph type="ctrTitle" idx="2"/>
          </p:nvPr>
        </p:nvSpPr>
        <p:spPr>
          <a:xfrm>
            <a:off x="1376301" y="2735410"/>
            <a:ext cx="7444969"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#02: Find out what </a:t>
            </a:r>
            <a:r>
              <a:rPr lang="en" sz="2400" dirty="0">
                <a:solidFill>
                  <a:srgbClr val="FFFF00"/>
                </a:solidFill>
              </a:rPr>
              <a:t>affects</a:t>
            </a:r>
            <a:r>
              <a:rPr lang="en" sz="2400" dirty="0"/>
              <a:t> HDB resale prices</a:t>
            </a:r>
            <a:endParaRPr sz="2400" dirty="0"/>
          </a:p>
        </p:txBody>
      </p:sp>
      <p:sp>
        <p:nvSpPr>
          <p:cNvPr id="604" name="Google Shape;604;p30"/>
          <p:cNvSpPr txBox="1">
            <a:spLocks noGrp="1"/>
          </p:cNvSpPr>
          <p:nvPr>
            <p:ph type="ctrTitle"/>
          </p:nvPr>
        </p:nvSpPr>
        <p:spPr>
          <a:xfrm>
            <a:off x="1376300" y="1171196"/>
            <a:ext cx="7014663"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#01: Find the </a:t>
            </a:r>
            <a:r>
              <a:rPr lang="en" sz="2400" dirty="0">
                <a:solidFill>
                  <a:srgbClr val="FFFF00"/>
                </a:solidFill>
              </a:rPr>
              <a:t>trend</a:t>
            </a:r>
            <a:r>
              <a:rPr lang="en" sz="2400" dirty="0"/>
              <a:t> of HDB resale prices </a:t>
            </a:r>
            <a:endParaRPr sz="2400" dirty="0"/>
          </a:p>
        </p:txBody>
      </p:sp>
      <p:sp>
        <p:nvSpPr>
          <p:cNvPr id="605" name="Google Shape;605;p30"/>
          <p:cNvSpPr txBox="1">
            <a:spLocks noGrp="1"/>
          </p:cNvSpPr>
          <p:nvPr>
            <p:ph type="subTitle" idx="1"/>
          </p:nvPr>
        </p:nvSpPr>
        <p:spPr>
          <a:xfrm>
            <a:off x="1376298" y="1787415"/>
            <a:ext cx="5831323"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Use quantitative and predictive analysis to understand the trend to get best value for resale flats and be future-proof</a:t>
            </a:r>
            <a:endParaRPr sz="1600" dirty="0"/>
          </a:p>
        </p:txBody>
      </p:sp>
      <p:sp>
        <p:nvSpPr>
          <p:cNvPr id="606" name="Google Shape;606;p30"/>
          <p:cNvSpPr txBox="1">
            <a:spLocks noGrp="1"/>
          </p:cNvSpPr>
          <p:nvPr>
            <p:ph type="subTitle" idx="3"/>
          </p:nvPr>
        </p:nvSpPr>
        <p:spPr>
          <a:xfrm>
            <a:off x="1376300" y="3380110"/>
            <a:ext cx="5831323" cy="644700"/>
          </a:xfrm>
          <a:prstGeom prst="rect">
            <a:avLst/>
          </a:prstGeom>
        </p:spPr>
        <p:txBody>
          <a:bodyPr spcFirstLastPara="1" wrap="square" lIns="91425" tIns="91425" rIns="91425" bIns="91425" anchor="t" anchorCtr="0">
            <a:noAutofit/>
          </a:bodyPr>
          <a:lstStyle/>
          <a:p>
            <a:pPr marL="0" indent="0" algn="l"/>
            <a:r>
              <a:rPr lang="en-US" sz="1600" dirty="0"/>
              <a:t>Unfold the factors that affects resale prices to cut down on unnecessary costs for resale flats</a:t>
            </a:r>
          </a:p>
          <a:p>
            <a:pPr marL="0" lvl="0" indent="0" algn="l" rtl="0">
              <a:spcBef>
                <a:spcPts val="0"/>
              </a:spcBef>
              <a:spcAft>
                <a:spcPts val="0"/>
              </a:spcAft>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A0169A74-6C82-408A-B78D-C03837CDA88E}"/>
              </a:ext>
            </a:extLst>
          </p:cNvPr>
          <p:cNvSpPr txBox="1">
            <a:spLocks/>
          </p:cNvSpPr>
          <p:nvPr/>
        </p:nvSpPr>
        <p:spPr>
          <a:xfrm>
            <a:off x="195241" y="59937"/>
            <a:ext cx="6965317"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EXPLAINING DATASET</a:t>
            </a:r>
          </a:p>
        </p:txBody>
      </p:sp>
      <p:sp>
        <p:nvSpPr>
          <p:cNvPr id="9" name="Google Shape;605;p30">
            <a:extLst>
              <a:ext uri="{FF2B5EF4-FFF2-40B4-BE49-F238E27FC236}">
                <a16:creationId xmlns:a16="http://schemas.microsoft.com/office/drawing/2014/main" id="{1FF485A2-3698-4263-BAE8-31226D1ABA6B}"/>
              </a:ext>
            </a:extLst>
          </p:cNvPr>
          <p:cNvSpPr txBox="1">
            <a:spLocks noGrp="1"/>
          </p:cNvSpPr>
          <p:nvPr>
            <p:ph type="subTitle" idx="1"/>
          </p:nvPr>
        </p:nvSpPr>
        <p:spPr>
          <a:xfrm>
            <a:off x="67233" y="517049"/>
            <a:ext cx="7859807"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Number of rows: </a:t>
            </a:r>
            <a:r>
              <a:rPr lang="en-US" sz="1600" dirty="0"/>
              <a:t>141635</a:t>
            </a:r>
          </a:p>
          <a:p>
            <a:pPr marL="0" lvl="0" indent="0" algn="l" rtl="0">
              <a:spcBef>
                <a:spcPts val="0"/>
              </a:spcBef>
              <a:spcAft>
                <a:spcPts val="0"/>
              </a:spcAft>
              <a:buNone/>
            </a:pPr>
            <a:r>
              <a:rPr lang="en-US" sz="1600" b="1" dirty="0"/>
              <a:t>Number of columns: </a:t>
            </a:r>
            <a:r>
              <a:rPr lang="en-US" sz="1600" dirty="0"/>
              <a:t>12</a:t>
            </a:r>
          </a:p>
          <a:p>
            <a:pPr marL="0" lvl="0" indent="0" algn="l" rtl="0">
              <a:spcBef>
                <a:spcPts val="0"/>
              </a:spcBef>
              <a:spcAft>
                <a:spcPts val="0"/>
              </a:spcAft>
              <a:buNone/>
            </a:pPr>
            <a:r>
              <a:rPr lang="en-US" sz="1600" b="1" dirty="0"/>
              <a:t>Size of dataset: </a:t>
            </a:r>
            <a:r>
              <a:rPr lang="en-US" sz="1600" dirty="0"/>
              <a:t>16.6MB</a:t>
            </a:r>
            <a:br>
              <a:rPr lang="en-US" sz="1600" dirty="0"/>
            </a:br>
            <a:endParaRPr lang="en-US" sz="1600" dirty="0"/>
          </a:p>
          <a:p>
            <a:pPr marL="0" lvl="0" indent="0" algn="l" rtl="0">
              <a:spcBef>
                <a:spcPts val="0"/>
              </a:spcBef>
              <a:spcAft>
                <a:spcPts val="0"/>
              </a:spcAft>
              <a:buNone/>
            </a:pPr>
            <a:r>
              <a:rPr lang="en-US" sz="1600" dirty="0">
                <a:solidFill>
                  <a:srgbClr val="FFFF00"/>
                </a:solidFill>
              </a:rPr>
              <a:t>&lt;Block&gt; </a:t>
            </a:r>
            <a:r>
              <a:rPr lang="en-US" sz="1600" dirty="0"/>
              <a:t>refers to the block number of the unit</a:t>
            </a:r>
          </a:p>
          <a:p>
            <a:pPr marL="0" lvl="0" indent="0" algn="l" rtl="0">
              <a:spcBef>
                <a:spcPts val="0"/>
              </a:spcBef>
              <a:spcAft>
                <a:spcPts val="0"/>
              </a:spcAft>
              <a:buNone/>
            </a:pPr>
            <a:r>
              <a:rPr lang="en-US" sz="1600" dirty="0">
                <a:solidFill>
                  <a:srgbClr val="FFFF00"/>
                </a:solidFill>
              </a:rPr>
              <a:t>&lt;Storey Range&gt; </a:t>
            </a:r>
            <a:r>
              <a:rPr lang="en-US" sz="1600" dirty="0">
                <a:solidFill>
                  <a:schemeClr val="bg1"/>
                </a:solidFill>
              </a:rPr>
              <a:t>refers to the floor level of the unit</a:t>
            </a:r>
          </a:p>
          <a:p>
            <a:pPr marL="0" indent="0" algn="l"/>
            <a:r>
              <a:rPr lang="en-US" sz="1600" dirty="0">
                <a:solidFill>
                  <a:srgbClr val="FFFF00"/>
                </a:solidFill>
              </a:rPr>
              <a:t>&lt;Street Name&gt; </a:t>
            </a:r>
            <a:r>
              <a:rPr lang="en-US" sz="1600" dirty="0">
                <a:solidFill>
                  <a:schemeClr val="bg1"/>
                </a:solidFill>
              </a:rPr>
              <a:t>refers to the closest street adjacent the unit</a:t>
            </a:r>
          </a:p>
          <a:p>
            <a:pPr marL="0" indent="0" algn="l"/>
            <a:r>
              <a:rPr lang="en-US" sz="1600" dirty="0">
                <a:solidFill>
                  <a:srgbClr val="FFFF00"/>
                </a:solidFill>
              </a:rPr>
              <a:t>&lt;Town&gt; </a:t>
            </a:r>
            <a:r>
              <a:rPr lang="en-US" sz="1600" dirty="0">
                <a:solidFill>
                  <a:schemeClr val="bg1"/>
                </a:solidFill>
              </a:rPr>
              <a:t>refers to the town the unit is located within</a:t>
            </a:r>
          </a:p>
          <a:p>
            <a:pPr marL="0" lvl="0" indent="0" algn="l" rtl="0">
              <a:spcBef>
                <a:spcPts val="0"/>
              </a:spcBef>
              <a:spcAft>
                <a:spcPts val="0"/>
              </a:spcAft>
              <a:buNone/>
            </a:pPr>
            <a:r>
              <a:rPr lang="en-US" sz="1600" dirty="0">
                <a:solidFill>
                  <a:srgbClr val="FFFF00"/>
                </a:solidFill>
              </a:rPr>
              <a:t>&lt;Full Address&gt; </a:t>
            </a:r>
            <a:r>
              <a:rPr lang="en-US" sz="1600" dirty="0">
                <a:solidFill>
                  <a:schemeClr val="bg1"/>
                </a:solidFill>
              </a:rPr>
              <a:t>in the format &lt;Block&gt; + &lt;Street Name&gt;</a:t>
            </a:r>
            <a:endParaRPr lang="en-US" sz="1600" dirty="0">
              <a:solidFill>
                <a:srgbClr val="FFFF00"/>
              </a:solidFill>
            </a:endParaRPr>
          </a:p>
          <a:p>
            <a:pPr marL="0" lvl="0" indent="0" algn="l" rtl="0">
              <a:spcBef>
                <a:spcPts val="0"/>
              </a:spcBef>
              <a:spcAft>
                <a:spcPts val="0"/>
              </a:spcAft>
              <a:buNone/>
            </a:pPr>
            <a:r>
              <a:rPr lang="en-US" sz="1600" dirty="0">
                <a:solidFill>
                  <a:srgbClr val="FFFF00"/>
                </a:solidFill>
              </a:rPr>
              <a:t>&lt;Flat Model&gt; </a:t>
            </a:r>
            <a:r>
              <a:rPr lang="en-US" sz="1600" dirty="0"/>
              <a:t>refers to the design model of unit rooms</a:t>
            </a:r>
          </a:p>
          <a:p>
            <a:pPr marL="0" lvl="0" indent="0" algn="l" rtl="0">
              <a:spcBef>
                <a:spcPts val="0"/>
              </a:spcBef>
              <a:spcAft>
                <a:spcPts val="0"/>
              </a:spcAft>
              <a:buNone/>
            </a:pPr>
            <a:r>
              <a:rPr lang="en-US" sz="1600" dirty="0">
                <a:solidFill>
                  <a:srgbClr val="FFFF00"/>
                </a:solidFill>
              </a:rPr>
              <a:t>&lt;Flat Type&gt; </a:t>
            </a:r>
            <a:r>
              <a:rPr lang="en-US" sz="1600" dirty="0"/>
              <a:t>refers to the dimensions of room in the unit</a:t>
            </a:r>
          </a:p>
          <a:p>
            <a:pPr marL="0" lvl="0" indent="0" algn="l" rtl="0">
              <a:spcBef>
                <a:spcPts val="0"/>
              </a:spcBef>
              <a:spcAft>
                <a:spcPts val="0"/>
              </a:spcAft>
              <a:buNone/>
            </a:pPr>
            <a:r>
              <a:rPr lang="en-US" sz="1600" dirty="0">
                <a:solidFill>
                  <a:srgbClr val="FFFF00"/>
                </a:solidFill>
              </a:rPr>
              <a:t>&lt;Floor Area (sqm)&gt; </a:t>
            </a:r>
            <a:r>
              <a:rPr lang="en-US" sz="1600" dirty="0"/>
              <a:t>refers to the size measure of the unit</a:t>
            </a:r>
            <a:endParaRPr lang="en-US" sz="1600" dirty="0">
              <a:solidFill>
                <a:srgbClr val="FFFF00"/>
              </a:solidFill>
            </a:endParaRPr>
          </a:p>
          <a:p>
            <a:pPr marL="0" lvl="0" indent="0" algn="l" rtl="0">
              <a:spcBef>
                <a:spcPts val="0"/>
              </a:spcBef>
              <a:spcAft>
                <a:spcPts val="0"/>
              </a:spcAft>
              <a:buNone/>
            </a:pPr>
            <a:r>
              <a:rPr lang="en-US" sz="1600" dirty="0">
                <a:solidFill>
                  <a:srgbClr val="FFFF00"/>
                </a:solidFill>
              </a:rPr>
              <a:t>&lt;Lease Commencement Date&gt; </a:t>
            </a:r>
            <a:r>
              <a:rPr lang="en-US" sz="1600" dirty="0"/>
              <a:t>refers to when the unit’s 99-year lease began when the leased was sold to the first owner</a:t>
            </a:r>
          </a:p>
          <a:p>
            <a:pPr marL="0" lvl="0" indent="0" algn="l" rtl="0">
              <a:spcBef>
                <a:spcPts val="0"/>
              </a:spcBef>
              <a:spcAft>
                <a:spcPts val="0"/>
              </a:spcAft>
              <a:buNone/>
            </a:pPr>
            <a:r>
              <a:rPr lang="en-US" sz="1600" dirty="0">
                <a:solidFill>
                  <a:srgbClr val="FFFF00"/>
                </a:solidFill>
              </a:rPr>
              <a:t>&lt;Month of Resale&gt; </a:t>
            </a:r>
            <a:r>
              <a:rPr lang="en-US" sz="1600" dirty="0"/>
              <a:t>refers to the date of when the unit was resold</a:t>
            </a:r>
          </a:p>
          <a:p>
            <a:pPr marL="0" lvl="0" indent="0" algn="l" rtl="0">
              <a:spcBef>
                <a:spcPts val="0"/>
              </a:spcBef>
              <a:spcAft>
                <a:spcPts val="0"/>
              </a:spcAft>
              <a:buNone/>
            </a:pPr>
            <a:r>
              <a:rPr lang="en-US" sz="1600" dirty="0">
                <a:solidFill>
                  <a:srgbClr val="FFFF00"/>
                </a:solidFill>
              </a:rPr>
              <a:t>&lt;Remaining Lease Duration&gt; </a:t>
            </a:r>
            <a:r>
              <a:rPr lang="en-US" sz="1600" dirty="0"/>
              <a:t>refers to the number of years left before the unit’s lease expires. It is 99 years after &lt;Lease Commencement Date&gt;</a:t>
            </a:r>
            <a:endParaRPr lang="en-US" sz="1600" dirty="0">
              <a:solidFill>
                <a:srgbClr val="FFFF00"/>
              </a:solidFill>
            </a:endParaRPr>
          </a:p>
          <a:p>
            <a:pPr marL="0" lvl="0" indent="0" algn="l" rtl="0">
              <a:spcBef>
                <a:spcPts val="0"/>
              </a:spcBef>
              <a:spcAft>
                <a:spcPts val="0"/>
              </a:spcAft>
              <a:buNone/>
            </a:pPr>
            <a:r>
              <a:rPr lang="en-US" sz="1600" dirty="0">
                <a:solidFill>
                  <a:srgbClr val="FFFF00"/>
                </a:solidFill>
              </a:rPr>
              <a:t>&lt;Resale Price&gt; </a:t>
            </a:r>
            <a:r>
              <a:rPr lang="en-US" sz="1600" dirty="0"/>
              <a:t>refers to the price the flat was sold at in SGD(S$)</a:t>
            </a:r>
          </a:p>
          <a:p>
            <a:pPr marL="0" lvl="0" indent="0" algn="l" rtl="0">
              <a:spcBef>
                <a:spcPts val="0"/>
              </a:spcBef>
              <a:spcAft>
                <a:spcPts val="0"/>
              </a:spcAft>
              <a:buNone/>
            </a:pPr>
            <a:endParaRPr lang="en-US" sz="1600" dirty="0">
              <a:solidFill>
                <a:schemeClr val="bg1"/>
              </a:solidFill>
            </a:endParaRPr>
          </a:p>
          <a:p>
            <a:pPr marL="0" lvl="0" indent="0" algn="l" rtl="0">
              <a:spcBef>
                <a:spcPts val="0"/>
              </a:spcBef>
              <a:spcAft>
                <a:spcPts val="0"/>
              </a:spcAft>
              <a:buNone/>
            </a:pPr>
            <a:endParaRPr lang="en-US" sz="1600" dirty="0">
              <a:solidFill>
                <a:schemeClr val="bg1"/>
              </a:solidFill>
            </a:endParaRPr>
          </a:p>
          <a:p>
            <a:pPr marL="0" lvl="0" indent="0" algn="l" rtl="0">
              <a:spcBef>
                <a:spcPts val="0"/>
              </a:spcBef>
              <a:spcAft>
                <a:spcPts val="0"/>
              </a:spcAft>
              <a:buNone/>
            </a:pPr>
            <a:endParaRPr lang="en-US" sz="1600" dirty="0"/>
          </a:p>
        </p:txBody>
      </p:sp>
      <p:pic>
        <p:nvPicPr>
          <p:cNvPr id="10" name="Picture 9">
            <a:extLst>
              <a:ext uri="{FF2B5EF4-FFF2-40B4-BE49-F238E27FC236}">
                <a16:creationId xmlns:a16="http://schemas.microsoft.com/office/drawing/2014/main" id="{3C2178F4-7D46-41C9-B194-DA1474C221BF}"/>
              </a:ext>
            </a:extLst>
          </p:cNvPr>
          <p:cNvPicPr>
            <a:picLocks noChangeAspect="1"/>
          </p:cNvPicPr>
          <p:nvPr/>
        </p:nvPicPr>
        <p:blipFill>
          <a:blip r:embed="rId2"/>
          <a:stretch>
            <a:fillRect/>
          </a:stretch>
        </p:blipFill>
        <p:spPr>
          <a:xfrm>
            <a:off x="2686051" y="637737"/>
            <a:ext cx="6323480" cy="795988"/>
          </a:xfrm>
          <a:prstGeom prst="rect">
            <a:avLst/>
          </a:prstGeom>
        </p:spPr>
      </p:pic>
    </p:spTree>
    <p:extLst>
      <p:ext uri="{BB962C8B-B14F-4D97-AF65-F5344CB8AC3E}">
        <p14:creationId xmlns:p14="http://schemas.microsoft.com/office/powerpoint/2010/main" val="325420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67CBC23E-B96F-48F3-AFF1-1F13A7B0E83A}"/>
              </a:ext>
            </a:extLst>
          </p:cNvPr>
          <p:cNvSpPr txBox="1">
            <a:spLocks/>
          </p:cNvSpPr>
          <p:nvPr/>
        </p:nvSpPr>
        <p:spPr>
          <a:xfrm>
            <a:off x="94389" y="0"/>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CLEANSING DATASET DATE</a:t>
            </a:r>
          </a:p>
        </p:txBody>
      </p:sp>
      <p:sp>
        <p:nvSpPr>
          <p:cNvPr id="6" name="Google Shape;605;p30">
            <a:extLst>
              <a:ext uri="{FF2B5EF4-FFF2-40B4-BE49-F238E27FC236}">
                <a16:creationId xmlns:a16="http://schemas.microsoft.com/office/drawing/2014/main" id="{3CABC0C5-A1FC-4993-8B99-FA9CB0BC68B5}"/>
              </a:ext>
            </a:extLst>
          </p:cNvPr>
          <p:cNvSpPr txBox="1">
            <a:spLocks noGrp="1"/>
          </p:cNvSpPr>
          <p:nvPr>
            <p:ph type="subTitle" idx="1"/>
          </p:nvPr>
        </p:nvSpPr>
        <p:spPr>
          <a:xfrm>
            <a:off x="94389" y="424314"/>
            <a:ext cx="8525175"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bg1"/>
                </a:solidFill>
              </a:rPr>
              <a:t>Clean</a:t>
            </a:r>
            <a:r>
              <a:rPr lang="en-US" sz="1600" dirty="0">
                <a:solidFill>
                  <a:srgbClr val="FFFF00"/>
                </a:solidFill>
              </a:rPr>
              <a:t> DD/MM/YYYY format         </a:t>
            </a:r>
            <a:r>
              <a:rPr lang="en-US" sz="1600" dirty="0">
                <a:solidFill>
                  <a:schemeClr val="bg1"/>
                </a:solidFill>
              </a:rPr>
              <a:t>Get </a:t>
            </a:r>
            <a:r>
              <a:rPr lang="en-US" sz="1600" dirty="0">
                <a:solidFill>
                  <a:srgbClr val="FFFF00"/>
                </a:solidFill>
              </a:rPr>
              <a:t>&lt;Lease End Date&gt; </a:t>
            </a:r>
            <a:r>
              <a:rPr lang="en-US" sz="1600" dirty="0">
                <a:solidFill>
                  <a:schemeClr val="bg1"/>
                </a:solidFill>
              </a:rPr>
              <a:t>and </a:t>
            </a:r>
            <a:r>
              <a:rPr lang="en-US" sz="1600" dirty="0">
                <a:solidFill>
                  <a:srgbClr val="FFFF00"/>
                </a:solidFill>
              </a:rPr>
              <a:t>&lt;Remaining Lease Duration&gt;</a:t>
            </a:r>
          </a:p>
          <a:p>
            <a:pPr marL="0" lvl="0" indent="0" algn="l" rtl="0">
              <a:spcBef>
                <a:spcPts val="0"/>
              </a:spcBef>
              <a:spcAft>
                <a:spcPts val="0"/>
              </a:spcAft>
              <a:buNone/>
            </a:pPr>
            <a:endParaRPr lang="en-US" sz="1600" dirty="0">
              <a:solidFill>
                <a:srgbClr val="FFFF00"/>
              </a:solidFill>
            </a:endParaRPr>
          </a:p>
          <a:p>
            <a:pPr marL="0" lvl="0" indent="0" algn="l" rtl="0">
              <a:spcBef>
                <a:spcPts val="0"/>
              </a:spcBef>
              <a:spcAft>
                <a:spcPts val="0"/>
              </a:spcAft>
              <a:buNone/>
            </a:pPr>
            <a:endParaRPr lang="en-US" sz="1600" dirty="0">
              <a:solidFill>
                <a:srgbClr val="FFFF00"/>
              </a:solidFill>
            </a:endParaRPr>
          </a:p>
          <a:p>
            <a:pPr marL="0" lvl="0" indent="0" algn="l" rtl="0">
              <a:spcBef>
                <a:spcPts val="0"/>
              </a:spcBef>
              <a:spcAft>
                <a:spcPts val="0"/>
              </a:spcAft>
              <a:buNone/>
            </a:pPr>
            <a:endParaRPr lang="en-US" sz="1600" dirty="0">
              <a:solidFill>
                <a:srgbClr val="FFFF00"/>
              </a:solidFill>
            </a:endParaRPr>
          </a:p>
          <a:p>
            <a:pPr marL="0" lvl="0" indent="0" algn="l" rtl="0">
              <a:spcBef>
                <a:spcPts val="0"/>
              </a:spcBef>
              <a:spcAft>
                <a:spcPts val="0"/>
              </a:spcAft>
              <a:buNone/>
            </a:pPr>
            <a:endParaRPr lang="en-US" sz="1600" dirty="0">
              <a:solidFill>
                <a:srgbClr val="FFFF00"/>
              </a:solidFill>
            </a:endParaRPr>
          </a:p>
          <a:p>
            <a:pPr marL="0" indent="0" algn="l"/>
            <a:r>
              <a:rPr lang="en-US" sz="1600" dirty="0"/>
              <a:t>Remove null in </a:t>
            </a:r>
            <a:r>
              <a:rPr lang="en-US" sz="1600" dirty="0">
                <a:solidFill>
                  <a:srgbClr val="FFFF00"/>
                </a:solidFill>
              </a:rPr>
              <a:t>&lt;Floor Area (sqm)&gt;                            Geocode </a:t>
            </a:r>
            <a:r>
              <a:rPr lang="en-US" sz="1600" dirty="0">
                <a:solidFill>
                  <a:schemeClr val="bg1"/>
                </a:solidFill>
              </a:rPr>
              <a:t>using Python</a:t>
            </a:r>
          </a:p>
          <a:p>
            <a:pPr marL="0" lvl="0" indent="0" algn="l" rtl="0">
              <a:spcBef>
                <a:spcPts val="0"/>
              </a:spcBef>
              <a:spcAft>
                <a:spcPts val="0"/>
              </a:spcAft>
              <a:buNone/>
            </a:pPr>
            <a:endParaRPr lang="en-US" sz="1600" dirty="0">
              <a:solidFill>
                <a:srgbClr val="FFFF00"/>
              </a:solidFill>
            </a:endParaRPr>
          </a:p>
          <a:p>
            <a:pPr marL="0" lvl="0" indent="0" algn="l" rtl="0">
              <a:spcBef>
                <a:spcPts val="0"/>
              </a:spcBef>
              <a:spcAft>
                <a:spcPts val="0"/>
              </a:spcAft>
              <a:buNone/>
            </a:pPr>
            <a:endParaRPr lang="en-US" sz="1600" dirty="0">
              <a:solidFill>
                <a:srgbClr val="FFFF00"/>
              </a:solidFill>
            </a:endParaRPr>
          </a:p>
          <a:p>
            <a:pPr marL="0" lvl="0" indent="0" algn="l" rtl="0">
              <a:spcBef>
                <a:spcPts val="0"/>
              </a:spcBef>
              <a:spcAft>
                <a:spcPts val="0"/>
              </a:spcAft>
              <a:buNone/>
            </a:pPr>
            <a:endParaRPr lang="en-US" sz="1600" dirty="0">
              <a:solidFill>
                <a:srgbClr val="FFFF00"/>
              </a:solidFill>
            </a:endParaRPr>
          </a:p>
          <a:p>
            <a:pPr marL="0" lvl="0" indent="0" algn="l" rtl="0">
              <a:spcBef>
                <a:spcPts val="0"/>
              </a:spcBef>
              <a:spcAft>
                <a:spcPts val="0"/>
              </a:spcAft>
              <a:buNone/>
            </a:pPr>
            <a:endParaRPr lang="en-US" sz="1600" dirty="0">
              <a:solidFill>
                <a:srgbClr val="FFFF00"/>
              </a:solidFill>
            </a:endParaRPr>
          </a:p>
          <a:p>
            <a:pPr marL="0" lvl="0" indent="0" algn="l" rtl="0">
              <a:spcBef>
                <a:spcPts val="0"/>
              </a:spcBef>
              <a:spcAft>
                <a:spcPts val="0"/>
              </a:spcAft>
              <a:buNone/>
            </a:pPr>
            <a:endParaRPr lang="en-US" sz="1600" dirty="0">
              <a:solidFill>
                <a:srgbClr val="FFFF00"/>
              </a:solidFill>
            </a:endParaRPr>
          </a:p>
          <a:p>
            <a:pPr marL="0" lvl="0" indent="0" algn="l" rtl="0">
              <a:spcBef>
                <a:spcPts val="0"/>
              </a:spcBef>
              <a:spcAft>
                <a:spcPts val="0"/>
              </a:spcAft>
              <a:buNone/>
            </a:pPr>
            <a:r>
              <a:rPr lang="en-US" sz="1600" dirty="0">
                <a:solidFill>
                  <a:srgbClr val="FFFF00"/>
                </a:solidFill>
              </a:rPr>
              <a:t>                                                                               </a:t>
            </a:r>
            <a:r>
              <a:rPr lang="en-US" sz="1600" dirty="0">
                <a:solidFill>
                  <a:schemeClr val="bg1"/>
                </a:solidFill>
              </a:rPr>
              <a:t>Clean</a:t>
            </a:r>
            <a:r>
              <a:rPr lang="en-US" sz="1600" dirty="0">
                <a:solidFill>
                  <a:srgbClr val="FFFF00"/>
                </a:solidFill>
              </a:rPr>
              <a:t> &lt;Town&gt; </a:t>
            </a:r>
            <a:r>
              <a:rPr lang="en-US" sz="1600" dirty="0">
                <a:solidFill>
                  <a:schemeClr val="bg1"/>
                </a:solidFill>
              </a:rPr>
              <a:t>locations</a:t>
            </a:r>
            <a:endParaRPr lang="en-US" sz="1600" dirty="0">
              <a:solidFill>
                <a:srgbClr val="FFFF00"/>
              </a:solidFill>
            </a:endParaRPr>
          </a:p>
          <a:p>
            <a:pPr marL="0" lvl="0" indent="0" algn="l" rtl="0">
              <a:spcBef>
                <a:spcPts val="0"/>
              </a:spcBef>
              <a:spcAft>
                <a:spcPts val="0"/>
              </a:spcAft>
              <a:buNone/>
            </a:pPr>
            <a:endParaRPr lang="en-US" sz="1600" dirty="0">
              <a:solidFill>
                <a:srgbClr val="FFFF00"/>
              </a:solidFill>
            </a:endParaRPr>
          </a:p>
          <a:p>
            <a:pPr marL="0" lvl="0" indent="0" algn="l" rtl="0">
              <a:spcBef>
                <a:spcPts val="0"/>
              </a:spcBef>
              <a:spcAft>
                <a:spcPts val="0"/>
              </a:spcAft>
              <a:buNone/>
            </a:pPr>
            <a:endParaRPr lang="en-US" sz="1600" dirty="0">
              <a:solidFill>
                <a:srgbClr val="FFFF00"/>
              </a:solidFill>
            </a:endParaRPr>
          </a:p>
          <a:p>
            <a:pPr marL="0" lvl="0" indent="0" algn="l" rtl="0">
              <a:spcBef>
                <a:spcPts val="0"/>
              </a:spcBef>
              <a:spcAft>
                <a:spcPts val="0"/>
              </a:spcAft>
              <a:buNone/>
            </a:pPr>
            <a:endParaRPr lang="en-US" sz="1600" dirty="0">
              <a:solidFill>
                <a:schemeClr val="bg1"/>
              </a:solidFill>
            </a:endParaRPr>
          </a:p>
        </p:txBody>
      </p:sp>
      <p:pic>
        <p:nvPicPr>
          <p:cNvPr id="7" name="Picture 6">
            <a:extLst>
              <a:ext uri="{FF2B5EF4-FFF2-40B4-BE49-F238E27FC236}">
                <a16:creationId xmlns:a16="http://schemas.microsoft.com/office/drawing/2014/main" id="{45B1CC9D-12BA-477D-889F-8AB404776D51}"/>
              </a:ext>
            </a:extLst>
          </p:cNvPr>
          <p:cNvPicPr>
            <a:picLocks noChangeAspect="1"/>
          </p:cNvPicPr>
          <p:nvPr/>
        </p:nvPicPr>
        <p:blipFill>
          <a:blip r:embed="rId2"/>
          <a:stretch>
            <a:fillRect/>
          </a:stretch>
        </p:blipFill>
        <p:spPr>
          <a:xfrm>
            <a:off x="94389" y="813405"/>
            <a:ext cx="2707992" cy="831693"/>
          </a:xfrm>
          <a:prstGeom prst="rect">
            <a:avLst/>
          </a:prstGeom>
        </p:spPr>
      </p:pic>
      <p:pic>
        <p:nvPicPr>
          <p:cNvPr id="8" name="Picture 7">
            <a:extLst>
              <a:ext uri="{FF2B5EF4-FFF2-40B4-BE49-F238E27FC236}">
                <a16:creationId xmlns:a16="http://schemas.microsoft.com/office/drawing/2014/main" id="{C24BC5E1-937F-475B-B250-10D954FA5868}"/>
              </a:ext>
            </a:extLst>
          </p:cNvPr>
          <p:cNvPicPr>
            <a:picLocks noChangeAspect="1"/>
          </p:cNvPicPr>
          <p:nvPr/>
        </p:nvPicPr>
        <p:blipFill>
          <a:blip r:embed="rId3"/>
          <a:stretch>
            <a:fillRect/>
          </a:stretch>
        </p:blipFill>
        <p:spPr>
          <a:xfrm>
            <a:off x="3220704" y="816071"/>
            <a:ext cx="2707993" cy="839821"/>
          </a:xfrm>
          <a:prstGeom prst="rect">
            <a:avLst/>
          </a:prstGeom>
        </p:spPr>
      </p:pic>
      <p:pic>
        <p:nvPicPr>
          <p:cNvPr id="9" name="Picture 8">
            <a:extLst>
              <a:ext uri="{FF2B5EF4-FFF2-40B4-BE49-F238E27FC236}">
                <a16:creationId xmlns:a16="http://schemas.microsoft.com/office/drawing/2014/main" id="{0C99FB17-0560-4F00-9CED-BC79A700BA0A}"/>
              </a:ext>
            </a:extLst>
          </p:cNvPr>
          <p:cNvPicPr>
            <a:picLocks noChangeAspect="1"/>
          </p:cNvPicPr>
          <p:nvPr/>
        </p:nvPicPr>
        <p:blipFill>
          <a:blip r:embed="rId4"/>
          <a:stretch>
            <a:fillRect/>
          </a:stretch>
        </p:blipFill>
        <p:spPr>
          <a:xfrm>
            <a:off x="6160624" y="818637"/>
            <a:ext cx="2227013" cy="837255"/>
          </a:xfrm>
          <a:prstGeom prst="rect">
            <a:avLst/>
          </a:prstGeom>
        </p:spPr>
      </p:pic>
      <p:pic>
        <p:nvPicPr>
          <p:cNvPr id="10" name="Picture 9">
            <a:extLst>
              <a:ext uri="{FF2B5EF4-FFF2-40B4-BE49-F238E27FC236}">
                <a16:creationId xmlns:a16="http://schemas.microsoft.com/office/drawing/2014/main" id="{89133FC5-9056-4DC9-8712-D3F6E1551624}"/>
              </a:ext>
            </a:extLst>
          </p:cNvPr>
          <p:cNvPicPr>
            <a:picLocks noChangeAspect="1"/>
          </p:cNvPicPr>
          <p:nvPr/>
        </p:nvPicPr>
        <p:blipFill>
          <a:blip r:embed="rId5"/>
          <a:stretch>
            <a:fillRect/>
          </a:stretch>
        </p:blipFill>
        <p:spPr>
          <a:xfrm>
            <a:off x="1153253" y="2062905"/>
            <a:ext cx="1166068" cy="2020239"/>
          </a:xfrm>
          <a:prstGeom prst="rect">
            <a:avLst/>
          </a:prstGeom>
        </p:spPr>
      </p:pic>
      <p:pic>
        <p:nvPicPr>
          <p:cNvPr id="11" name="Picture 10">
            <a:extLst>
              <a:ext uri="{FF2B5EF4-FFF2-40B4-BE49-F238E27FC236}">
                <a16:creationId xmlns:a16="http://schemas.microsoft.com/office/drawing/2014/main" id="{3FBF188F-C664-4200-A80B-62C2EAAC1B55}"/>
              </a:ext>
            </a:extLst>
          </p:cNvPr>
          <p:cNvPicPr>
            <a:picLocks noChangeAspect="1"/>
          </p:cNvPicPr>
          <p:nvPr/>
        </p:nvPicPr>
        <p:blipFill>
          <a:blip r:embed="rId6"/>
          <a:stretch>
            <a:fillRect/>
          </a:stretch>
        </p:blipFill>
        <p:spPr>
          <a:xfrm>
            <a:off x="3449755" y="2069737"/>
            <a:ext cx="5421737" cy="1004025"/>
          </a:xfrm>
          <a:prstGeom prst="rect">
            <a:avLst/>
          </a:prstGeom>
        </p:spPr>
      </p:pic>
      <p:pic>
        <p:nvPicPr>
          <p:cNvPr id="12" name="Picture 11">
            <a:extLst>
              <a:ext uri="{FF2B5EF4-FFF2-40B4-BE49-F238E27FC236}">
                <a16:creationId xmlns:a16="http://schemas.microsoft.com/office/drawing/2014/main" id="{953DB40C-0C26-46DC-91F8-2B09FBDC2059}"/>
              </a:ext>
            </a:extLst>
          </p:cNvPr>
          <p:cNvPicPr>
            <a:picLocks noChangeAspect="1"/>
          </p:cNvPicPr>
          <p:nvPr/>
        </p:nvPicPr>
        <p:blipFill>
          <a:blip r:embed="rId7"/>
          <a:stretch>
            <a:fillRect/>
          </a:stretch>
        </p:blipFill>
        <p:spPr>
          <a:xfrm>
            <a:off x="3118821" y="3487607"/>
            <a:ext cx="5619750" cy="238125"/>
          </a:xfrm>
          <a:prstGeom prst="rect">
            <a:avLst/>
          </a:prstGeom>
        </p:spPr>
      </p:pic>
      <p:pic>
        <p:nvPicPr>
          <p:cNvPr id="13" name="Picture 12">
            <a:extLst>
              <a:ext uri="{FF2B5EF4-FFF2-40B4-BE49-F238E27FC236}">
                <a16:creationId xmlns:a16="http://schemas.microsoft.com/office/drawing/2014/main" id="{29E9E1EE-C1FA-47CB-9EA4-1A7D37994897}"/>
              </a:ext>
            </a:extLst>
          </p:cNvPr>
          <p:cNvPicPr>
            <a:picLocks noChangeAspect="1"/>
          </p:cNvPicPr>
          <p:nvPr/>
        </p:nvPicPr>
        <p:blipFill>
          <a:blip r:embed="rId8"/>
          <a:stretch>
            <a:fillRect/>
          </a:stretch>
        </p:blipFill>
        <p:spPr>
          <a:xfrm>
            <a:off x="4933333" y="3846420"/>
            <a:ext cx="1990725" cy="1162050"/>
          </a:xfrm>
          <a:prstGeom prst="rect">
            <a:avLst/>
          </a:prstGeom>
        </p:spPr>
      </p:pic>
    </p:spTree>
    <p:extLst>
      <p:ext uri="{BB962C8B-B14F-4D97-AF65-F5344CB8AC3E}">
        <p14:creationId xmlns:p14="http://schemas.microsoft.com/office/powerpoint/2010/main" val="42622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67CBC23E-B96F-48F3-AFF1-1F13A7B0E83A}"/>
              </a:ext>
            </a:extLst>
          </p:cNvPr>
          <p:cNvSpPr txBox="1">
            <a:spLocks/>
          </p:cNvSpPr>
          <p:nvPr/>
        </p:nvSpPr>
        <p:spPr>
          <a:xfrm>
            <a:off x="94389" y="0"/>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INSIGHTS</a:t>
            </a:r>
          </a:p>
        </p:txBody>
      </p:sp>
      <p:sp>
        <p:nvSpPr>
          <p:cNvPr id="6" name="Google Shape;605;p30">
            <a:extLst>
              <a:ext uri="{FF2B5EF4-FFF2-40B4-BE49-F238E27FC236}">
                <a16:creationId xmlns:a16="http://schemas.microsoft.com/office/drawing/2014/main" id="{3CABC0C5-A1FC-4993-8B99-FA9CB0BC68B5}"/>
              </a:ext>
            </a:extLst>
          </p:cNvPr>
          <p:cNvSpPr txBox="1">
            <a:spLocks noGrp="1"/>
          </p:cNvSpPr>
          <p:nvPr>
            <p:ph type="subTitle" idx="1"/>
          </p:nvPr>
        </p:nvSpPr>
        <p:spPr>
          <a:xfrm>
            <a:off x="94389" y="424314"/>
            <a:ext cx="278597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Resale flat prices are linearly correlated to the floor area.</a:t>
            </a:r>
          </a:p>
        </p:txBody>
      </p:sp>
      <p:pic>
        <p:nvPicPr>
          <p:cNvPr id="2" name="Picture 1">
            <a:extLst>
              <a:ext uri="{FF2B5EF4-FFF2-40B4-BE49-F238E27FC236}">
                <a16:creationId xmlns:a16="http://schemas.microsoft.com/office/drawing/2014/main" id="{65ADBCA1-5A1C-451E-BC88-26ABC34B119E}"/>
              </a:ext>
            </a:extLst>
          </p:cNvPr>
          <p:cNvPicPr>
            <a:picLocks noChangeAspect="1"/>
          </p:cNvPicPr>
          <p:nvPr/>
        </p:nvPicPr>
        <p:blipFill>
          <a:blip r:embed="rId3"/>
          <a:stretch>
            <a:fillRect/>
          </a:stretch>
        </p:blipFill>
        <p:spPr>
          <a:xfrm>
            <a:off x="3450638" y="0"/>
            <a:ext cx="5693362" cy="5143500"/>
          </a:xfrm>
          <a:prstGeom prst="rect">
            <a:avLst/>
          </a:prstGeom>
        </p:spPr>
      </p:pic>
    </p:spTree>
    <p:extLst>
      <p:ext uri="{BB962C8B-B14F-4D97-AF65-F5344CB8AC3E}">
        <p14:creationId xmlns:p14="http://schemas.microsoft.com/office/powerpoint/2010/main" val="331064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67CBC23E-B96F-48F3-AFF1-1F13A7B0E83A}"/>
              </a:ext>
            </a:extLst>
          </p:cNvPr>
          <p:cNvSpPr txBox="1">
            <a:spLocks/>
          </p:cNvSpPr>
          <p:nvPr/>
        </p:nvSpPr>
        <p:spPr>
          <a:xfrm>
            <a:off x="76200" y="0"/>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INSIGHTS</a:t>
            </a:r>
          </a:p>
        </p:txBody>
      </p:sp>
      <p:sp>
        <p:nvSpPr>
          <p:cNvPr id="6" name="Google Shape;605;p30">
            <a:extLst>
              <a:ext uri="{FF2B5EF4-FFF2-40B4-BE49-F238E27FC236}">
                <a16:creationId xmlns:a16="http://schemas.microsoft.com/office/drawing/2014/main" id="{3CABC0C5-A1FC-4993-8B99-FA9CB0BC68B5}"/>
              </a:ext>
            </a:extLst>
          </p:cNvPr>
          <p:cNvSpPr txBox="1">
            <a:spLocks noGrp="1"/>
          </p:cNvSpPr>
          <p:nvPr>
            <p:ph type="subTitle" idx="1"/>
          </p:nvPr>
        </p:nvSpPr>
        <p:spPr>
          <a:xfrm>
            <a:off x="76200" y="430012"/>
            <a:ext cx="2785971" cy="644700"/>
          </a:xfrm>
          <a:prstGeom prst="rect">
            <a:avLst/>
          </a:prstGeom>
        </p:spPr>
        <p:txBody>
          <a:bodyPr spcFirstLastPara="1" wrap="square" lIns="91425" tIns="91425" rIns="91425" bIns="91425" anchor="t" anchorCtr="0">
            <a:noAutofit/>
          </a:bodyPr>
          <a:lstStyle/>
          <a:p>
            <a:pPr marL="0" indent="0" algn="l"/>
            <a:r>
              <a:rPr lang="en-US" sz="2000" dirty="0">
                <a:solidFill>
                  <a:schemeClr val="bg1"/>
                </a:solidFill>
              </a:rPr>
              <a:t>At the 95-year mark, resale flat prices drastically drop by ~37% of its’ original value. And does not drop drastically anymore thereafter This can be observed in 3, 4 and 5-room flats.</a:t>
            </a:r>
          </a:p>
        </p:txBody>
      </p:sp>
      <p:pic>
        <p:nvPicPr>
          <p:cNvPr id="3" name="Picture 2">
            <a:extLst>
              <a:ext uri="{FF2B5EF4-FFF2-40B4-BE49-F238E27FC236}">
                <a16:creationId xmlns:a16="http://schemas.microsoft.com/office/drawing/2014/main" id="{D8C82A58-98AE-4212-B159-F6DDA3CE5A12}"/>
              </a:ext>
            </a:extLst>
          </p:cNvPr>
          <p:cNvPicPr>
            <a:picLocks noChangeAspect="1"/>
          </p:cNvPicPr>
          <p:nvPr/>
        </p:nvPicPr>
        <p:blipFill>
          <a:blip r:embed="rId3"/>
          <a:stretch>
            <a:fillRect/>
          </a:stretch>
        </p:blipFill>
        <p:spPr>
          <a:xfrm>
            <a:off x="3429000" y="0"/>
            <a:ext cx="5715580" cy="5143500"/>
          </a:xfrm>
          <a:prstGeom prst="rect">
            <a:avLst/>
          </a:prstGeom>
        </p:spPr>
      </p:pic>
      <p:sp>
        <p:nvSpPr>
          <p:cNvPr id="7" name="Title 9">
            <a:extLst>
              <a:ext uri="{FF2B5EF4-FFF2-40B4-BE49-F238E27FC236}">
                <a16:creationId xmlns:a16="http://schemas.microsoft.com/office/drawing/2014/main" id="{CF71EA8F-96B7-410B-85C4-D46F9924A8D7}"/>
              </a:ext>
            </a:extLst>
          </p:cNvPr>
          <p:cNvSpPr txBox="1">
            <a:spLocks/>
          </p:cNvSpPr>
          <p:nvPr/>
        </p:nvSpPr>
        <p:spPr>
          <a:xfrm>
            <a:off x="76200" y="3505200"/>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RECOMMENDATION</a:t>
            </a:r>
          </a:p>
          <a:p>
            <a:r>
              <a:rPr lang="en-US" sz="2000" dirty="0">
                <a:solidFill>
                  <a:schemeClr val="bg1"/>
                </a:solidFill>
                <a:latin typeface="Maven Pro" panose="020B0604020202020204" charset="0"/>
              </a:rPr>
              <a:t>Buy resale flats when they</a:t>
            </a:r>
          </a:p>
          <a:p>
            <a:r>
              <a:rPr lang="en-US" sz="2000" dirty="0">
                <a:solidFill>
                  <a:schemeClr val="bg1"/>
                </a:solidFill>
                <a:latin typeface="Maven Pro" panose="020B0604020202020204" charset="0"/>
              </a:rPr>
              <a:t>have 95 years left on it’s</a:t>
            </a:r>
          </a:p>
          <a:p>
            <a:r>
              <a:rPr lang="en-US" sz="2000" dirty="0">
                <a:solidFill>
                  <a:schemeClr val="bg1"/>
                </a:solidFill>
                <a:latin typeface="Maven Pro" panose="020B0604020202020204" charset="0"/>
              </a:rPr>
              <a:t>remaining lease duration.</a:t>
            </a:r>
          </a:p>
        </p:txBody>
      </p:sp>
    </p:spTree>
    <p:extLst>
      <p:ext uri="{BB962C8B-B14F-4D97-AF65-F5344CB8AC3E}">
        <p14:creationId xmlns:p14="http://schemas.microsoft.com/office/powerpoint/2010/main" val="230452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67CBC23E-B96F-48F3-AFF1-1F13A7B0E83A}"/>
              </a:ext>
            </a:extLst>
          </p:cNvPr>
          <p:cNvSpPr txBox="1">
            <a:spLocks/>
          </p:cNvSpPr>
          <p:nvPr/>
        </p:nvSpPr>
        <p:spPr>
          <a:xfrm>
            <a:off x="94389" y="0"/>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INSIGHTS</a:t>
            </a:r>
          </a:p>
        </p:txBody>
      </p:sp>
      <p:sp>
        <p:nvSpPr>
          <p:cNvPr id="6" name="Google Shape;605;p30">
            <a:extLst>
              <a:ext uri="{FF2B5EF4-FFF2-40B4-BE49-F238E27FC236}">
                <a16:creationId xmlns:a16="http://schemas.microsoft.com/office/drawing/2014/main" id="{3CABC0C5-A1FC-4993-8B99-FA9CB0BC68B5}"/>
              </a:ext>
            </a:extLst>
          </p:cNvPr>
          <p:cNvSpPr txBox="1">
            <a:spLocks noGrp="1"/>
          </p:cNvSpPr>
          <p:nvPr>
            <p:ph type="subTitle" idx="1"/>
          </p:nvPr>
        </p:nvSpPr>
        <p:spPr>
          <a:xfrm>
            <a:off x="94389" y="424314"/>
            <a:ext cx="278597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In the upcoming 2 years, the value of resale flats and total sales volume will remain constant.</a:t>
            </a:r>
          </a:p>
        </p:txBody>
      </p:sp>
      <p:pic>
        <p:nvPicPr>
          <p:cNvPr id="4" name="Picture 3">
            <a:extLst>
              <a:ext uri="{FF2B5EF4-FFF2-40B4-BE49-F238E27FC236}">
                <a16:creationId xmlns:a16="http://schemas.microsoft.com/office/drawing/2014/main" id="{2EB70C17-2A0D-4D6B-80B7-125F0B2E8F79}"/>
              </a:ext>
            </a:extLst>
          </p:cNvPr>
          <p:cNvPicPr>
            <a:picLocks noChangeAspect="1"/>
          </p:cNvPicPr>
          <p:nvPr/>
        </p:nvPicPr>
        <p:blipFill>
          <a:blip r:embed="rId3"/>
          <a:stretch>
            <a:fillRect/>
          </a:stretch>
        </p:blipFill>
        <p:spPr>
          <a:xfrm>
            <a:off x="3484430" y="0"/>
            <a:ext cx="5659570" cy="5143500"/>
          </a:xfrm>
          <a:prstGeom prst="rect">
            <a:avLst/>
          </a:prstGeom>
        </p:spPr>
      </p:pic>
      <p:sp>
        <p:nvSpPr>
          <p:cNvPr id="7" name="Title 9">
            <a:extLst>
              <a:ext uri="{FF2B5EF4-FFF2-40B4-BE49-F238E27FC236}">
                <a16:creationId xmlns:a16="http://schemas.microsoft.com/office/drawing/2014/main" id="{21A6198B-001A-4958-85F8-C93BC353CB4D}"/>
              </a:ext>
            </a:extLst>
          </p:cNvPr>
          <p:cNvSpPr txBox="1">
            <a:spLocks/>
          </p:cNvSpPr>
          <p:nvPr/>
        </p:nvSpPr>
        <p:spPr>
          <a:xfrm>
            <a:off x="94389" y="1993950"/>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RECOMMENDATION</a:t>
            </a:r>
          </a:p>
          <a:p>
            <a:r>
              <a:rPr lang="en-US" sz="2000" dirty="0">
                <a:solidFill>
                  <a:schemeClr val="bg1"/>
                </a:solidFill>
                <a:latin typeface="Maven Pro" panose="020B0604020202020204" charset="0"/>
              </a:rPr>
              <a:t>2019 is not a good year to</a:t>
            </a:r>
          </a:p>
          <a:p>
            <a:r>
              <a:rPr lang="en-US" sz="2000" dirty="0">
                <a:solidFill>
                  <a:schemeClr val="bg1"/>
                </a:solidFill>
                <a:latin typeface="Maven Pro" panose="020B0604020202020204" charset="0"/>
              </a:rPr>
              <a:t>invest in real estate as the</a:t>
            </a:r>
          </a:p>
          <a:p>
            <a:r>
              <a:rPr lang="en-US" sz="2000" dirty="0">
                <a:solidFill>
                  <a:schemeClr val="bg1"/>
                </a:solidFill>
                <a:latin typeface="Maven Pro" panose="020B0604020202020204" charset="0"/>
              </a:rPr>
              <a:t>sales volume and price is</a:t>
            </a:r>
          </a:p>
          <a:p>
            <a:r>
              <a:rPr lang="en-US" sz="2000" dirty="0">
                <a:solidFill>
                  <a:schemeClr val="bg1"/>
                </a:solidFill>
                <a:latin typeface="Maven Pro" panose="020B0604020202020204" charset="0"/>
              </a:rPr>
              <a:t>predicted to remain normal.</a:t>
            </a:r>
          </a:p>
        </p:txBody>
      </p:sp>
    </p:spTree>
    <p:extLst>
      <p:ext uri="{BB962C8B-B14F-4D97-AF65-F5344CB8AC3E}">
        <p14:creationId xmlns:p14="http://schemas.microsoft.com/office/powerpoint/2010/main" val="211941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67CBC23E-B96F-48F3-AFF1-1F13A7B0E83A}"/>
              </a:ext>
            </a:extLst>
          </p:cNvPr>
          <p:cNvSpPr txBox="1">
            <a:spLocks/>
          </p:cNvSpPr>
          <p:nvPr/>
        </p:nvSpPr>
        <p:spPr>
          <a:xfrm>
            <a:off x="94389" y="0"/>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INSIGHTS</a:t>
            </a:r>
          </a:p>
        </p:txBody>
      </p:sp>
      <p:sp>
        <p:nvSpPr>
          <p:cNvPr id="6" name="Google Shape;605;p30">
            <a:extLst>
              <a:ext uri="{FF2B5EF4-FFF2-40B4-BE49-F238E27FC236}">
                <a16:creationId xmlns:a16="http://schemas.microsoft.com/office/drawing/2014/main" id="{3CABC0C5-A1FC-4993-8B99-FA9CB0BC68B5}"/>
              </a:ext>
            </a:extLst>
          </p:cNvPr>
          <p:cNvSpPr txBox="1">
            <a:spLocks noGrp="1"/>
          </p:cNvSpPr>
          <p:nvPr>
            <p:ph type="subTitle" idx="1"/>
          </p:nvPr>
        </p:nvSpPr>
        <p:spPr>
          <a:xfrm>
            <a:off x="94389" y="424314"/>
            <a:ext cx="278597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The Central Region is the most expensive region to buy a resale HDB flat.</a:t>
            </a:r>
          </a:p>
        </p:txBody>
      </p:sp>
      <p:pic>
        <p:nvPicPr>
          <p:cNvPr id="4" name="Picture 3">
            <a:extLst>
              <a:ext uri="{FF2B5EF4-FFF2-40B4-BE49-F238E27FC236}">
                <a16:creationId xmlns:a16="http://schemas.microsoft.com/office/drawing/2014/main" id="{5FE97824-6983-45E8-9CD3-A0FA3E30AE0F}"/>
              </a:ext>
            </a:extLst>
          </p:cNvPr>
          <p:cNvPicPr>
            <a:picLocks noChangeAspect="1"/>
          </p:cNvPicPr>
          <p:nvPr/>
        </p:nvPicPr>
        <p:blipFill>
          <a:blip r:embed="rId3"/>
          <a:stretch>
            <a:fillRect/>
          </a:stretch>
        </p:blipFill>
        <p:spPr>
          <a:xfrm>
            <a:off x="3429000" y="0"/>
            <a:ext cx="5715000" cy="5143500"/>
          </a:xfrm>
          <a:prstGeom prst="rect">
            <a:avLst/>
          </a:prstGeom>
        </p:spPr>
      </p:pic>
      <p:sp>
        <p:nvSpPr>
          <p:cNvPr id="7" name="Title 9">
            <a:extLst>
              <a:ext uri="{FF2B5EF4-FFF2-40B4-BE49-F238E27FC236}">
                <a16:creationId xmlns:a16="http://schemas.microsoft.com/office/drawing/2014/main" id="{8712F040-1308-49B3-9D99-745E074E0C58}"/>
              </a:ext>
            </a:extLst>
          </p:cNvPr>
          <p:cNvSpPr txBox="1">
            <a:spLocks/>
          </p:cNvSpPr>
          <p:nvPr/>
        </p:nvSpPr>
        <p:spPr>
          <a:xfrm>
            <a:off x="94389" y="1755825"/>
            <a:ext cx="3401286"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RECOMMENDATION</a:t>
            </a:r>
          </a:p>
          <a:p>
            <a:r>
              <a:rPr lang="en-US" sz="2000" dirty="0">
                <a:solidFill>
                  <a:schemeClr val="bg1"/>
                </a:solidFill>
                <a:latin typeface="Maven Pro" panose="020B0604020202020204" charset="0"/>
              </a:rPr>
              <a:t>If you are on a tight budget, you should NOT buy a flat in the Central Region as it costs significantly more as the other regions.</a:t>
            </a:r>
          </a:p>
        </p:txBody>
      </p:sp>
    </p:spTree>
    <p:extLst>
      <p:ext uri="{BB962C8B-B14F-4D97-AF65-F5344CB8AC3E}">
        <p14:creationId xmlns:p14="http://schemas.microsoft.com/office/powerpoint/2010/main" val="87576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a:extLst>
              <a:ext uri="{FF2B5EF4-FFF2-40B4-BE49-F238E27FC236}">
                <a16:creationId xmlns:a16="http://schemas.microsoft.com/office/drawing/2014/main" id="{67CBC23E-B96F-48F3-AFF1-1F13A7B0E83A}"/>
              </a:ext>
            </a:extLst>
          </p:cNvPr>
          <p:cNvSpPr txBox="1">
            <a:spLocks/>
          </p:cNvSpPr>
          <p:nvPr/>
        </p:nvSpPr>
        <p:spPr>
          <a:xfrm>
            <a:off x="94389" y="0"/>
            <a:ext cx="4727700"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INSIGHTS</a:t>
            </a:r>
          </a:p>
        </p:txBody>
      </p:sp>
      <p:sp>
        <p:nvSpPr>
          <p:cNvPr id="6" name="Google Shape;605;p30">
            <a:extLst>
              <a:ext uri="{FF2B5EF4-FFF2-40B4-BE49-F238E27FC236}">
                <a16:creationId xmlns:a16="http://schemas.microsoft.com/office/drawing/2014/main" id="{3CABC0C5-A1FC-4993-8B99-FA9CB0BC68B5}"/>
              </a:ext>
            </a:extLst>
          </p:cNvPr>
          <p:cNvSpPr txBox="1">
            <a:spLocks noGrp="1"/>
          </p:cNvSpPr>
          <p:nvPr>
            <p:ph type="subTitle" idx="1"/>
          </p:nvPr>
        </p:nvSpPr>
        <p:spPr>
          <a:xfrm>
            <a:off x="94389" y="424314"/>
            <a:ext cx="278597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Between the East, North East, and West, the cheapest 4-room flat is in the West side, specifically the town Choa Chu Kang.</a:t>
            </a:r>
          </a:p>
        </p:txBody>
      </p:sp>
      <p:pic>
        <p:nvPicPr>
          <p:cNvPr id="7" name="Picture 6">
            <a:extLst>
              <a:ext uri="{FF2B5EF4-FFF2-40B4-BE49-F238E27FC236}">
                <a16:creationId xmlns:a16="http://schemas.microsoft.com/office/drawing/2014/main" id="{630ACF64-6B69-4BC2-AC65-0C74828786F3}"/>
              </a:ext>
            </a:extLst>
          </p:cNvPr>
          <p:cNvPicPr>
            <a:picLocks noChangeAspect="1"/>
          </p:cNvPicPr>
          <p:nvPr/>
        </p:nvPicPr>
        <p:blipFill>
          <a:blip r:embed="rId3"/>
          <a:stretch>
            <a:fillRect/>
          </a:stretch>
        </p:blipFill>
        <p:spPr>
          <a:xfrm>
            <a:off x="3495674" y="0"/>
            <a:ext cx="5648325" cy="5143500"/>
          </a:xfrm>
          <a:prstGeom prst="rect">
            <a:avLst/>
          </a:prstGeom>
        </p:spPr>
      </p:pic>
      <p:sp>
        <p:nvSpPr>
          <p:cNvPr id="9" name="Title 9">
            <a:extLst>
              <a:ext uri="{FF2B5EF4-FFF2-40B4-BE49-F238E27FC236}">
                <a16:creationId xmlns:a16="http://schemas.microsoft.com/office/drawing/2014/main" id="{A9A74E99-98E4-476B-88C1-E2B1C5C70102}"/>
              </a:ext>
            </a:extLst>
          </p:cNvPr>
          <p:cNvSpPr txBox="1">
            <a:spLocks/>
          </p:cNvSpPr>
          <p:nvPr/>
        </p:nvSpPr>
        <p:spPr>
          <a:xfrm>
            <a:off x="94389" y="2282850"/>
            <a:ext cx="3401286" cy="577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u="sng" dirty="0">
                <a:solidFill>
                  <a:schemeClr val="bg1"/>
                </a:solidFill>
                <a:latin typeface="Maven Pro" panose="020B0604020202020204" charset="0"/>
              </a:rPr>
              <a:t>RECOMMENDATION</a:t>
            </a:r>
          </a:p>
          <a:p>
            <a:r>
              <a:rPr lang="en-US" sz="2000" dirty="0">
                <a:solidFill>
                  <a:schemeClr val="bg1"/>
                </a:solidFill>
                <a:latin typeface="Maven Pro" panose="020B0604020202020204" charset="0"/>
              </a:rPr>
              <a:t>If you are on a tight budget for a 4-room flat, you should buy a flat at Choa Chu Kang</a:t>
            </a:r>
          </a:p>
        </p:txBody>
      </p:sp>
    </p:spTree>
    <p:extLst>
      <p:ext uri="{BB962C8B-B14F-4D97-AF65-F5344CB8AC3E}">
        <p14:creationId xmlns:p14="http://schemas.microsoft.com/office/powerpoint/2010/main" val="834554621"/>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1091</TotalTime>
  <Words>1348</Words>
  <Application>Microsoft Office PowerPoint</Application>
  <PresentationFormat>On-screen Show (16:9)</PresentationFormat>
  <Paragraphs>119</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Fira Sans Condensed Medium</vt:lpstr>
      <vt:lpstr>Share Tech</vt:lpstr>
      <vt:lpstr>Maven Pro</vt:lpstr>
      <vt:lpstr>Data Science Consulting by Slidesgo</vt:lpstr>
      <vt:lpstr>DATA VISUALISATION CA1 HOUSING RESALE (INDIV)</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CA1 HOUSING RESALE (INDIV)</dc:title>
  <cp:lastModifiedBy>RANDY SEE MENG TECK</cp:lastModifiedBy>
  <cp:revision>68</cp:revision>
  <dcterms:modified xsi:type="dcterms:W3CDTF">2020-11-29T15:15:39Z</dcterms:modified>
</cp:coreProperties>
</file>