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2" r:id="rId8"/>
    <p:sldId id="261" r:id="rId9"/>
    <p:sldId id="264" r:id="rId10"/>
    <p:sldId id="266" r:id="rId11"/>
    <p:sldId id="269" r:id="rId12"/>
    <p:sldId id="265" r:id="rId13"/>
    <p:sldId id="270" r:id="rId14"/>
    <p:sldId id="267" r:id="rId15"/>
    <p:sldId id="271" r:id="rId16"/>
    <p:sldId id="272" r:id="rId17"/>
    <p:sldId id="27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wehrle/Presentations" TargetMode="External"/><Relationship Id="rId2" Type="http://schemas.openxmlformats.org/officeDocument/2006/relationships/hyperlink" Target="mailto:bwoles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BD9C-536C-4E35-9678-8F3ED269B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Recommendations for data processing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900C-A147-43E0-81D2-3982AFCC2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65727"/>
          </a:xfrm>
        </p:spPr>
        <p:txBody>
          <a:bodyPr>
            <a:noAutofit/>
          </a:bodyPr>
          <a:lstStyle/>
          <a:p>
            <a:r>
              <a:rPr lang="en-US" sz="2400" dirty="0"/>
              <a:t>Brian Wehrle</a:t>
            </a:r>
          </a:p>
          <a:p>
            <a:r>
              <a:rPr lang="en-US" sz="2400" dirty="0"/>
              <a:t>Software architect</a:t>
            </a:r>
          </a:p>
        </p:txBody>
      </p:sp>
    </p:spTree>
    <p:extLst>
      <p:ext uri="{BB962C8B-B14F-4D97-AF65-F5344CB8AC3E}">
        <p14:creationId xmlns:p14="http://schemas.microsoft.com/office/powerpoint/2010/main" val="3997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Keep all the data you can afford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Keep the different versions of your data available for change analysis and testing</a:t>
            </a:r>
          </a:p>
          <a:p>
            <a:pPr lvl="1"/>
            <a:r>
              <a:rPr lang="en-US" sz="2000" dirty="0"/>
              <a:t>Using the same source data your new data processing solution should produce outputs that can be easily compared to last build, etc.</a:t>
            </a:r>
          </a:p>
          <a:p>
            <a:pPr lvl="1"/>
            <a:r>
              <a:rPr lang="en-US" sz="2000" dirty="0"/>
              <a:t>Separating data into different folders/buckets/partitions by version lets you run new versions side by side and compare results</a:t>
            </a:r>
          </a:p>
          <a:p>
            <a:r>
              <a:rPr lang="en-US" sz="2000" dirty="0"/>
              <a:t>Throwing away data can be useful if its too expensive, otherwise keep it around</a:t>
            </a:r>
          </a:p>
          <a:p>
            <a:pPr lvl="1"/>
            <a:r>
              <a:rPr lang="en-US" sz="2000" dirty="0"/>
              <a:t>Many systems integrate with low-cost long-term storage systems with very low costs</a:t>
            </a:r>
          </a:p>
          <a:p>
            <a:pPr lvl="1"/>
            <a:r>
              <a:rPr lang="en-US" sz="2000" dirty="0"/>
              <a:t>Max prices: AWS S3 1TB / month -&gt; 20$, AWS Glacier 1TB -&gt; 4$ </a:t>
            </a:r>
          </a:p>
        </p:txBody>
      </p:sp>
    </p:spTree>
    <p:extLst>
      <p:ext uri="{BB962C8B-B14F-4D97-AF65-F5344CB8AC3E}">
        <p14:creationId xmlns:p14="http://schemas.microsoft.com/office/powerpoint/2010/main" val="35610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Keep all the data you can afford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r>
              <a:rPr lang="en-US" sz="2000" dirty="0"/>
              <a:t>Basket example:</a:t>
            </a:r>
          </a:p>
          <a:p>
            <a:pPr lvl="1"/>
            <a:r>
              <a:rPr lang="en-US" sz="2000" dirty="0"/>
              <a:t>Your data scientists have basket features  (variables) for data science, and these change over time</a:t>
            </a:r>
          </a:p>
          <a:p>
            <a:pPr lvl="1"/>
            <a:r>
              <a:rPr lang="en-US" sz="2000" dirty="0"/>
              <a:t>They will want to reprocess historical data to train and validate models and</a:t>
            </a:r>
          </a:p>
          <a:p>
            <a:pPr lvl="1"/>
            <a:r>
              <a:rPr lang="en-US" sz="2000" dirty="0"/>
              <a:t>Keeping the different versions of this data allows for folks to quickly test out or compare different versions of a model</a:t>
            </a:r>
          </a:p>
          <a:p>
            <a:pPr lvl="1"/>
            <a:r>
              <a:rPr lang="en-US" sz="2000" dirty="0"/>
              <a:t>After a while though, no one will care about the variables from 3 years ago</a:t>
            </a:r>
          </a:p>
          <a:p>
            <a:pPr lvl="1"/>
            <a:r>
              <a:rPr lang="en-US" sz="2000" dirty="0"/>
              <a:t>Infrastructure automation puts this type of data into cheaper storage tiers or remove it directly after a certain age.</a:t>
            </a:r>
          </a:p>
          <a:p>
            <a:pPr lvl="1"/>
            <a:r>
              <a:rPr lang="en-US" sz="2000" dirty="0"/>
              <a:t>However, you never throw away the source basket data</a:t>
            </a:r>
          </a:p>
        </p:txBody>
      </p:sp>
    </p:spTree>
    <p:extLst>
      <p:ext uri="{BB962C8B-B14F-4D97-AF65-F5344CB8AC3E}">
        <p14:creationId xmlns:p14="http://schemas.microsoft.com/office/powerpoint/2010/main" val="125993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Think meta-data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Once your comfortable with having different versions of the data, you’ll realize that this can get confusing fast without some kind of additional data</a:t>
            </a:r>
          </a:p>
          <a:p>
            <a:r>
              <a:rPr lang="en-US" dirty="0"/>
              <a:t>Put plenty of meta-data into your streaming:</a:t>
            </a:r>
          </a:p>
          <a:p>
            <a:pPr lvl="1"/>
            <a:r>
              <a:rPr lang="en-US" dirty="0"/>
              <a:t>Processing time stamps (start/stop processing stamps if pipeline is complex)</a:t>
            </a:r>
          </a:p>
          <a:p>
            <a:pPr lvl="1"/>
            <a:r>
              <a:rPr lang="en-US" dirty="0"/>
              <a:t>Origin of data (server, locale)</a:t>
            </a:r>
          </a:p>
          <a:p>
            <a:pPr lvl="1"/>
            <a:r>
              <a:rPr lang="en-US" dirty="0"/>
              <a:t>Version of code base that processed the data</a:t>
            </a:r>
          </a:p>
          <a:p>
            <a:pPr lvl="1"/>
            <a:r>
              <a:rPr lang="en-US" dirty="0"/>
              <a:t>Source event related to output event (for event producers)</a:t>
            </a:r>
          </a:p>
          <a:p>
            <a:r>
              <a:rPr lang="en-US" dirty="0"/>
              <a:t>You can now do post-facto analysis on:</a:t>
            </a:r>
          </a:p>
          <a:p>
            <a:pPr lvl="1"/>
            <a:r>
              <a:rPr lang="en-US" dirty="0"/>
              <a:t>Correctness in data between code processing versions (statistical validation)</a:t>
            </a:r>
          </a:p>
          <a:p>
            <a:pPr lvl="1"/>
            <a:r>
              <a:rPr lang="en-US" dirty="0"/>
              <a:t>Data provenance tracking</a:t>
            </a:r>
          </a:p>
          <a:p>
            <a:pPr lvl="1"/>
            <a:r>
              <a:rPr lang="en-US" dirty="0"/>
              <a:t>Overall system performance  (from click to recommendation rendered on-screen)</a:t>
            </a:r>
          </a:p>
        </p:txBody>
      </p:sp>
    </p:spTree>
    <p:extLst>
      <p:ext uri="{BB962C8B-B14F-4D97-AF65-F5344CB8AC3E}">
        <p14:creationId xmlns:p14="http://schemas.microsoft.com/office/powerpoint/2010/main" val="109544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70306"/>
            <a:ext cx="10571998" cy="970450"/>
          </a:xfrm>
        </p:spPr>
        <p:txBody>
          <a:bodyPr/>
          <a:lstStyle/>
          <a:p>
            <a:r>
              <a:rPr lang="en-US" dirty="0"/>
              <a:t>Data processing: Meta-data example for performance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09035"/>
            <a:ext cx="10554574" cy="4188525"/>
          </a:xfrm>
        </p:spPr>
        <p:txBody>
          <a:bodyPr>
            <a:normAutofit/>
          </a:bodyPr>
          <a:lstStyle/>
          <a:p>
            <a:r>
              <a:rPr lang="en-US" sz="2000" dirty="0"/>
              <a:t>Our clever data scientists have build a model that recommends upgrades to products once they’ve put an item into their cart (up-sell)</a:t>
            </a:r>
          </a:p>
          <a:p>
            <a:r>
              <a:rPr lang="en-US" sz="2000" dirty="0"/>
              <a:t>Recommendations are produced in “real-time” (&lt;1 sec) after the basket-item-added event</a:t>
            </a:r>
          </a:p>
          <a:p>
            <a:r>
              <a:rPr lang="en-US" sz="2000" dirty="0"/>
              <a:t>However, there is a multi-step pipeline here, and slowness would mean that the recommendation doesn’t get there in-time</a:t>
            </a:r>
          </a:p>
          <a:p>
            <a:r>
              <a:rPr lang="en-US" sz="2000" dirty="0"/>
              <a:t>We can add a “processing start” and “duration” field to our data for each stage of the pipeline</a:t>
            </a:r>
          </a:p>
          <a:p>
            <a:pPr lvl="1"/>
            <a:r>
              <a:rPr lang="en-US" sz="2000" dirty="0"/>
              <a:t>This can be combined into the final recommendation result</a:t>
            </a:r>
          </a:p>
          <a:p>
            <a:pPr lvl="1"/>
            <a:r>
              <a:rPr lang="en-US" sz="2000" dirty="0"/>
              <a:t>Later we can correlate system slowness to conversion rates, justify scaling out (or spending less and scaling back)</a:t>
            </a:r>
          </a:p>
        </p:txBody>
      </p:sp>
    </p:spTree>
    <p:extLst>
      <p:ext uri="{BB962C8B-B14F-4D97-AF65-F5344CB8AC3E}">
        <p14:creationId xmlns:p14="http://schemas.microsoft.com/office/powerpoint/2010/main" val="188052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231913"/>
            <a:ext cx="10571998" cy="1185725"/>
          </a:xfrm>
        </p:spPr>
        <p:txBody>
          <a:bodyPr/>
          <a:lstStyle/>
          <a:p>
            <a:r>
              <a:rPr lang="en-US" dirty="0"/>
              <a:t>Data processing: Monolith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Autofit/>
          </a:bodyPr>
          <a:lstStyle/>
          <a:p>
            <a:r>
              <a:rPr lang="en-US" dirty="0"/>
              <a:t>Data processing systems lend themselves easily to the monolith pattern</a:t>
            </a:r>
          </a:p>
          <a:p>
            <a:pPr lvl="1"/>
            <a:r>
              <a:rPr lang="en-US" sz="1800" dirty="0"/>
              <a:t>You have to bring all of the data together to process it, hence it touches on many domains</a:t>
            </a:r>
          </a:p>
          <a:p>
            <a:r>
              <a:rPr lang="en-US" dirty="0"/>
              <a:t>It’s recommended to start with a monolith if you don’t understand the system well, so its normal to end up with one after your first pass at building something</a:t>
            </a:r>
          </a:p>
          <a:p>
            <a:r>
              <a:rPr lang="en-US" dirty="0"/>
              <a:t>Having a single system with multiple responsibilities will create problems as the size of the solutions / organization increases:</a:t>
            </a:r>
          </a:p>
          <a:p>
            <a:pPr lvl="1"/>
            <a:r>
              <a:rPr lang="en-US" sz="1800" dirty="0"/>
              <a:t>Performance of one process (high CPU/network) affecting other processes</a:t>
            </a:r>
          </a:p>
          <a:p>
            <a:pPr lvl="1"/>
            <a:r>
              <a:rPr lang="en-US" sz="1800" dirty="0"/>
              <a:t>Ownership, management and cost attribution</a:t>
            </a:r>
          </a:p>
          <a:p>
            <a:pPr lvl="1"/>
            <a:r>
              <a:rPr lang="en-US" sz="1800" dirty="0"/>
              <a:t>Upgrading underlying data processing framework (</a:t>
            </a:r>
            <a:r>
              <a:rPr lang="en-US" sz="1800" dirty="0" err="1"/>
              <a:t>Flink</a:t>
            </a:r>
            <a:r>
              <a:rPr lang="en-US" sz="1800" dirty="0"/>
              <a:t>/Spark/Trident)</a:t>
            </a:r>
          </a:p>
          <a:p>
            <a:r>
              <a:rPr lang="en-US" dirty="0"/>
              <a:t>Avoid using shared libraries and binary contracts</a:t>
            </a:r>
          </a:p>
          <a:p>
            <a:pPr lvl="1"/>
            <a:r>
              <a:rPr lang="en-US" sz="1800" dirty="0"/>
              <a:t>AVRO and like can solve supporting changing data contracts</a:t>
            </a:r>
          </a:p>
        </p:txBody>
      </p:sp>
    </p:spTree>
    <p:extLst>
      <p:ext uri="{BB962C8B-B14F-4D97-AF65-F5344CB8AC3E}">
        <p14:creationId xmlns:p14="http://schemas.microsoft.com/office/powerpoint/2010/main" val="133380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Monolith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Autofit/>
          </a:bodyPr>
          <a:lstStyle/>
          <a:p>
            <a:r>
              <a:rPr lang="en-US" sz="2000" dirty="0"/>
              <a:t>In our product recommendation system, we have lots of moving parts:</a:t>
            </a:r>
          </a:p>
          <a:p>
            <a:pPr lvl="1"/>
            <a:r>
              <a:rPr lang="en-US" sz="2000" dirty="0"/>
              <a:t>Basket data source (Producer)</a:t>
            </a:r>
          </a:p>
          <a:p>
            <a:pPr lvl="1"/>
            <a:r>
              <a:rPr lang="en-US" sz="2000" dirty="0"/>
              <a:t>Transformation</a:t>
            </a:r>
          </a:p>
          <a:p>
            <a:pPr lvl="1"/>
            <a:r>
              <a:rPr lang="en-US" sz="2000" dirty="0"/>
              <a:t>Variable calculation / aggregation</a:t>
            </a:r>
          </a:p>
          <a:p>
            <a:pPr lvl="1"/>
            <a:r>
              <a:rPr lang="en-US" sz="2000" dirty="0"/>
              <a:t>Model</a:t>
            </a:r>
          </a:p>
          <a:p>
            <a:pPr lvl="1"/>
            <a:r>
              <a:rPr lang="en-US" sz="2000" dirty="0"/>
              <a:t>Recommendation producer (Recommendation service facade</a:t>
            </a:r>
            <a:r>
              <a:rPr lang="ca-ES" sz="2000" dirty="0"/>
              <a:t>)</a:t>
            </a:r>
            <a:endParaRPr lang="en-US" sz="2000" dirty="0"/>
          </a:p>
          <a:p>
            <a:pPr lvl="1"/>
            <a:r>
              <a:rPr lang="en-US" sz="2000" dirty="0"/>
              <a:t>Recommendation client (Embedded in the web/mobile application)</a:t>
            </a:r>
          </a:p>
          <a:p>
            <a:r>
              <a:rPr lang="en-US" sz="2000" dirty="0"/>
              <a:t>In a decoupled design, these end up being many different data processing systems</a:t>
            </a:r>
          </a:p>
          <a:p>
            <a:r>
              <a:rPr lang="en-US" sz="2000" dirty="0"/>
              <a:t>If we embed timestamp / duration date into the data in each stage, we’ll be able to analyze this later</a:t>
            </a:r>
          </a:p>
        </p:txBody>
      </p:sp>
    </p:spTree>
    <p:extLst>
      <p:ext uri="{BB962C8B-B14F-4D97-AF65-F5344CB8AC3E}">
        <p14:creationId xmlns:p14="http://schemas.microsoft.com/office/powerpoint/2010/main" val="427729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Monolith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C0784-1639-45C3-A3F0-C838F47E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80" y="1909554"/>
            <a:ext cx="8400629" cy="476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6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Monolith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99812-DAB3-4A97-8980-72BF7EDD0739}"/>
              </a:ext>
            </a:extLst>
          </p:cNvPr>
          <p:cNvSpPr txBox="1">
            <a:spLocks/>
          </p:cNvSpPr>
          <p:nvPr/>
        </p:nvSpPr>
        <p:spPr>
          <a:xfrm>
            <a:off x="810000" y="2489704"/>
            <a:ext cx="10554574" cy="40436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Separating these into separate container or VM decouples them from the same run time and same instance</a:t>
            </a:r>
          </a:p>
          <a:p>
            <a:pPr lvl="1"/>
            <a:r>
              <a:rPr lang="en-US" sz="2000" dirty="0"/>
              <a:t>Or, instead of one Hadoop cluster, run 3 smaller ones (</a:t>
            </a:r>
            <a:r>
              <a:rPr lang="en-US" sz="2000" dirty="0" err="1"/>
              <a:t>eg</a:t>
            </a:r>
            <a:r>
              <a:rPr lang="en-US" sz="2000" dirty="0"/>
              <a:t>: AWS EMR)</a:t>
            </a:r>
          </a:p>
          <a:p>
            <a:r>
              <a:rPr lang="en-US" sz="2000" dirty="0"/>
              <a:t>Now all the pieces can run independently (and use different frameworks if so desired)</a:t>
            </a:r>
          </a:p>
          <a:p>
            <a:r>
              <a:rPr lang="en-US" sz="2000" dirty="0"/>
              <a:t>It can run on one “pool” of machines, but the pieces are now separated</a:t>
            </a:r>
          </a:p>
          <a:p>
            <a:r>
              <a:rPr lang="en-US" sz="2000" dirty="0"/>
              <a:t>Advanced Data-Center OS type solutions make management of CPU, network and memory feasible </a:t>
            </a:r>
          </a:p>
        </p:txBody>
      </p:sp>
    </p:spTree>
    <p:extLst>
      <p:ext uri="{BB962C8B-B14F-4D97-AF65-F5344CB8AC3E}">
        <p14:creationId xmlns:p14="http://schemas.microsoft.com/office/powerpoint/2010/main" val="414881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time-!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3800"/>
          </a:xfrm>
        </p:spPr>
        <p:txBody>
          <a:bodyPr>
            <a:normAutofit/>
          </a:bodyPr>
          <a:lstStyle/>
          <a:p>
            <a:r>
              <a:rPr lang="en-US" sz="2000" dirty="0"/>
              <a:t>Questions?</a:t>
            </a:r>
          </a:p>
          <a:p>
            <a:r>
              <a:rPr lang="en-US" sz="2000" dirty="0"/>
              <a:t>Let’s talk more!</a:t>
            </a:r>
          </a:p>
          <a:p>
            <a:pPr lvl="1"/>
            <a:r>
              <a:rPr lang="en-US" sz="2000" dirty="0"/>
              <a:t>Questions now, after the presentation or later on - as it is most comfortable for you</a:t>
            </a:r>
          </a:p>
          <a:p>
            <a:pPr lvl="1"/>
            <a:r>
              <a:rPr lang="en-US" sz="2000" dirty="0">
                <a:hlinkClick r:id="rId2"/>
              </a:rPr>
              <a:t>bwolesa@gmail.com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Slides available on </a:t>
            </a:r>
            <a:r>
              <a:rPr lang="en-US" sz="2000" dirty="0">
                <a:hlinkClick r:id="rId3"/>
              </a:rPr>
              <a:t>https://github.com/bwehrle/Presentations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4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474B-D9D6-4810-84AF-5EBBCD8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Presenter: Brian Wehrle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BD5-A52C-4683-939A-D6F534DA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705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600" dirty="0"/>
              <a:t>Bio: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Software architect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Professional background in software development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Been living in Catalonia for last 10 years (</a:t>
            </a:r>
            <a:r>
              <a:rPr lang="en-US" sz="1800" dirty="0" err="1"/>
              <a:t>Olesa</a:t>
            </a:r>
            <a:r>
              <a:rPr lang="en-US" sz="1800" dirty="0"/>
              <a:t> de Montserrat)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Last 3 years spent working on big-data related projects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Companies I’ve worked for: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Vistaprint (BCN)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Xerox (BCN)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Microsoft (Redmond &amp; Dublin)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069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474B-D9D6-4810-84AF-5EBBCD88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EBD5-A52C-4683-939A-D6F534DA2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7052"/>
          </a:xfrm>
        </p:spPr>
        <p:txBody>
          <a:bodyPr>
            <a:noAutofit/>
          </a:bodyPr>
          <a:lstStyle/>
          <a:p>
            <a:r>
              <a:rPr lang="en-US" dirty="0"/>
              <a:t>Data : The foundation of everything</a:t>
            </a:r>
          </a:p>
          <a:p>
            <a:pPr lvl="1"/>
            <a:r>
              <a:rPr lang="en-US" sz="1800" dirty="0"/>
              <a:t>Events are the source data</a:t>
            </a:r>
          </a:p>
          <a:p>
            <a:pPr lvl="1"/>
            <a:r>
              <a:rPr lang="en-US" sz="1800" dirty="0"/>
              <a:t>Copying mutable data is an anti-pattern</a:t>
            </a:r>
          </a:p>
          <a:p>
            <a:pPr lvl="1"/>
            <a:r>
              <a:rPr lang="en-US" sz="1800" dirty="0"/>
              <a:t>Don’t make data an after thought</a:t>
            </a:r>
          </a:p>
          <a:p>
            <a:r>
              <a:rPr lang="en-US" dirty="0"/>
              <a:t>Storage : Where the data goes</a:t>
            </a:r>
          </a:p>
          <a:p>
            <a:pPr lvl="1"/>
            <a:r>
              <a:rPr lang="en-US" sz="1800" dirty="0"/>
              <a:t>Keep all the data you can afford</a:t>
            </a:r>
          </a:p>
          <a:p>
            <a:pPr lvl="1"/>
            <a:r>
              <a:rPr lang="en-US" sz="1800" dirty="0"/>
              <a:t>Separate compute and storage and you can be more elastic</a:t>
            </a:r>
          </a:p>
          <a:p>
            <a:pPr lvl="1"/>
            <a:r>
              <a:rPr lang="en-US" sz="1800" dirty="0"/>
              <a:t>Check out managed services</a:t>
            </a:r>
          </a:p>
          <a:p>
            <a:r>
              <a:rPr lang="en-US" dirty="0"/>
              <a:t>Processing : Transformation and computation</a:t>
            </a:r>
          </a:p>
          <a:p>
            <a:pPr lvl="1"/>
            <a:r>
              <a:rPr lang="en-US" sz="1800" dirty="0"/>
              <a:t>Meta-data adds important logging into the system</a:t>
            </a:r>
          </a:p>
          <a:p>
            <a:pPr lvl="1"/>
            <a:r>
              <a:rPr lang="en-US" sz="1800" dirty="0"/>
              <a:t>Avoid monolithic system design</a:t>
            </a:r>
          </a:p>
        </p:txBody>
      </p:sp>
    </p:spTree>
    <p:extLst>
      <p:ext uri="{BB962C8B-B14F-4D97-AF65-F5344CB8AC3E}">
        <p14:creationId xmlns:p14="http://schemas.microsoft.com/office/powerpoint/2010/main" val="338449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50DA-CE12-4EE6-AA88-B3051C1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Events are the intrinsic data that matters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07C4-A78F-4499-BEA7-54E6104B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Autofit/>
          </a:bodyPr>
          <a:lstStyle/>
          <a:p>
            <a:r>
              <a:rPr lang="en-US" sz="2000" dirty="0"/>
              <a:t>Data can be said to be just about anything that can be processed</a:t>
            </a:r>
          </a:p>
          <a:p>
            <a:r>
              <a:rPr lang="en-US" sz="2000" dirty="0"/>
              <a:t>However, its vitally important to think about “events” as the building blocks of all data</a:t>
            </a:r>
          </a:p>
          <a:p>
            <a:r>
              <a:rPr lang="en-US" sz="2000" dirty="0"/>
              <a:t>Events are:</a:t>
            </a:r>
          </a:p>
          <a:p>
            <a:pPr lvl="1"/>
            <a:r>
              <a:rPr lang="en-US" sz="2000" dirty="0"/>
              <a:t>Unique</a:t>
            </a:r>
          </a:p>
          <a:p>
            <a:pPr lvl="1"/>
            <a:r>
              <a:rPr lang="en-US" sz="2000" dirty="0"/>
              <a:t>Contain immutable information</a:t>
            </a:r>
          </a:p>
          <a:p>
            <a:pPr lvl="1"/>
            <a:r>
              <a:rPr lang="en-US" sz="2000" dirty="0"/>
              <a:t>Orderable</a:t>
            </a:r>
          </a:p>
          <a:p>
            <a:r>
              <a:rPr lang="en-US" sz="2000" dirty="0"/>
              <a:t>From events all other representations of the data can be constructed:</a:t>
            </a:r>
          </a:p>
          <a:p>
            <a:pPr lvl="1"/>
            <a:r>
              <a:rPr lang="en-US" sz="2000" dirty="0"/>
              <a:t>If you’re capturing data but not events, you at risk of missing data or having inaccurate data</a:t>
            </a:r>
          </a:p>
        </p:txBody>
      </p:sp>
    </p:spTree>
    <p:extLst>
      <p:ext uri="{BB962C8B-B14F-4D97-AF65-F5344CB8AC3E}">
        <p14:creationId xmlns:p14="http://schemas.microsoft.com/office/powerpoint/2010/main" val="333154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BCF0-99FC-4FAE-B4E8-3442DA09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Copying mutable data is an anti-pattern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59FC-5183-4855-B56D-78AD83D2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53226"/>
          </a:xfrm>
        </p:spPr>
        <p:txBody>
          <a:bodyPr>
            <a:normAutofit/>
          </a:bodyPr>
          <a:lstStyle/>
          <a:p>
            <a:r>
              <a:rPr lang="en-US" sz="2000" dirty="0"/>
              <a:t>Polling data from an upstream source</a:t>
            </a:r>
          </a:p>
          <a:p>
            <a:pPr lvl="1"/>
            <a:r>
              <a:rPr lang="en-US" sz="2000" dirty="0"/>
              <a:t>Why? They only gave us a polling / pull interface (we don’t control the API)</a:t>
            </a:r>
          </a:p>
          <a:p>
            <a:pPr lvl="1"/>
            <a:r>
              <a:rPr lang="en-US" sz="2000" dirty="0"/>
              <a:t>Problem: Data window underlap (classic batch data problem) and complexity</a:t>
            </a:r>
          </a:p>
          <a:p>
            <a:r>
              <a:rPr lang="en-US" sz="2200" dirty="0"/>
              <a:t>Copying data in batches from upstream database</a:t>
            </a:r>
          </a:p>
          <a:p>
            <a:pPr lvl="1"/>
            <a:r>
              <a:rPr lang="en-US" sz="2000" dirty="0"/>
              <a:t>Why? They only gave us access to a reporting database</a:t>
            </a:r>
          </a:p>
          <a:p>
            <a:pPr lvl="1"/>
            <a:r>
              <a:rPr lang="en-US" sz="2000" dirty="0"/>
              <a:t>Problem: Same as above; it also can make elastic processing bound on non-scalable relational DB.</a:t>
            </a:r>
          </a:p>
        </p:txBody>
      </p:sp>
    </p:spTree>
    <p:extLst>
      <p:ext uri="{BB962C8B-B14F-4D97-AF65-F5344CB8AC3E}">
        <p14:creationId xmlns:p14="http://schemas.microsoft.com/office/powerpoint/2010/main" val="26664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8BA5-656B-434D-9AD7-E50D32FE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Event data example with baskets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649D-82A0-4732-8EF4-8607759E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8" y="2345635"/>
            <a:ext cx="10554574" cy="3857719"/>
          </a:xfrm>
        </p:spPr>
        <p:txBody>
          <a:bodyPr>
            <a:noAutofit/>
          </a:bodyPr>
          <a:lstStyle/>
          <a:p>
            <a:r>
              <a:rPr lang="en-US" sz="2000" dirty="0"/>
              <a:t>Imagine you have a “shopping basket” in your e-commerce application</a:t>
            </a:r>
          </a:p>
          <a:p>
            <a:pPr lvl="1"/>
            <a:r>
              <a:rPr lang="en-US" sz="2000" dirty="0"/>
              <a:t>Each user has a basket that contains the products they are intending to buy (before checkout)</a:t>
            </a:r>
          </a:p>
          <a:p>
            <a:pPr lvl="1"/>
            <a:r>
              <a:rPr lang="en-US" sz="2000" dirty="0"/>
              <a:t>My two options to get at this data stream are:</a:t>
            </a:r>
          </a:p>
          <a:p>
            <a:pPr lvl="2"/>
            <a:r>
              <a:rPr lang="en-US" sz="2000" dirty="0"/>
              <a:t>Poll all/certain  baskets on a given frequency</a:t>
            </a:r>
          </a:p>
          <a:p>
            <a:pPr lvl="2"/>
            <a:r>
              <a:rPr lang="en-US" sz="2000" dirty="0"/>
              <a:t>Get a basket update event from the system every time a basket changes (add/remove) that includes what drove the change and what the change was (add/remove)</a:t>
            </a:r>
          </a:p>
          <a:p>
            <a:pPr lvl="1"/>
            <a:r>
              <a:rPr lang="en-US" sz="2000" dirty="0"/>
              <a:t>Which is more tenable and scalable?</a:t>
            </a:r>
          </a:p>
          <a:p>
            <a:r>
              <a:rPr lang="en-US" sz="2200" dirty="0"/>
              <a:t>Proper organizational structure can overcome barriers to the right solution</a:t>
            </a:r>
          </a:p>
        </p:txBody>
      </p:sp>
    </p:spTree>
    <p:extLst>
      <p:ext uri="{BB962C8B-B14F-4D97-AF65-F5344CB8AC3E}">
        <p14:creationId xmlns:p14="http://schemas.microsoft.com/office/powerpoint/2010/main" val="257255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5D0A-6363-41EE-954C-7F3E557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Don’t make data an afterthought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6AA4-2354-497A-8BB5-7862C39E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Systems development usually starts focusing around the functional aspects:</a:t>
            </a:r>
          </a:p>
          <a:p>
            <a:pPr lvl="1"/>
            <a:r>
              <a:rPr lang="en-US" sz="2000" dirty="0"/>
              <a:t>Front/back end systems providing user features</a:t>
            </a:r>
          </a:p>
          <a:p>
            <a:pPr lvl="1"/>
            <a:r>
              <a:rPr lang="en-US" sz="2000" dirty="0"/>
              <a:t>System design</a:t>
            </a:r>
          </a:p>
          <a:p>
            <a:r>
              <a:rPr lang="en-US" sz="2000" dirty="0"/>
              <a:t>But data is showing to be one of the most important aspects of the modern eco-system</a:t>
            </a:r>
          </a:p>
          <a:p>
            <a:pPr lvl="1"/>
            <a:r>
              <a:rPr lang="en-US" sz="2000" dirty="0"/>
              <a:t>Predictive systems</a:t>
            </a:r>
          </a:p>
          <a:p>
            <a:pPr lvl="1"/>
            <a:r>
              <a:rPr lang="en-US" sz="2000" dirty="0"/>
              <a:t>Business intelligence</a:t>
            </a:r>
          </a:p>
          <a:p>
            <a:r>
              <a:rPr lang="en-US" sz="2000" dirty="0"/>
              <a:t>Start to think about analytics and data use cases early in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4300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5ACD-33EE-41EC-86E4-F1636026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Don’t mix storage and compute on the same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1055-38D0-406F-B4A3-A294ADE0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7783"/>
          </a:xfrm>
        </p:spPr>
        <p:txBody>
          <a:bodyPr>
            <a:normAutofit/>
          </a:bodyPr>
          <a:lstStyle/>
          <a:p>
            <a:r>
              <a:rPr lang="en-US" sz="2000" dirty="0"/>
              <a:t>Data and processing capacity generally need to be elastic</a:t>
            </a:r>
          </a:p>
          <a:p>
            <a:pPr lvl="1"/>
            <a:r>
              <a:rPr lang="en-US" sz="2000" dirty="0"/>
              <a:t>But you can’t scale down CPU-underutilized node if your data is on those same instances</a:t>
            </a:r>
          </a:p>
          <a:p>
            <a:pPr lvl="1"/>
            <a:r>
              <a:rPr lang="en-US" sz="2000" dirty="0"/>
              <a:t>If we are limited to computing where our data is, many jobs can collide for a limited set of nodes.</a:t>
            </a:r>
          </a:p>
          <a:p>
            <a:r>
              <a:rPr lang="en-US" sz="2000" dirty="0"/>
              <a:t>Compute and storage on the same machine is an artifact from Hadoop systems, where HDFS is used to communicate results of MapReduce stages</a:t>
            </a:r>
          </a:p>
          <a:p>
            <a:pPr lvl="1"/>
            <a:r>
              <a:rPr lang="en-US" sz="2000" dirty="0"/>
              <a:t>Newer systems not dependent on a DFS (example: Spark RDD) </a:t>
            </a:r>
          </a:p>
          <a:p>
            <a:pPr lvl="1"/>
            <a:r>
              <a:rPr lang="en-US" sz="2000" dirty="0"/>
              <a:t>In case you’re using Hadoop, consider if you can start migrating</a:t>
            </a:r>
          </a:p>
        </p:txBody>
      </p:sp>
    </p:spTree>
    <p:extLst>
      <p:ext uri="{BB962C8B-B14F-4D97-AF65-F5344CB8AC3E}">
        <p14:creationId xmlns:p14="http://schemas.microsoft.com/office/powerpoint/2010/main" val="8699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87A0-5F87-4F9D-9483-22A88C6B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Storage: Managed services for storage are compelling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5628-AFC6-4179-A60A-6E85420BC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4043"/>
          </a:xfrm>
        </p:spPr>
        <p:txBody>
          <a:bodyPr>
            <a:noAutofit/>
          </a:bodyPr>
          <a:lstStyle/>
          <a:p>
            <a:r>
              <a:rPr lang="en-US" sz="2000" dirty="0"/>
              <a:t>Design for independent scalability of the system dependencies and de-couple</a:t>
            </a:r>
          </a:p>
          <a:p>
            <a:pPr lvl="1"/>
            <a:r>
              <a:rPr lang="en-US" sz="2000" dirty="0"/>
              <a:t>Look at managed services (S3 vs HDFS)</a:t>
            </a:r>
          </a:p>
          <a:p>
            <a:r>
              <a:rPr lang="en-US" sz="2000" dirty="0"/>
              <a:t>The costs might be higher for managed services, but the flexibility and complexity of the system are really compelling especially for small teams:</a:t>
            </a:r>
          </a:p>
          <a:p>
            <a:pPr lvl="1"/>
            <a:r>
              <a:rPr lang="en-US" sz="2000" dirty="0"/>
              <a:t>You might have to sacrifice some platform neutrality, but it might be worth it!</a:t>
            </a:r>
          </a:p>
          <a:p>
            <a:pPr lvl="1"/>
            <a:r>
              <a:rPr lang="en-US" sz="2000" dirty="0"/>
              <a:t>Building a 99.999 up-time system for block storage that is globally replicated is going to cost you more than what it will cost at AWS or Google</a:t>
            </a:r>
          </a:p>
          <a:p>
            <a:r>
              <a:rPr lang="en-US" sz="2000" dirty="0"/>
              <a:t>Focus on the systems that make a differentiate impact to your product’s performance:</a:t>
            </a:r>
          </a:p>
          <a:p>
            <a:pPr lvl="1"/>
            <a:r>
              <a:rPr lang="en-US" sz="2000" dirty="0"/>
              <a:t>Dynamo too slow to do real-time product recommendations?, run your own Cassandra/HBase/… cluster</a:t>
            </a:r>
          </a:p>
        </p:txBody>
      </p:sp>
    </p:spTree>
    <p:extLst>
      <p:ext uri="{BB962C8B-B14F-4D97-AF65-F5344CB8AC3E}">
        <p14:creationId xmlns:p14="http://schemas.microsoft.com/office/powerpoint/2010/main" val="322468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12013</TotalTime>
  <Words>1499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Quotable</vt:lpstr>
      <vt:lpstr>Recommendations for data processing systems</vt:lpstr>
      <vt:lpstr>Presenter: Brian Wehrle</vt:lpstr>
      <vt:lpstr>Presentation Overview</vt:lpstr>
      <vt:lpstr>Data: Events are the intrinsic data that matters most</vt:lpstr>
      <vt:lpstr>Data: Copying mutable data is an anti-pattern</vt:lpstr>
      <vt:lpstr>Data: Event data example with baskets</vt:lpstr>
      <vt:lpstr>Data: Don’t make data an afterthought</vt:lpstr>
      <vt:lpstr>Storage: Don’t mix storage and compute on the same systems</vt:lpstr>
      <vt:lpstr>Storage: Managed services for storage are compelling</vt:lpstr>
      <vt:lpstr>Data processing: Keep all the data you can afford</vt:lpstr>
      <vt:lpstr>Data processing: Keep all the data you can afford example</vt:lpstr>
      <vt:lpstr>Data processing: Think meta-data</vt:lpstr>
      <vt:lpstr>Data processing: Meta-data example for performance tracking</vt:lpstr>
      <vt:lpstr>Data processing: Monolith growing pains</vt:lpstr>
      <vt:lpstr>Data processing: Monolith example</vt:lpstr>
      <vt:lpstr>Data processing: Monolith example</vt:lpstr>
      <vt:lpstr>Data processing: Monolith example</vt:lpstr>
      <vt:lpstr>Thanks for your time-!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blocks of a data pipeline</dc:title>
  <dc:creator>Brian Wehrle</dc:creator>
  <cp:lastModifiedBy>Brian Wehrle</cp:lastModifiedBy>
  <cp:revision>36</cp:revision>
  <dcterms:created xsi:type="dcterms:W3CDTF">2018-01-30T09:45:31Z</dcterms:created>
  <dcterms:modified xsi:type="dcterms:W3CDTF">2018-02-23T15:56:32Z</dcterms:modified>
</cp:coreProperties>
</file>