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
              <a:t>By breaking things down you can move the solutions around more easily.  This is important when managing resources, especially for scaling policies and cost attribution.</a:t>
            </a:r>
            <a:endParaRPr/>
          </a:p>
          <a:p>
            <a:pPr indent="0" lvl="0" marL="0">
              <a:spcBef>
                <a:spcPts val="0"/>
              </a:spcBef>
              <a:spcAft>
                <a:spcPts val="0"/>
              </a:spcAft>
              <a:buNone/>
            </a:pPr>
            <a:r>
              <a:rPr lang="es"/>
              <a:t>Resource sharing is complicated, often this gives rise to Ops teams to manage these shared concerns.</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s"/>
              <a:t>Olesa is half way to Manresa, a small town full of nice people, and very quiet.   There is great hiking just 5 minutes outside of town and some wicked mountain biking.  If your knees don’t explode first.</a:t>
            </a:r>
            <a:endParaRPr/>
          </a:p>
          <a:p>
            <a:pPr indent="0" lvl="0" marL="0">
              <a:spcBef>
                <a:spcPts val="0"/>
              </a:spcBef>
              <a:spcAft>
                <a:spcPts val="0"/>
              </a:spcAft>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
              <a:t>Here is an overview of the some of recommendations I’d make to people working on data systems.  Since people might not agree or have questions, I’d be happy to answer questions as people bring them up.  So, feel free to stop me and let’s discuss.</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
              <a:t>Events are the actual things creating other representations of data.  If you think of a mutable row in a database with a determinate value, there are a series of events that made up that final value and the intermediate values.</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
              <a:t>Polling from mutable sources is a real killer, because you can easily miss data and have a complicated solution.</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
              <a:t>Part of the problem is that often we’ve seen data teams being the last mile solution between the source system and the data science and analytics teams.  Bringing full data ownership and responsibility into the team, as another important aspect of the system, puts ownership with the solution owners, and establishes data as a first class output.</a:t>
            </a:r>
            <a:endParaRPr/>
          </a:p>
        </p:txBody>
      </p:sp>
      <p:sp>
        <p:nvSpPr>
          <p:cNvPr id="195" name="Shape 1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
              <a:t>Separating out storage from compute could be more expensive (there’s some space on those machines you’re losing out on), but will definitely give you more flexibility.</a:t>
            </a:r>
            <a:endParaRPr/>
          </a:p>
          <a:p>
            <a:pPr indent="0" lvl="0" marL="0">
              <a:spcBef>
                <a:spcPts val="0"/>
              </a:spcBef>
              <a:spcAft>
                <a:spcPts val="0"/>
              </a:spcAft>
              <a:buNone/>
            </a:pPr>
            <a:r>
              <a:rPr lang="es"/>
              <a:t>By having the storage elsewhere, and not starting out with a single processing + storage cluster (classic Hadoop), you’ll be able to iterate faster.</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
              <a:t>Basically you can’t beat some of these managed services at </a:t>
            </a:r>
            <a:r>
              <a:rPr lang="es"/>
              <a:t>everything</a:t>
            </a:r>
            <a:r>
              <a:rPr lang="es"/>
              <a:t>.   What you can set up might be faster and cheaper, but less reliable.  Or vice versa.  Using object storage is very convincing.</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Shape 57"/>
          <p:cNvSpPr/>
          <p:nvPr/>
        </p:nvSpPr>
        <p:spPr>
          <a:xfrm>
            <a:off x="0" y="-2381"/>
            <a:ext cx="9144000" cy="3902869"/>
          </a:xfrm>
          <a:custGeom>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8" name="Shape 58"/>
          <p:cNvSpPr txBox="1"/>
          <p:nvPr>
            <p:ph type="ctrTitle"/>
          </p:nvPr>
        </p:nvSpPr>
        <p:spPr>
          <a:xfrm>
            <a:off x="607501" y="1086860"/>
            <a:ext cx="7929000" cy="2228288"/>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4100"/>
              <a:buFont typeface="Century Gothic"/>
              <a:buNone/>
              <a:defRPr b="1" i="0" sz="41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9" name="Shape 59"/>
          <p:cNvSpPr txBox="1"/>
          <p:nvPr>
            <p:ph idx="1" type="subTitle"/>
          </p:nvPr>
        </p:nvSpPr>
        <p:spPr>
          <a:xfrm>
            <a:off x="607501" y="3960635"/>
            <a:ext cx="7929000" cy="326231"/>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lvl="0" marR="0" rtl="0" algn="l">
              <a:spcBef>
                <a:spcPts val="3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ctr">
              <a:spcBef>
                <a:spcPts val="5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ctr">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3pPr>
            <a:lvl4pPr lvl="3" marR="0" rtl="0" algn="ctr">
              <a:spcBef>
                <a:spcPts val="5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4pPr>
            <a:lvl5pPr lvl="4" marR="0" rtl="0" algn="ctr">
              <a:spcBef>
                <a:spcPts val="5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5pPr>
            <a:lvl6pPr lvl="5" marR="0" rtl="0" algn="ctr">
              <a:spcBef>
                <a:spcPts val="5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6pPr>
            <a:lvl7pPr lvl="6" marR="0" rtl="0" algn="ctr">
              <a:spcBef>
                <a:spcPts val="5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7pPr>
            <a:lvl8pPr lvl="7" marR="0" rtl="0" algn="ctr">
              <a:spcBef>
                <a:spcPts val="5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8pPr>
            <a:lvl9pPr lvl="8" marR="0" rtl="0" algn="ctr">
              <a:spcBef>
                <a:spcPts val="500"/>
              </a:spcBef>
              <a:spcAft>
                <a:spcPts val="50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0" name="Shape 60"/>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61" name="Shape 61"/>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62" name="Shape 62"/>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3" name="Shape 63"/>
        <p:cNvGrpSpPr/>
        <p:nvPr/>
      </p:nvGrpSpPr>
      <p:grpSpPr>
        <a:xfrm>
          <a:off x="0" y="0"/>
          <a:ext cx="0" cy="0"/>
          <a:chOff x="0" y="0"/>
          <a:chExt cx="0" cy="0"/>
        </a:xfrm>
      </p:grpSpPr>
      <p:sp>
        <p:nvSpPr>
          <p:cNvPr id="64" name="Shape 64"/>
          <p:cNvSpPr/>
          <p:nvPr/>
        </p:nvSpPr>
        <p:spPr>
          <a:xfrm>
            <a:off x="0" y="0"/>
            <a:ext cx="9144000" cy="1639491"/>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5" name="Shape 65"/>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66" name="Shape 66"/>
          <p:cNvSpPr txBox="1"/>
          <p:nvPr>
            <p:ph idx="1" type="body"/>
          </p:nvPr>
        </p:nvSpPr>
        <p:spPr>
          <a:xfrm>
            <a:off x="614034" y="1666715"/>
            <a:ext cx="7915931" cy="2727383"/>
          </a:xfrm>
          <a:prstGeom prst="rect">
            <a:avLst/>
          </a:prstGeom>
          <a:noFill/>
          <a:ln>
            <a:noFill/>
          </a:ln>
          <a:effectLst>
            <a:outerShdw blurRad="50800">
              <a:srgbClr val="000000">
                <a:alpha val="40000"/>
              </a:srgbClr>
            </a:outerShdw>
          </a:effectLst>
        </p:spPr>
        <p:txBody>
          <a:bodyPr anchorCtr="0" anchor="ctr" bIns="68575" lIns="68575" spcFirstLastPara="1" rIns="68575" wrap="square" tIns="68575"/>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67" name="Shape 67"/>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68" name="Shape 68"/>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69" name="Shape 69"/>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0" name="Shape 70"/>
        <p:cNvGrpSpPr/>
        <p:nvPr/>
      </p:nvGrpSpPr>
      <p:grpSpPr>
        <a:xfrm>
          <a:off x="0" y="0"/>
          <a:ext cx="0" cy="0"/>
          <a:chOff x="0" y="0"/>
          <a:chExt cx="0" cy="0"/>
        </a:xfrm>
      </p:grpSpPr>
      <p:sp>
        <p:nvSpPr>
          <p:cNvPr id="71" name="Shape 71"/>
          <p:cNvSpPr/>
          <p:nvPr/>
        </p:nvSpPr>
        <p:spPr>
          <a:xfrm>
            <a:off x="0" y="1"/>
            <a:ext cx="9144000" cy="3902869"/>
          </a:xfrm>
          <a:custGeom>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72" name="Shape 72"/>
          <p:cNvSpPr txBox="1"/>
          <p:nvPr>
            <p:ph type="title"/>
          </p:nvPr>
        </p:nvSpPr>
        <p:spPr>
          <a:xfrm>
            <a:off x="607500" y="2213547"/>
            <a:ext cx="7921064" cy="1101600"/>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r">
              <a:spcBef>
                <a:spcPts val="0"/>
              </a:spcBef>
              <a:spcAft>
                <a:spcPts val="0"/>
              </a:spcAft>
              <a:buClr>
                <a:srgbClr val="FEFEFE"/>
              </a:buClr>
              <a:buSzPts val="3600"/>
              <a:buFont typeface="Century Gothic"/>
              <a:buNone/>
              <a:defRPr b="1" i="0" sz="36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73" name="Shape 73"/>
          <p:cNvSpPr txBox="1"/>
          <p:nvPr>
            <p:ph idx="1" type="body"/>
          </p:nvPr>
        </p:nvSpPr>
        <p:spPr>
          <a:xfrm>
            <a:off x="607500" y="3960901"/>
            <a:ext cx="7921064" cy="325466"/>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indent="-228600" lvl="0" marL="457200" marR="0" rtl="0" algn="r">
              <a:spcBef>
                <a:spcPts val="3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9pPr>
          </a:lstStyle>
          <a:p/>
        </p:txBody>
      </p:sp>
      <p:sp>
        <p:nvSpPr>
          <p:cNvPr id="74" name="Shape 74"/>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75" name="Shape 75"/>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76" name="Shape 76"/>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7" name="Shape 77"/>
        <p:cNvGrpSpPr/>
        <p:nvPr/>
      </p:nvGrpSpPr>
      <p:grpSpPr>
        <a:xfrm>
          <a:off x="0" y="0"/>
          <a:ext cx="0" cy="0"/>
          <a:chOff x="0" y="0"/>
          <a:chExt cx="0" cy="0"/>
        </a:xfrm>
      </p:grpSpPr>
      <p:sp>
        <p:nvSpPr>
          <p:cNvPr id="78" name="Shape 78"/>
          <p:cNvSpPr/>
          <p:nvPr/>
        </p:nvSpPr>
        <p:spPr>
          <a:xfrm>
            <a:off x="0" y="0"/>
            <a:ext cx="9144000" cy="1639491"/>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79" name="Shape 79"/>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80" name="Shape 80"/>
          <p:cNvSpPr txBox="1"/>
          <p:nvPr>
            <p:ph idx="1" type="body"/>
          </p:nvPr>
        </p:nvSpPr>
        <p:spPr>
          <a:xfrm>
            <a:off x="614034" y="1666715"/>
            <a:ext cx="3889405" cy="2729072"/>
          </a:xfrm>
          <a:prstGeom prst="rect">
            <a:avLst/>
          </a:prstGeom>
          <a:noFill/>
          <a:ln>
            <a:noFill/>
          </a:ln>
          <a:effectLst>
            <a:outerShdw blurRad="50800">
              <a:srgbClr val="000000">
                <a:alpha val="40000"/>
              </a:srgbClr>
            </a:outerShdw>
          </a:effectLst>
        </p:spPr>
        <p:txBody>
          <a:bodyPr anchorCtr="0" anchor="ctr" bIns="68575" lIns="68575" spcFirstLastPara="1" rIns="68575" wrap="square" tIns="68575"/>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81" name="Shape 81"/>
          <p:cNvSpPr txBox="1"/>
          <p:nvPr>
            <p:ph idx="2" type="body"/>
          </p:nvPr>
        </p:nvSpPr>
        <p:spPr>
          <a:xfrm>
            <a:off x="4640561" y="1666715"/>
            <a:ext cx="3895937" cy="2729073"/>
          </a:xfrm>
          <a:prstGeom prst="rect">
            <a:avLst/>
          </a:prstGeom>
          <a:noFill/>
          <a:ln>
            <a:noFill/>
          </a:ln>
          <a:effectLst>
            <a:outerShdw blurRad="50800">
              <a:srgbClr val="000000">
                <a:alpha val="40000"/>
              </a:srgbClr>
            </a:outerShdw>
          </a:effectLst>
        </p:spPr>
        <p:txBody>
          <a:bodyPr anchorCtr="0" anchor="ctr" bIns="68575" lIns="68575" spcFirstLastPara="1" rIns="68575" wrap="square" tIns="68575"/>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82" name="Shape 82"/>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83" name="Shape 83"/>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Shape 86"/>
          <p:cNvSpPr/>
          <p:nvPr/>
        </p:nvSpPr>
        <p:spPr>
          <a:xfrm>
            <a:off x="0" y="0"/>
            <a:ext cx="9144000" cy="1639491"/>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7" name="Shape 87"/>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88" name="Shape 88"/>
          <p:cNvSpPr txBox="1"/>
          <p:nvPr>
            <p:ph idx="1" type="body"/>
          </p:nvPr>
        </p:nvSpPr>
        <p:spPr>
          <a:xfrm>
            <a:off x="611046" y="1631156"/>
            <a:ext cx="3892393" cy="432197"/>
          </a:xfrm>
          <a:prstGeom prst="rect">
            <a:avLst/>
          </a:prstGeom>
          <a:noFill/>
          <a:ln>
            <a:noFill/>
          </a:ln>
          <a:effectLst>
            <a:outerShdw blurRad="50800">
              <a:srgbClr val="000000">
                <a:alpha val="40000"/>
              </a:srgbClr>
            </a:outerShdw>
          </a:effectLst>
        </p:spPr>
        <p:txBody>
          <a:bodyPr anchorCtr="0" anchor="b" bIns="68575" lIns="68575" spcFirstLastPara="1" rIns="68575" wrap="square" tIns="68575"/>
          <a:lstStyle>
            <a:lvl1pPr indent="-228600" lvl="0" marL="457200" marR="0" rtl="0" algn="ctr">
              <a:spcBef>
                <a:spcPts val="300"/>
              </a:spcBef>
              <a:spcAft>
                <a:spcPts val="0"/>
              </a:spcAft>
              <a:buClr>
                <a:schemeClr val="accent1"/>
              </a:buClr>
              <a:buSzPts val="1500"/>
              <a:buFont typeface="Noto Sans Symbols"/>
              <a:buNone/>
              <a:defRPr b="0" i="0" sz="1500" u="none" cap="none"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500"/>
              <a:buFont typeface="Noto Sans Symbols"/>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400"/>
              <a:buFont typeface="Noto Sans Symbols"/>
              <a:buNone/>
              <a:defRPr b="1" i="0" sz="1400" u="none" cap="none"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sp>
        <p:nvSpPr>
          <p:cNvPr id="89" name="Shape 89"/>
          <p:cNvSpPr txBox="1"/>
          <p:nvPr>
            <p:ph idx="2" type="body"/>
          </p:nvPr>
        </p:nvSpPr>
        <p:spPr>
          <a:xfrm>
            <a:off x="611047" y="2063354"/>
            <a:ext cx="3892392" cy="2332435"/>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3" type="body"/>
          </p:nvPr>
        </p:nvSpPr>
        <p:spPr>
          <a:xfrm>
            <a:off x="4640561" y="1631156"/>
            <a:ext cx="3895937" cy="432197"/>
          </a:xfrm>
          <a:prstGeom prst="rect">
            <a:avLst/>
          </a:prstGeom>
          <a:noFill/>
          <a:ln>
            <a:noFill/>
          </a:ln>
          <a:effectLst>
            <a:outerShdw blurRad="50800">
              <a:srgbClr val="000000">
                <a:alpha val="40000"/>
              </a:srgbClr>
            </a:outerShdw>
          </a:effectLst>
        </p:spPr>
        <p:txBody>
          <a:bodyPr anchorCtr="0" anchor="b" bIns="68575" lIns="68575" spcFirstLastPara="1" rIns="68575" wrap="square" tIns="68575"/>
          <a:lstStyle>
            <a:lvl1pPr indent="-228600" lvl="0" marL="457200" marR="0" rtl="0" algn="ctr">
              <a:spcBef>
                <a:spcPts val="300"/>
              </a:spcBef>
              <a:spcAft>
                <a:spcPts val="0"/>
              </a:spcAft>
              <a:buClr>
                <a:schemeClr val="accent1"/>
              </a:buClr>
              <a:buSzPts val="1500"/>
              <a:buFont typeface="Noto Sans Symbols"/>
              <a:buNone/>
              <a:defRPr b="0" i="0" sz="1500" u="none" cap="none"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500"/>
              <a:buFont typeface="Noto Sans Symbols"/>
              <a:buNone/>
              <a:defRPr b="1" i="0" sz="1500" u="none" cap="none"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400"/>
              <a:buFont typeface="Noto Sans Symbols"/>
              <a:buNone/>
              <a:defRPr b="1" i="0" sz="1400" u="none" cap="none"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200"/>
              <a:buFont typeface="Noto Sans Symbols"/>
              <a:buNone/>
              <a:defRPr b="1" i="0" sz="1200" u="none" cap="none" strike="noStrike">
                <a:solidFill>
                  <a:schemeClr val="lt1"/>
                </a:solidFill>
                <a:latin typeface="Century Gothic"/>
                <a:ea typeface="Century Gothic"/>
                <a:cs typeface="Century Gothic"/>
                <a:sym typeface="Century Gothic"/>
              </a:defRPr>
            </a:lvl9pPr>
          </a:lstStyle>
          <a:p/>
        </p:txBody>
      </p:sp>
      <p:sp>
        <p:nvSpPr>
          <p:cNvPr id="91" name="Shape 91"/>
          <p:cNvSpPr txBox="1"/>
          <p:nvPr>
            <p:ph idx="4" type="body"/>
          </p:nvPr>
        </p:nvSpPr>
        <p:spPr>
          <a:xfrm>
            <a:off x="4640561" y="2063354"/>
            <a:ext cx="3895937" cy="2332435"/>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92" name="Shape 92"/>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93" name="Shape 93"/>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94" name="Shape 94"/>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sp>
        <p:nvSpPr>
          <p:cNvPr id="96" name="Shape 96"/>
          <p:cNvSpPr/>
          <p:nvPr/>
        </p:nvSpPr>
        <p:spPr>
          <a:xfrm>
            <a:off x="0" y="0"/>
            <a:ext cx="9144000" cy="1639491"/>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7" name="Shape 97"/>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98" name="Shape 98"/>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99" name="Shape 99"/>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00" name="Shape 100"/>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Shape 102"/>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03" name="Shape 103"/>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04" name="Shape 104"/>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5" name="Shape 105"/>
        <p:cNvGrpSpPr/>
        <p:nvPr/>
      </p:nvGrpSpPr>
      <p:grpSpPr>
        <a:xfrm>
          <a:off x="0" y="0"/>
          <a:ext cx="0" cy="0"/>
          <a:chOff x="0" y="0"/>
          <a:chExt cx="0" cy="0"/>
        </a:xfrm>
      </p:grpSpPr>
      <p:sp>
        <p:nvSpPr>
          <p:cNvPr id="106" name="Shape 106"/>
          <p:cNvSpPr/>
          <p:nvPr/>
        </p:nvSpPr>
        <p:spPr>
          <a:xfrm>
            <a:off x="804863" y="334565"/>
            <a:ext cx="2660650" cy="1360988"/>
          </a:xfrm>
          <a:custGeom>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7" name="Shape 107"/>
          <p:cNvSpPr txBox="1"/>
          <p:nvPr>
            <p:ph type="title"/>
          </p:nvPr>
        </p:nvSpPr>
        <p:spPr>
          <a:xfrm>
            <a:off x="804863" y="334566"/>
            <a:ext cx="2660650" cy="1213797"/>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1500"/>
              <a:buFont typeface="Century Gothic"/>
              <a:buNone/>
              <a:defRPr b="1" i="0" sz="15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08" name="Shape 108"/>
          <p:cNvSpPr txBox="1"/>
          <p:nvPr>
            <p:ph idx="1" type="body"/>
          </p:nvPr>
        </p:nvSpPr>
        <p:spPr>
          <a:xfrm>
            <a:off x="3641725" y="334566"/>
            <a:ext cx="4689475" cy="4061222"/>
          </a:xfrm>
          <a:prstGeom prst="rect">
            <a:avLst/>
          </a:prstGeom>
          <a:noFill/>
          <a:ln>
            <a:noFill/>
          </a:ln>
          <a:effectLst>
            <a:outerShdw blurRad="50800">
              <a:srgbClr val="000000">
                <a:alpha val="40000"/>
              </a:srgbClr>
            </a:outerShdw>
          </a:effectLst>
        </p:spPr>
        <p:txBody>
          <a:bodyPr anchorCtr="0" anchor="ctr" bIns="68575" lIns="68575" spcFirstLastPara="1" rIns="68575" wrap="square" tIns="68575"/>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09" name="Shape 109"/>
          <p:cNvSpPr txBox="1"/>
          <p:nvPr>
            <p:ph idx="2" type="body"/>
          </p:nvPr>
        </p:nvSpPr>
        <p:spPr>
          <a:xfrm>
            <a:off x="804863" y="1695554"/>
            <a:ext cx="2660650" cy="2700233"/>
          </a:xfrm>
          <a:prstGeom prst="rect">
            <a:avLst/>
          </a:prstGeom>
          <a:noFill/>
          <a:ln>
            <a:noFill/>
          </a:ln>
          <a:effectLst>
            <a:outerShdw blurRad="50800">
              <a:srgbClr val="000000">
                <a:alpha val="40000"/>
              </a:srgbClr>
            </a:outerShdw>
          </a:effectLst>
        </p:spPr>
        <p:txBody>
          <a:bodyPr anchorCtr="0" anchor="ctr" bIns="68575" lIns="68575" spcFirstLastPara="1" rIns="68575" wrap="square" tIns="68575"/>
          <a:lstStyle>
            <a:lvl1pPr indent="-228600" lvl="0" marL="457200" marR="0" rtl="0" algn="l">
              <a:spcBef>
                <a:spcPts val="2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800"/>
              <a:buFont typeface="Noto Sans Symbols"/>
              <a:buNone/>
              <a:defRPr b="0" i="0" sz="800" u="none" cap="none"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10" name="Shape 110"/>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11" name="Shape 111"/>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12" name="Shape 112"/>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3" name="Shape 113"/>
        <p:cNvGrpSpPr/>
        <p:nvPr/>
      </p:nvGrpSpPr>
      <p:grpSpPr>
        <a:xfrm>
          <a:off x="0" y="0"/>
          <a:ext cx="0" cy="0"/>
          <a:chOff x="0" y="0"/>
          <a:chExt cx="0" cy="0"/>
        </a:xfrm>
      </p:grpSpPr>
      <p:sp>
        <p:nvSpPr>
          <p:cNvPr id="114" name="Shape 114"/>
          <p:cNvSpPr txBox="1"/>
          <p:nvPr>
            <p:ph type="title"/>
          </p:nvPr>
        </p:nvSpPr>
        <p:spPr>
          <a:xfrm>
            <a:off x="611046" y="545642"/>
            <a:ext cx="3639741" cy="1212872"/>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1800"/>
              <a:buFont typeface="Century Gothic"/>
              <a:buNone/>
              <a:defRPr b="0" i="0" sz="1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15" name="Shape 115"/>
          <p:cNvSpPr/>
          <p:nvPr>
            <p:ph idx="2" type="pic"/>
          </p:nvPr>
        </p:nvSpPr>
        <p:spPr>
          <a:xfrm>
            <a:off x="4573588" y="0"/>
            <a:ext cx="4570412" cy="5143500"/>
          </a:xfrm>
          <a:prstGeom prst="rect">
            <a:avLst/>
          </a:prstGeom>
          <a:noFill/>
          <a:ln cap="flat" cmpd="sng" w="9525">
            <a:solidFill>
              <a:schemeClr val="lt2"/>
            </a:solidFill>
            <a:prstDash val="solid"/>
            <a:round/>
            <a:headEnd len="sm" w="sm" type="none"/>
            <a:tailEnd len="sm" w="sm" type="none"/>
          </a:ln>
        </p:spPr>
        <p:txBody>
          <a:bodyPr anchorCtr="0" anchor="t" bIns="68575" lIns="68575" spcFirstLastPara="1" rIns="68575" wrap="square" tIns="68575"/>
          <a:lstStyle>
            <a:lvl1pPr lvl="0" marR="0" rtl="0" algn="ctr">
              <a:spcBef>
                <a:spcPts val="2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1pPr>
            <a:lvl2pPr lvl="1"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lvl="2"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lvl="3"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lvl="4"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lvl="5"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lvl="6"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lvl="7"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lvl="8"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16" name="Shape 116"/>
          <p:cNvSpPr txBox="1"/>
          <p:nvPr>
            <p:ph idx="1" type="body"/>
          </p:nvPr>
        </p:nvSpPr>
        <p:spPr>
          <a:xfrm>
            <a:off x="611046" y="1758513"/>
            <a:ext cx="3639741" cy="2637274"/>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indent="-228600" lvl="0" marL="457200" marR="0" rtl="0" algn="l">
              <a:spcBef>
                <a:spcPts val="2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800"/>
              <a:buFont typeface="Noto Sans Symbols"/>
              <a:buNone/>
              <a:defRPr b="0" i="0" sz="800" u="none" cap="none"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17" name="Shape 117"/>
          <p:cNvSpPr txBox="1"/>
          <p:nvPr>
            <p:ph idx="10" type="dt"/>
          </p:nvPr>
        </p:nvSpPr>
        <p:spPr>
          <a:xfrm>
            <a:off x="2914358" y="4531022"/>
            <a:ext cx="73265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18" name="Shape 118"/>
          <p:cNvSpPr txBox="1"/>
          <p:nvPr>
            <p:ph idx="11" type="ftr"/>
          </p:nvPr>
        </p:nvSpPr>
        <p:spPr>
          <a:xfrm>
            <a:off x="442797" y="4531022"/>
            <a:ext cx="247156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19" name="Shape 119"/>
          <p:cNvSpPr txBox="1"/>
          <p:nvPr>
            <p:ph idx="12" type="sldNum"/>
          </p:nvPr>
        </p:nvSpPr>
        <p:spPr>
          <a:xfrm>
            <a:off x="3647017"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0" name="Shape 120"/>
        <p:cNvGrpSpPr/>
        <p:nvPr/>
      </p:nvGrpSpPr>
      <p:grpSpPr>
        <a:xfrm>
          <a:off x="0" y="0"/>
          <a:ext cx="0" cy="0"/>
          <a:chOff x="0" y="0"/>
          <a:chExt cx="0" cy="0"/>
        </a:xfrm>
      </p:grpSpPr>
      <p:sp>
        <p:nvSpPr>
          <p:cNvPr id="121" name="Shape 121"/>
          <p:cNvSpPr txBox="1"/>
          <p:nvPr>
            <p:ph type="title"/>
          </p:nvPr>
        </p:nvSpPr>
        <p:spPr>
          <a:xfrm>
            <a:off x="607500" y="3600450"/>
            <a:ext cx="7921064" cy="425053"/>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1800"/>
              <a:buFont typeface="Century Gothic"/>
              <a:buNone/>
              <a:defRPr b="0" i="0" sz="1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22" name="Shape 122"/>
          <p:cNvSpPr/>
          <p:nvPr>
            <p:ph idx="2" type="pic"/>
          </p:nvPr>
        </p:nvSpPr>
        <p:spPr>
          <a:xfrm>
            <a:off x="0" y="0"/>
            <a:ext cx="9144000" cy="360045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68575" lIns="68575" spcFirstLastPara="1" rIns="68575" wrap="square" tIns="68575"/>
          <a:lstStyle>
            <a:lvl1pPr lvl="0" marR="0" rtl="0" algn="ctr">
              <a:spcBef>
                <a:spcPts val="2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lvl="2"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lvl="3"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lvl="4"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lvl="5"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lvl="6"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lvl="7"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lvl="8"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23" name="Shape 123"/>
          <p:cNvSpPr txBox="1"/>
          <p:nvPr>
            <p:ph idx="1" type="body"/>
          </p:nvPr>
        </p:nvSpPr>
        <p:spPr>
          <a:xfrm>
            <a:off x="607500" y="4025503"/>
            <a:ext cx="7921064" cy="370284"/>
          </a:xfrm>
          <a:prstGeom prst="rect">
            <a:avLst/>
          </a:prstGeom>
          <a:noFill/>
          <a:ln>
            <a:noFill/>
          </a:ln>
          <a:effectLst>
            <a:outerShdw blurRad="50800">
              <a:srgbClr val="000000">
                <a:alpha val="40000"/>
              </a:srgbClr>
            </a:outerShdw>
          </a:effectLst>
        </p:spPr>
        <p:txBody>
          <a:bodyPr anchorCtr="0" anchor="ctr" bIns="68575" lIns="68575" spcFirstLastPara="1" rIns="68575" wrap="square" tIns="68575"/>
          <a:lstStyle>
            <a:lvl1pPr indent="-228600" lvl="0" marL="457200" marR="0" rtl="0" algn="l">
              <a:spcBef>
                <a:spcPts val="2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800"/>
              <a:buFont typeface="Noto Sans Symbols"/>
              <a:buNone/>
              <a:defRPr b="0" i="0" sz="800" u="none" cap="none"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700"/>
              <a:buFont typeface="Noto Sans Symbols"/>
              <a:buNone/>
              <a:defRPr b="0" i="0" sz="700" u="none" cap="none" strike="noStrike">
                <a:solidFill>
                  <a:schemeClr val="lt1"/>
                </a:solidFill>
                <a:latin typeface="Century Gothic"/>
                <a:ea typeface="Century Gothic"/>
                <a:cs typeface="Century Gothic"/>
                <a:sym typeface="Century Gothic"/>
              </a:defRPr>
            </a:lvl9pPr>
          </a:lstStyle>
          <a:p/>
        </p:txBody>
      </p:sp>
      <p:sp>
        <p:nvSpPr>
          <p:cNvPr id="124" name="Shape 124"/>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25" name="Shape 125"/>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26" name="Shape 126"/>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27" name="Shape 127"/>
        <p:cNvGrpSpPr/>
        <p:nvPr/>
      </p:nvGrpSpPr>
      <p:grpSpPr>
        <a:xfrm>
          <a:off x="0" y="0"/>
          <a:ext cx="0" cy="0"/>
          <a:chOff x="0" y="0"/>
          <a:chExt cx="0" cy="0"/>
        </a:xfrm>
      </p:grpSpPr>
      <p:sp>
        <p:nvSpPr>
          <p:cNvPr id="128" name="Shape 128"/>
          <p:cNvSpPr/>
          <p:nvPr/>
        </p:nvSpPr>
        <p:spPr>
          <a:xfrm>
            <a:off x="473773" y="811092"/>
            <a:ext cx="4749312" cy="2429391"/>
          </a:xfrm>
          <a:custGeom>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29" name="Shape 129"/>
          <p:cNvSpPr txBox="1"/>
          <p:nvPr>
            <p:ph type="title"/>
          </p:nvPr>
        </p:nvSpPr>
        <p:spPr>
          <a:xfrm>
            <a:off x="638239" y="928876"/>
            <a:ext cx="4420380" cy="1984434"/>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3200"/>
              <a:buFont typeface="Century Gothic"/>
              <a:buNone/>
              <a:defRPr b="1" i="0" sz="3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30" name="Shape 130"/>
          <p:cNvSpPr txBox="1"/>
          <p:nvPr>
            <p:ph idx="1" type="body"/>
          </p:nvPr>
        </p:nvSpPr>
        <p:spPr>
          <a:xfrm>
            <a:off x="639893" y="3332760"/>
            <a:ext cx="4418727" cy="534931"/>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indent="-228600" lvl="0" marL="457200" marR="0" rtl="0" algn="l">
              <a:spcBef>
                <a:spcPts val="3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9pPr>
          </a:lstStyle>
          <a:p/>
        </p:txBody>
      </p:sp>
      <p:sp>
        <p:nvSpPr>
          <p:cNvPr id="131" name="Shape 131"/>
          <p:cNvSpPr txBox="1"/>
          <p:nvPr>
            <p:ph idx="2" type="body"/>
          </p:nvPr>
        </p:nvSpPr>
        <p:spPr>
          <a:xfrm>
            <a:off x="5680982" y="811092"/>
            <a:ext cx="2857501" cy="3056599"/>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indent="-228600" lvl="0" marL="457200" marR="0" rtl="0" algn="l">
              <a:spcBef>
                <a:spcPts val="3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32" name="Shape 132"/>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33" name="Shape 133"/>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34" name="Shape 134"/>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35" name="Shape 135"/>
        <p:cNvGrpSpPr/>
        <p:nvPr/>
      </p:nvGrpSpPr>
      <p:grpSpPr>
        <a:xfrm>
          <a:off x="0" y="0"/>
          <a:ext cx="0" cy="0"/>
          <a:chOff x="0" y="0"/>
          <a:chExt cx="0" cy="0"/>
        </a:xfrm>
      </p:grpSpPr>
      <p:sp>
        <p:nvSpPr>
          <p:cNvPr id="136" name="Shape 136"/>
          <p:cNvSpPr/>
          <p:nvPr/>
        </p:nvSpPr>
        <p:spPr>
          <a:xfrm>
            <a:off x="855663" y="1714939"/>
            <a:ext cx="3671336" cy="1877979"/>
          </a:xfrm>
          <a:custGeom>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7" name="Shape 137"/>
          <p:cNvSpPr txBox="1"/>
          <p:nvPr>
            <p:ph type="title"/>
          </p:nvPr>
        </p:nvSpPr>
        <p:spPr>
          <a:xfrm>
            <a:off x="1017817" y="1826968"/>
            <a:ext cx="3286891" cy="1505842"/>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2400"/>
              <a:buFont typeface="Century Gothic"/>
              <a:buNone/>
              <a:defRPr b="1" i="0" sz="24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38" name="Shape 138"/>
          <p:cNvSpPr txBox="1"/>
          <p:nvPr>
            <p:ph idx="1" type="body"/>
          </p:nvPr>
        </p:nvSpPr>
        <p:spPr>
          <a:xfrm>
            <a:off x="4617000" y="1714500"/>
            <a:ext cx="3660225" cy="1721644"/>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indent="-228600" lvl="0" marL="457200" marR="0" rtl="0" algn="l">
              <a:spcBef>
                <a:spcPts val="3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39" name="Shape 139"/>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40" name="Shape 140"/>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41" name="Shape 141"/>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2" name="Shape 142"/>
        <p:cNvGrpSpPr/>
        <p:nvPr/>
      </p:nvGrpSpPr>
      <p:grpSpPr>
        <a:xfrm>
          <a:off x="0" y="0"/>
          <a:ext cx="0" cy="0"/>
          <a:chOff x="0" y="0"/>
          <a:chExt cx="0" cy="0"/>
        </a:xfrm>
      </p:grpSpPr>
      <p:sp>
        <p:nvSpPr>
          <p:cNvPr id="143" name="Shape 143"/>
          <p:cNvSpPr/>
          <p:nvPr/>
        </p:nvSpPr>
        <p:spPr>
          <a:xfrm>
            <a:off x="0" y="0"/>
            <a:ext cx="9144000" cy="1639491"/>
          </a:xfrm>
          <a:custGeom>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44" name="Shape 144"/>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45" name="Shape 145"/>
          <p:cNvSpPr txBox="1"/>
          <p:nvPr>
            <p:ph idx="1" type="body"/>
          </p:nvPr>
        </p:nvSpPr>
        <p:spPr>
          <a:xfrm rot="5400000">
            <a:off x="3190833" y="-945032"/>
            <a:ext cx="2755798" cy="7922464"/>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46" name="Shape 146"/>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47" name="Shape 147"/>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48" name="Shape 148"/>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Shape 150"/>
          <p:cNvSpPr/>
          <p:nvPr/>
        </p:nvSpPr>
        <p:spPr>
          <a:xfrm>
            <a:off x="5752238" y="334567"/>
            <a:ext cx="3391762" cy="4061222"/>
          </a:xfrm>
          <a:custGeom>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51" name="Shape 151"/>
          <p:cNvSpPr txBox="1"/>
          <p:nvPr>
            <p:ph type="title"/>
          </p:nvPr>
        </p:nvSpPr>
        <p:spPr>
          <a:xfrm rot="5400000">
            <a:off x="5147653" y="1429631"/>
            <a:ext cx="3851099" cy="1871093"/>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52" name="Shape 152"/>
          <p:cNvSpPr txBox="1"/>
          <p:nvPr>
            <p:ph idx="1" type="body"/>
          </p:nvPr>
        </p:nvSpPr>
        <p:spPr>
          <a:xfrm rot="5400000">
            <a:off x="1056217" y="-114150"/>
            <a:ext cx="4061221" cy="4958655"/>
          </a:xfrm>
          <a:prstGeom prst="rect">
            <a:avLst/>
          </a:prstGeom>
          <a:noFill/>
          <a:ln>
            <a:noFill/>
          </a:ln>
          <a:effectLst>
            <a:outerShdw blurRad="50800">
              <a:srgbClr val="000000">
                <a:alpha val="40000"/>
              </a:srgbClr>
            </a:outerShdw>
          </a:effectLst>
        </p:spPr>
        <p:txBody>
          <a:bodyPr anchorCtr="0" anchor="t" bIns="68575" lIns="68575" spcFirstLastPara="1" rIns="68575" wrap="square" tIns="68575"/>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53" name="Shape 153"/>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54" name="Shape 154"/>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55" name="Shape 155"/>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68575" lIns="68575" spcFirstLastPara="1" rIns="68575" wrap="square" tIns="68575"/>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2" name="Shape 52"/>
          <p:cNvSpPr txBox="1"/>
          <p:nvPr>
            <p:ph idx="1" type="body"/>
          </p:nvPr>
        </p:nvSpPr>
        <p:spPr>
          <a:xfrm>
            <a:off x="607500" y="1638301"/>
            <a:ext cx="7922464" cy="2755798"/>
          </a:xfrm>
          <a:prstGeom prst="rect">
            <a:avLst/>
          </a:prstGeom>
          <a:noFill/>
          <a:ln>
            <a:noFill/>
          </a:ln>
          <a:effectLst>
            <a:outerShdw blurRad="50800">
              <a:srgbClr val="000000">
                <a:alpha val="40000"/>
              </a:srgbClr>
            </a:outerShdw>
          </a:effectLst>
        </p:spPr>
        <p:txBody>
          <a:bodyPr anchorCtr="0" anchor="ctr" bIns="68575" lIns="68575" spcFirstLastPara="1" rIns="68575" wrap="square" tIns="68575"/>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53" name="Shape 53"/>
          <p:cNvSpPr txBox="1"/>
          <p:nvPr>
            <p:ph idx="11" type="ftr"/>
          </p:nvPr>
        </p:nvSpPr>
        <p:spPr>
          <a:xfrm>
            <a:off x="338636" y="4531022"/>
            <a:ext cx="6483240" cy="273844"/>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54" name="Shape 54"/>
          <p:cNvSpPr txBox="1"/>
          <p:nvPr>
            <p:ph idx="10" type="dt"/>
          </p:nvPr>
        </p:nvSpPr>
        <p:spPr>
          <a:xfrm>
            <a:off x="7000969" y="4531022"/>
            <a:ext cx="1007779" cy="273844"/>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55" name="Shape 55"/>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mailto:bwolesa@gmail.com" TargetMode="External"/><Relationship Id="rId4" Type="http://schemas.openxmlformats.org/officeDocument/2006/relationships/hyperlink" Target="https://github.com/bwehrle/Present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ctrTitle"/>
          </p:nvPr>
        </p:nvSpPr>
        <p:spPr>
          <a:xfrm>
            <a:off x="607501" y="1086860"/>
            <a:ext cx="7929000" cy="222828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4100"/>
              <a:buFont typeface="Century Gothic"/>
              <a:buNone/>
            </a:pPr>
            <a:r>
              <a:rPr b="1" i="0" lang="es" sz="4100" u="none" cap="none" strike="noStrike">
                <a:solidFill>
                  <a:srgbClr val="FEFEFE"/>
                </a:solidFill>
                <a:latin typeface="Century Gothic"/>
                <a:ea typeface="Century Gothic"/>
                <a:cs typeface="Century Gothic"/>
                <a:sym typeface="Century Gothic"/>
              </a:rPr>
              <a:t>Recommendations for data processing systems</a:t>
            </a:r>
            <a:endParaRPr sz="1100"/>
          </a:p>
        </p:txBody>
      </p:sp>
      <p:sp>
        <p:nvSpPr>
          <p:cNvPr id="161" name="Shape 161"/>
          <p:cNvSpPr txBox="1"/>
          <p:nvPr>
            <p:ph idx="1" type="subTitle"/>
          </p:nvPr>
        </p:nvSpPr>
        <p:spPr>
          <a:xfrm>
            <a:off x="607501" y="3960635"/>
            <a:ext cx="7929000" cy="949295"/>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Clr>
                <a:schemeClr val="accent1"/>
              </a:buClr>
              <a:buSzPts val="1800"/>
              <a:buFont typeface="Noto Sans Symbols"/>
              <a:buNone/>
            </a:pPr>
            <a:r>
              <a:rPr b="0" i="0" lang="es" sz="1800" u="none" cap="none" strike="noStrike">
                <a:solidFill>
                  <a:schemeClr val="lt1"/>
                </a:solidFill>
                <a:latin typeface="Century Gothic"/>
                <a:ea typeface="Century Gothic"/>
                <a:cs typeface="Century Gothic"/>
                <a:sym typeface="Century Gothic"/>
              </a:rPr>
              <a:t>Brian Wehrle</a:t>
            </a:r>
            <a:endParaRPr sz="1100"/>
          </a:p>
          <a:p>
            <a:pPr indent="0" lvl="0" marL="0" marR="0" rtl="0" algn="l">
              <a:spcBef>
                <a:spcPts val="800"/>
              </a:spcBef>
              <a:spcAft>
                <a:spcPts val="0"/>
              </a:spcAft>
              <a:buClr>
                <a:schemeClr val="accent1"/>
              </a:buClr>
              <a:buSzPts val="1800"/>
              <a:buFont typeface="Noto Sans Symbols"/>
              <a:buNone/>
            </a:pPr>
            <a:r>
              <a:rPr b="0" i="0" lang="es" sz="1800" u="none" cap="none" strike="noStrike">
                <a:solidFill>
                  <a:schemeClr val="lt1"/>
                </a:solidFill>
                <a:latin typeface="Century Gothic"/>
                <a:ea typeface="Century Gothic"/>
                <a:cs typeface="Century Gothic"/>
                <a:sym typeface="Century Gothic"/>
              </a:rPr>
              <a:t>Software architect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processing: Keep all the data you can afford</a:t>
            </a:r>
            <a:endParaRPr sz="1100"/>
          </a:p>
        </p:txBody>
      </p:sp>
      <p:sp>
        <p:nvSpPr>
          <p:cNvPr id="216" name="Shape 216"/>
          <p:cNvSpPr txBox="1"/>
          <p:nvPr>
            <p:ph idx="1" type="body"/>
          </p:nvPr>
        </p:nvSpPr>
        <p:spPr>
          <a:xfrm>
            <a:off x="614034" y="1666715"/>
            <a:ext cx="7915931" cy="3141394"/>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Keep the different versions of your data available for change analysis and testing</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Using the same source data your new data processing solution should produce outputs that can be easily compared to last build, etc.</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Separating data into different folders/buckets/partitions by version lets you run new versions side by side and compare results</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Throwing away data can be useful if its too expensive, otherwise keep it around</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Many systems integrate with low-cost long-term storage systems with very low costs</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Max prices: AWS S3 1TB / month -&gt; 20$, AWS Glacier 1TB -&gt; 4$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processing: Keep all the data you can afford example</a:t>
            </a:r>
            <a:endParaRPr sz="1100"/>
          </a:p>
        </p:txBody>
      </p:sp>
      <p:sp>
        <p:nvSpPr>
          <p:cNvPr id="222" name="Shape 222"/>
          <p:cNvSpPr txBox="1"/>
          <p:nvPr>
            <p:ph idx="1" type="body"/>
          </p:nvPr>
        </p:nvSpPr>
        <p:spPr>
          <a:xfrm>
            <a:off x="614034" y="1666715"/>
            <a:ext cx="7915931" cy="3141394"/>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Basket example: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Your data scientists have basket features  (variables) for data science, and these change over time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They will want to reprocess historical data to train and validate models and</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Keeping the different versions of this data allows for folks to quickly test out or compare different versions of a model</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After a while though, no one will care about the variables from 3 years ago</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Infrastructure automation puts this type of data into cheaper storage tiers or remove it directly after a certain age.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However, you never throw away the source basket data</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processing: Think meta-data</a:t>
            </a:r>
            <a:endParaRPr sz="1100"/>
          </a:p>
        </p:txBody>
      </p:sp>
      <p:sp>
        <p:nvSpPr>
          <p:cNvPr id="228" name="Shape 228"/>
          <p:cNvSpPr txBox="1"/>
          <p:nvPr>
            <p:ph idx="1" type="body"/>
          </p:nvPr>
        </p:nvSpPr>
        <p:spPr>
          <a:xfrm>
            <a:off x="614034" y="1666715"/>
            <a:ext cx="7915931" cy="3141394"/>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54000" lvl="0" marL="254000" marR="0" rtl="0" algn="l">
              <a:spcBef>
                <a:spcPts val="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Once </a:t>
            </a:r>
            <a:r>
              <a:rPr lang="es"/>
              <a:t>you're</a:t>
            </a:r>
            <a:r>
              <a:rPr b="0" i="0" lang="es" sz="1400" u="none" cap="none" strike="noStrike">
                <a:solidFill>
                  <a:schemeClr val="lt1"/>
                </a:solidFill>
                <a:latin typeface="Century Gothic"/>
                <a:ea typeface="Century Gothic"/>
                <a:cs typeface="Century Gothic"/>
                <a:sym typeface="Century Gothic"/>
              </a:rPr>
              <a:t> comfortable with having different versions of the data, you’ll realize that this can get confusing fast without some kind of additional data</a:t>
            </a:r>
            <a:endParaRPr sz="1100"/>
          </a:p>
          <a:p>
            <a:pPr indent="-254000" lvl="0" marL="2540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Put plenty of </a:t>
            </a:r>
            <a:r>
              <a:rPr lang="es"/>
              <a:t>metadata</a:t>
            </a:r>
            <a:r>
              <a:rPr b="0" i="0" lang="es" sz="1400" u="none" cap="none" strike="noStrike">
                <a:solidFill>
                  <a:schemeClr val="lt1"/>
                </a:solidFill>
                <a:latin typeface="Century Gothic"/>
                <a:ea typeface="Century Gothic"/>
                <a:cs typeface="Century Gothic"/>
                <a:sym typeface="Century Gothic"/>
              </a:rPr>
              <a:t> into your streaming:</a:t>
            </a:r>
            <a:endParaRPr sz="1100"/>
          </a:p>
          <a:p>
            <a:pPr indent="-215900" lvl="1" marL="558800" marR="0" rtl="0" algn="l">
              <a:spcBef>
                <a:spcPts val="700"/>
              </a:spcBef>
              <a:spcAft>
                <a:spcPts val="0"/>
              </a:spcAft>
              <a:buClr>
                <a:schemeClr val="accent1"/>
              </a:buClr>
              <a:buSzPts val="1200"/>
              <a:buFont typeface="Noto Sans Symbols"/>
              <a:buChar char="○"/>
            </a:pPr>
            <a:r>
              <a:rPr b="0" i="0" lang="es" sz="1200" u="none" cap="none" strike="noStrike">
                <a:solidFill>
                  <a:schemeClr val="lt1"/>
                </a:solidFill>
                <a:latin typeface="Century Gothic"/>
                <a:ea typeface="Century Gothic"/>
                <a:cs typeface="Century Gothic"/>
                <a:sym typeface="Century Gothic"/>
              </a:rPr>
              <a:t>Processing time stamps (start/stop processing stamps if pipeline is complex)</a:t>
            </a:r>
            <a:endParaRPr sz="1100"/>
          </a:p>
          <a:p>
            <a:pPr indent="-215900" lvl="1" marL="558800" marR="0" rtl="0" algn="l">
              <a:spcBef>
                <a:spcPts val="700"/>
              </a:spcBef>
              <a:spcAft>
                <a:spcPts val="0"/>
              </a:spcAft>
              <a:buClr>
                <a:schemeClr val="accent1"/>
              </a:buClr>
              <a:buSzPts val="1200"/>
              <a:buFont typeface="Noto Sans Symbols"/>
              <a:buChar char="○"/>
            </a:pPr>
            <a:r>
              <a:rPr b="0" i="0" lang="es" sz="1200" u="none" cap="none" strike="noStrike">
                <a:solidFill>
                  <a:schemeClr val="lt1"/>
                </a:solidFill>
                <a:latin typeface="Century Gothic"/>
                <a:ea typeface="Century Gothic"/>
                <a:cs typeface="Century Gothic"/>
                <a:sym typeface="Century Gothic"/>
              </a:rPr>
              <a:t>Origin of data (server, locale)</a:t>
            </a:r>
            <a:endParaRPr sz="1100"/>
          </a:p>
          <a:p>
            <a:pPr indent="-215900" lvl="1" marL="558800" marR="0" rtl="0" algn="l">
              <a:spcBef>
                <a:spcPts val="700"/>
              </a:spcBef>
              <a:spcAft>
                <a:spcPts val="0"/>
              </a:spcAft>
              <a:buClr>
                <a:schemeClr val="accent1"/>
              </a:buClr>
              <a:buSzPts val="1200"/>
              <a:buFont typeface="Noto Sans Symbols"/>
              <a:buChar char="○"/>
            </a:pPr>
            <a:r>
              <a:rPr b="0" i="0" lang="es" sz="1200" u="none" cap="none" strike="noStrike">
                <a:solidFill>
                  <a:schemeClr val="lt1"/>
                </a:solidFill>
                <a:latin typeface="Century Gothic"/>
                <a:ea typeface="Century Gothic"/>
                <a:cs typeface="Century Gothic"/>
                <a:sym typeface="Century Gothic"/>
              </a:rPr>
              <a:t>Version of code base that processed the data</a:t>
            </a:r>
            <a:endParaRPr sz="1100"/>
          </a:p>
          <a:p>
            <a:pPr indent="-215900" lvl="1" marL="558800" marR="0" rtl="0" algn="l">
              <a:spcBef>
                <a:spcPts val="700"/>
              </a:spcBef>
              <a:spcAft>
                <a:spcPts val="0"/>
              </a:spcAft>
              <a:buClr>
                <a:schemeClr val="accent1"/>
              </a:buClr>
              <a:buSzPts val="1200"/>
              <a:buFont typeface="Noto Sans Symbols"/>
              <a:buChar char="○"/>
            </a:pPr>
            <a:r>
              <a:rPr b="0" i="0" lang="es" sz="1200" u="none" cap="none" strike="noStrike">
                <a:solidFill>
                  <a:schemeClr val="lt1"/>
                </a:solidFill>
                <a:latin typeface="Century Gothic"/>
                <a:ea typeface="Century Gothic"/>
                <a:cs typeface="Century Gothic"/>
                <a:sym typeface="Century Gothic"/>
              </a:rPr>
              <a:t>Source event related to output event (for event producers)</a:t>
            </a:r>
            <a:endParaRPr sz="1100"/>
          </a:p>
          <a:p>
            <a:pPr indent="-254000" lvl="0" marL="2540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You can now do post-facto analysis on:</a:t>
            </a:r>
            <a:endParaRPr sz="1100"/>
          </a:p>
          <a:p>
            <a:pPr indent="-215900" lvl="1" marL="558800" marR="0" rtl="0" algn="l">
              <a:spcBef>
                <a:spcPts val="700"/>
              </a:spcBef>
              <a:spcAft>
                <a:spcPts val="0"/>
              </a:spcAft>
              <a:buClr>
                <a:schemeClr val="accent1"/>
              </a:buClr>
              <a:buSzPts val="1200"/>
              <a:buFont typeface="Noto Sans Symbols"/>
              <a:buChar char="○"/>
            </a:pPr>
            <a:r>
              <a:rPr b="0" i="0" lang="es" sz="1200" u="none" cap="none" strike="noStrike">
                <a:solidFill>
                  <a:schemeClr val="lt1"/>
                </a:solidFill>
                <a:latin typeface="Century Gothic"/>
                <a:ea typeface="Century Gothic"/>
                <a:cs typeface="Century Gothic"/>
                <a:sym typeface="Century Gothic"/>
              </a:rPr>
              <a:t>Correctness in data between code processing versions (statistical validation)</a:t>
            </a:r>
            <a:endParaRPr sz="1100"/>
          </a:p>
          <a:p>
            <a:pPr indent="-215900" lvl="1" marL="558800" marR="0" rtl="0" algn="l">
              <a:spcBef>
                <a:spcPts val="700"/>
              </a:spcBef>
              <a:spcAft>
                <a:spcPts val="0"/>
              </a:spcAft>
              <a:buClr>
                <a:schemeClr val="accent1"/>
              </a:buClr>
              <a:buSzPts val="1200"/>
              <a:buFont typeface="Noto Sans Symbols"/>
              <a:buChar char="○"/>
            </a:pPr>
            <a:r>
              <a:rPr b="0" i="0" lang="es" sz="1200" u="none" cap="none" strike="noStrike">
                <a:solidFill>
                  <a:schemeClr val="lt1"/>
                </a:solidFill>
                <a:latin typeface="Century Gothic"/>
                <a:ea typeface="Century Gothic"/>
                <a:cs typeface="Century Gothic"/>
                <a:sym typeface="Century Gothic"/>
              </a:rPr>
              <a:t>Data provenance tracking</a:t>
            </a:r>
            <a:endParaRPr sz="1100"/>
          </a:p>
          <a:p>
            <a:pPr indent="-215900" lvl="1" marL="558800" marR="0" rtl="0" algn="l">
              <a:spcBef>
                <a:spcPts val="700"/>
              </a:spcBef>
              <a:spcAft>
                <a:spcPts val="0"/>
              </a:spcAft>
              <a:buClr>
                <a:schemeClr val="accent1"/>
              </a:buClr>
              <a:buSzPts val="1200"/>
              <a:buFont typeface="Noto Sans Symbols"/>
              <a:buChar char="○"/>
            </a:pPr>
            <a:r>
              <a:rPr b="0" i="0" lang="es" sz="1200" u="none" cap="none" strike="noStrike">
                <a:solidFill>
                  <a:schemeClr val="lt1"/>
                </a:solidFill>
                <a:latin typeface="Century Gothic"/>
                <a:ea typeface="Century Gothic"/>
                <a:cs typeface="Century Gothic"/>
                <a:sym typeface="Century Gothic"/>
              </a:rPr>
              <a:t>Overall system performance  (from click to recommendation rendered on-screen)</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614034" y="352730"/>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processing: Meta-data example for performance tracking</a:t>
            </a:r>
            <a:endParaRPr sz="1100"/>
          </a:p>
        </p:txBody>
      </p:sp>
      <p:sp>
        <p:nvSpPr>
          <p:cNvPr id="234" name="Shape 234"/>
          <p:cNvSpPr txBox="1"/>
          <p:nvPr>
            <p:ph idx="1" type="body"/>
          </p:nvPr>
        </p:nvSpPr>
        <p:spPr>
          <a:xfrm>
            <a:off x="614034" y="1656776"/>
            <a:ext cx="7915931" cy="3141394"/>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lang="es" sz="1500"/>
              <a:t>The </a:t>
            </a:r>
            <a:r>
              <a:rPr b="0" i="0" lang="es" sz="1500" u="none" cap="none" strike="noStrike">
                <a:solidFill>
                  <a:schemeClr val="lt1"/>
                </a:solidFill>
                <a:latin typeface="Century Gothic"/>
                <a:ea typeface="Century Gothic"/>
                <a:cs typeface="Century Gothic"/>
                <a:sym typeface="Century Gothic"/>
              </a:rPr>
              <a:t> data scientists have build a model that recommends upgrades to products once they’ve put an item into their cart (up-sell)</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Recommendations are produced in “real-time” (&lt;1 sec) after the basket-item-added event</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However, there is a multi-step pipeline here, and slowness would mean that the recommendation doesn’t get there in-time</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We can add a “processing start” and “duration” field to our data for each stage of the pipeline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This can be combined into the final recommendation result</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Later we can correlate system slowness to conversion rates, justify scaling out (or spending less and scaling back)</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607500" y="173935"/>
            <a:ext cx="7928998" cy="889294"/>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processing: Monolith growing pains</a:t>
            </a:r>
            <a:endParaRPr sz="1100"/>
          </a:p>
        </p:txBody>
      </p:sp>
      <p:sp>
        <p:nvSpPr>
          <p:cNvPr id="240" name="Shape 240"/>
          <p:cNvSpPr txBox="1"/>
          <p:nvPr>
            <p:ph idx="1" type="body"/>
          </p:nvPr>
        </p:nvSpPr>
        <p:spPr>
          <a:xfrm>
            <a:off x="614034" y="1666715"/>
            <a:ext cx="7915931" cy="330285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54000" lvl="0" marL="254000" marR="0" rtl="0" algn="l">
              <a:spcBef>
                <a:spcPts val="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Data processing systems lend themselves easily to the monolith pattern</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You have to bring all of the data together to process it, hence it touches on many domains</a:t>
            </a:r>
            <a:endParaRPr sz="1100"/>
          </a:p>
          <a:p>
            <a:pPr indent="-254000" lvl="0" marL="2540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It’s recommended to start with a monolith if you don’t understand the system well, so its normal to end up with one after your first pass at building something</a:t>
            </a:r>
            <a:endParaRPr sz="1100"/>
          </a:p>
          <a:p>
            <a:pPr indent="-254000" lvl="0" marL="2540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Having a single system with multiple responsibilities will create problems as the size of the solutions / organization increases:</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Performance of one process (high CPU/network) affecting other processes</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Ownership, management and cost attribution</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Upgrading underlying data processing framework (Flink/Spark/Trident)</a:t>
            </a:r>
            <a:endParaRPr sz="1100"/>
          </a:p>
          <a:p>
            <a:pPr indent="-254000" lvl="0" marL="2540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Avoid using shared libraries and binary contracts</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AVRO and like can solve supporting changing data contracts</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processing: Monolith example</a:t>
            </a:r>
            <a:endParaRPr sz="1100"/>
          </a:p>
        </p:txBody>
      </p:sp>
      <p:sp>
        <p:nvSpPr>
          <p:cNvPr id="246" name="Shape 246"/>
          <p:cNvSpPr txBox="1"/>
          <p:nvPr>
            <p:ph idx="1" type="body"/>
          </p:nvPr>
        </p:nvSpPr>
        <p:spPr>
          <a:xfrm>
            <a:off x="614034" y="1666715"/>
            <a:ext cx="7915931" cy="330285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In our product recommendation system, we have lots of moving parts:</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Basket data source (Producer)</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Transformation</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Variable calculation / aggregation</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Model execution</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Recommendation </a:t>
            </a:r>
            <a:r>
              <a:rPr lang="es" sz="1500"/>
              <a:t>service</a:t>
            </a:r>
            <a:r>
              <a:rPr b="0" i="0" lang="es" sz="1500" u="none" cap="none" strike="noStrike">
                <a:solidFill>
                  <a:schemeClr val="lt1"/>
                </a:solidFill>
                <a:latin typeface="Century Gothic"/>
                <a:ea typeface="Century Gothic"/>
                <a:cs typeface="Century Gothic"/>
                <a:sym typeface="Century Gothic"/>
              </a:rPr>
              <a:t> (Recommendation service facade)</a:t>
            </a:r>
            <a:endParaRPr b="0" i="0" sz="1500" u="none" cap="none" strike="noStrike">
              <a:solidFill>
                <a:schemeClr val="lt1"/>
              </a:solidFill>
              <a:latin typeface="Century Gothic"/>
              <a:ea typeface="Century Gothic"/>
              <a:cs typeface="Century Gothic"/>
              <a:sym typeface="Century Gothic"/>
            </a:endParaRPr>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Recommendation client (Embedded in the web/mobile application)</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In a decoupled design, these end up being many different data processing systems </a:t>
            </a:r>
            <a:r>
              <a:rPr lang="es" sz="1500"/>
              <a:t>with different owners.</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processing: Monolith example</a:t>
            </a:r>
            <a:endParaRPr sz="1100"/>
          </a:p>
        </p:txBody>
      </p:sp>
      <p:sp>
        <p:nvSpPr>
          <p:cNvPr id="252" name="Shape 252"/>
          <p:cNvSpPr txBox="1"/>
          <p:nvPr/>
        </p:nvSpPr>
        <p:spPr>
          <a:xfrm>
            <a:off x="607500" y="1867278"/>
            <a:ext cx="7915931" cy="3032713"/>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lang="es" sz="1500">
                <a:solidFill>
                  <a:schemeClr val="lt1"/>
                </a:solidFill>
                <a:latin typeface="Century Gothic"/>
                <a:ea typeface="Century Gothic"/>
                <a:cs typeface="Century Gothic"/>
                <a:sym typeface="Century Gothic"/>
              </a:rPr>
              <a:t>Monolithic systems can be broken down into individual processes that can be run independently (even if there are shared libraries)</a:t>
            </a:r>
            <a:endParaRPr sz="1100"/>
          </a:p>
          <a:p>
            <a:pPr indent="-209550" lvl="1" marL="558800" marR="0" rtl="0" algn="l">
              <a:spcBef>
                <a:spcPts val="800"/>
              </a:spcBef>
              <a:spcAft>
                <a:spcPts val="0"/>
              </a:spcAft>
              <a:buClr>
                <a:schemeClr val="accent1"/>
              </a:buClr>
              <a:buSzPts val="1500"/>
              <a:buFont typeface="Noto Sans Symbols"/>
              <a:buChar char="○"/>
            </a:pPr>
            <a:r>
              <a:rPr lang="es" sz="1500">
                <a:solidFill>
                  <a:schemeClr val="lt1"/>
                </a:solidFill>
                <a:latin typeface="Century Gothic"/>
                <a:ea typeface="Century Gothic"/>
                <a:cs typeface="Century Gothic"/>
                <a:sym typeface="Century Gothic"/>
              </a:rPr>
              <a:t>Eg: I</a:t>
            </a:r>
            <a:r>
              <a:rPr b="0" i="0" lang="es" sz="1500" u="none" cap="none" strike="noStrike">
                <a:solidFill>
                  <a:schemeClr val="lt1"/>
                </a:solidFill>
                <a:latin typeface="Century Gothic"/>
                <a:ea typeface="Century Gothic"/>
                <a:cs typeface="Century Gothic"/>
                <a:sym typeface="Century Gothic"/>
              </a:rPr>
              <a:t>nstead of one Hadoop cluster, run 3 smaller ones (eg: AWS EMR)</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Now all the pieces can use different frameworks if so desired</a:t>
            </a:r>
            <a:r>
              <a:rPr lang="es" sz="1500">
                <a:solidFill>
                  <a:schemeClr val="lt1"/>
                </a:solidFill>
                <a:latin typeface="Century Gothic"/>
                <a:ea typeface="Century Gothic"/>
                <a:cs typeface="Century Gothic"/>
                <a:sym typeface="Century Gothic"/>
              </a:rPr>
              <a:t>, upgrading in easier and the processing systems managed separately</a:t>
            </a:r>
            <a:endParaRPr sz="1500">
              <a:solidFill>
                <a:schemeClr val="lt1"/>
              </a:solidFill>
              <a:latin typeface="Century Gothic"/>
              <a:ea typeface="Century Gothic"/>
              <a:cs typeface="Century Gothic"/>
              <a:sym typeface="Century Gothic"/>
            </a:endParaRPr>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It can run on one “pool” of machines (li</a:t>
            </a:r>
            <a:r>
              <a:rPr lang="es" sz="1500">
                <a:solidFill>
                  <a:schemeClr val="lt1"/>
                </a:solidFill>
                <a:latin typeface="Century Gothic"/>
                <a:ea typeface="Century Gothic"/>
                <a:cs typeface="Century Gothic"/>
                <a:sym typeface="Century Gothic"/>
              </a:rPr>
              <a:t>ke same Kubernetes cluster)</a:t>
            </a:r>
            <a:endParaRPr sz="1500">
              <a:solidFill>
                <a:schemeClr val="lt1"/>
              </a:solidFill>
              <a:latin typeface="Century Gothic"/>
              <a:ea typeface="Century Gothic"/>
              <a:cs typeface="Century Gothic"/>
              <a:sym typeface="Century Gothic"/>
            </a:endParaRPr>
          </a:p>
          <a:p>
            <a:pPr indent="-209550" lvl="1" marL="558800" marR="0" rtl="0" algn="l">
              <a:spcBef>
                <a:spcPts val="800"/>
              </a:spcBef>
              <a:spcAft>
                <a:spcPts val="0"/>
              </a:spcAft>
              <a:buClr>
                <a:schemeClr val="accent1"/>
              </a:buClr>
              <a:buSzPts val="1500"/>
              <a:buFont typeface="Noto Sans Symbols"/>
              <a:buChar char="○"/>
            </a:pPr>
            <a:r>
              <a:rPr lang="es" sz="1500">
                <a:solidFill>
                  <a:schemeClr val="lt1"/>
                </a:solidFill>
                <a:latin typeface="Century Gothic"/>
                <a:ea typeface="Century Gothic"/>
                <a:cs typeface="Century Gothic"/>
                <a:sym typeface="Century Gothic"/>
              </a:rPr>
              <a:t>Cluster or “</a:t>
            </a:r>
            <a:r>
              <a:rPr b="0" i="0" lang="es" sz="1500" u="none" cap="none" strike="noStrike">
                <a:solidFill>
                  <a:schemeClr val="lt1"/>
                </a:solidFill>
                <a:latin typeface="Century Gothic"/>
                <a:ea typeface="Century Gothic"/>
                <a:cs typeface="Century Gothic"/>
                <a:sym typeface="Century Gothic"/>
              </a:rPr>
              <a:t>Data-Center OS</a:t>
            </a:r>
            <a:r>
              <a:rPr lang="es" sz="1500">
                <a:solidFill>
                  <a:schemeClr val="lt1"/>
                </a:solidFill>
                <a:latin typeface="Century Gothic"/>
                <a:ea typeface="Century Gothic"/>
                <a:cs typeface="Century Gothic"/>
                <a:sym typeface="Century Gothic"/>
              </a:rPr>
              <a:t>”</a:t>
            </a:r>
            <a:r>
              <a:rPr b="0" i="0" lang="es" sz="1500" u="none" cap="none" strike="noStrike">
                <a:solidFill>
                  <a:schemeClr val="lt1"/>
                </a:solidFill>
                <a:latin typeface="Century Gothic"/>
                <a:ea typeface="Century Gothic"/>
                <a:cs typeface="Century Gothic"/>
                <a:sym typeface="Century Gothic"/>
              </a:rPr>
              <a:t> type solutions make management of CPU, network and memory feasible if teams are sharing </a:t>
            </a:r>
            <a:r>
              <a:rPr lang="es" sz="1500">
                <a:solidFill>
                  <a:schemeClr val="lt1"/>
                </a:solidFill>
                <a:latin typeface="Century Gothic"/>
                <a:ea typeface="Century Gothic"/>
                <a:cs typeface="Century Gothic"/>
                <a:sym typeface="Century Gothic"/>
              </a:rPr>
              <a:t>resources.</a:t>
            </a:r>
            <a:endParaRPr sz="1500">
              <a:solidFill>
                <a:schemeClr val="lt1"/>
              </a:solidFill>
              <a:latin typeface="Century Gothic"/>
              <a:ea typeface="Century Gothic"/>
              <a:cs typeface="Century Gothic"/>
              <a:sym typeface="Century Gothic"/>
            </a:endParaRPr>
          </a:p>
          <a:p>
            <a:pPr indent="-209550" lvl="1" marL="558800" marR="0" rtl="0" algn="l">
              <a:spcBef>
                <a:spcPts val="800"/>
              </a:spcBef>
              <a:spcAft>
                <a:spcPts val="0"/>
              </a:spcAft>
              <a:buClr>
                <a:schemeClr val="lt1"/>
              </a:buClr>
              <a:buSzPts val="1500"/>
              <a:buFont typeface="Century Gothic"/>
              <a:buChar char="○"/>
            </a:pPr>
            <a:r>
              <a:rPr lang="es" sz="1500">
                <a:solidFill>
                  <a:schemeClr val="lt1"/>
                </a:solidFill>
                <a:latin typeface="Century Gothic"/>
                <a:ea typeface="Century Gothic"/>
                <a:cs typeface="Century Gothic"/>
                <a:sym typeface="Century Gothic"/>
              </a:rPr>
              <a:t>Sharing resources w/o a management layer is challenging</a:t>
            </a:r>
            <a:endParaRPr sz="1500">
              <a:solidFill>
                <a:schemeClr val="lt1"/>
              </a:solidFill>
              <a:latin typeface="Century Gothic"/>
              <a:ea typeface="Century Gothic"/>
              <a:cs typeface="Century Gothic"/>
              <a:sym typeface="Century Gothic"/>
            </a:endParaRPr>
          </a:p>
          <a:p>
            <a:pPr indent="0" lvl="0" marL="0" marR="0" rtl="0" algn="l">
              <a:spcBef>
                <a:spcPts val="800"/>
              </a:spcBef>
              <a:spcAft>
                <a:spcPts val="0"/>
              </a:spcAft>
              <a:buNone/>
            </a:pPr>
            <a:r>
              <a:t/>
            </a:r>
            <a:endParaRPr sz="15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processing: Monolith example</a:t>
            </a:r>
            <a:endParaRPr sz="1100"/>
          </a:p>
        </p:txBody>
      </p:sp>
      <p:pic>
        <p:nvPicPr>
          <p:cNvPr id="258" name="Shape 258"/>
          <p:cNvPicPr preferRelativeResize="0"/>
          <p:nvPr/>
        </p:nvPicPr>
        <p:blipFill rotWithShape="1">
          <a:blip r:embed="rId3">
            <a:alphaModFix/>
          </a:blip>
          <a:srcRect b="0" l="0" r="0" t="0"/>
          <a:stretch/>
        </p:blipFill>
        <p:spPr>
          <a:xfrm>
            <a:off x="1283085" y="1584565"/>
            <a:ext cx="6300472" cy="35745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lang="es"/>
              <a:t>Questions?</a:t>
            </a:r>
            <a:endParaRPr sz="1100"/>
          </a:p>
        </p:txBody>
      </p:sp>
      <p:sp>
        <p:nvSpPr>
          <p:cNvPr id="264" name="Shape 264"/>
          <p:cNvSpPr txBox="1"/>
          <p:nvPr>
            <p:ph idx="1" type="body"/>
          </p:nvPr>
        </p:nvSpPr>
        <p:spPr>
          <a:xfrm>
            <a:off x="614034" y="1666715"/>
            <a:ext cx="7915931" cy="330285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lang="es" sz="1500"/>
              <a:t>Thanks for your time!</a:t>
            </a:r>
            <a:endParaRPr sz="1100"/>
          </a:p>
          <a:p>
            <a:pPr indent="-247650" lvl="0" marL="254000" marR="0" rtl="0" algn="l">
              <a:lnSpc>
                <a:spcPct val="100000"/>
              </a:lnSpc>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Questions now, after the presentation or later on - as it is most comfortable for you</a:t>
            </a:r>
            <a:endParaRPr sz="1100"/>
          </a:p>
          <a:p>
            <a:pPr indent="-209550" lvl="1" marL="558800" marR="0" rtl="0" algn="l">
              <a:spcBef>
                <a:spcPts val="800"/>
              </a:spcBef>
              <a:spcAft>
                <a:spcPts val="0"/>
              </a:spcAft>
              <a:buClr>
                <a:schemeClr val="accent1"/>
              </a:buClr>
              <a:buSzPts val="1500"/>
              <a:buFont typeface="Noto Sans Symbols"/>
              <a:buChar char="○"/>
            </a:pPr>
            <a:r>
              <a:rPr b="0" i="0" lang="es" sz="1500" u="sng" cap="none" strike="noStrike">
                <a:solidFill>
                  <a:schemeClr val="hlink"/>
                </a:solidFill>
                <a:latin typeface="Century Gothic"/>
                <a:ea typeface="Century Gothic"/>
                <a:cs typeface="Century Gothic"/>
                <a:sym typeface="Century Gothic"/>
                <a:hlinkClick r:id="rId3"/>
              </a:rPr>
              <a:t>bwolesa@gmail.com</a:t>
            </a:r>
            <a:r>
              <a:rPr b="0" i="0" lang="es" sz="1500" u="none" cap="none" strike="noStrike">
                <a:solidFill>
                  <a:schemeClr val="lt1"/>
                </a:solidFill>
                <a:latin typeface="Century Gothic"/>
                <a:ea typeface="Century Gothic"/>
                <a:cs typeface="Century Gothic"/>
                <a:sym typeface="Century Gothic"/>
              </a:rPr>
              <a:t> </a:t>
            </a:r>
            <a:endParaRPr sz="1100"/>
          </a:p>
          <a:p>
            <a:pPr indent="0" lvl="0" marL="0" marR="0" rtl="0" algn="l">
              <a:spcBef>
                <a:spcPts val="800"/>
              </a:spcBef>
              <a:spcAft>
                <a:spcPts val="0"/>
              </a:spcAft>
              <a:buClr>
                <a:schemeClr val="accent1"/>
              </a:buClr>
              <a:buSzPts val="1500"/>
              <a:buFont typeface="Noto Sans Symbols"/>
              <a:buNone/>
            </a:pPr>
            <a:r>
              <a:t/>
            </a:r>
            <a:endParaRPr b="0" i="0" sz="1500" u="none" cap="none" strike="noStrike">
              <a:solidFill>
                <a:schemeClr val="lt1"/>
              </a:solidFill>
              <a:latin typeface="Century Gothic"/>
              <a:ea typeface="Century Gothic"/>
              <a:cs typeface="Century Gothic"/>
              <a:sym typeface="Century Gothic"/>
            </a:endParaRPr>
          </a:p>
          <a:p>
            <a:pPr indent="0" lvl="0" marL="0" marR="0" rtl="0" algn="l">
              <a:spcBef>
                <a:spcPts val="800"/>
              </a:spcBef>
              <a:spcAft>
                <a:spcPts val="0"/>
              </a:spcAft>
              <a:buClr>
                <a:schemeClr val="accent1"/>
              </a:buClr>
              <a:buSzPts val="1500"/>
              <a:buFont typeface="Noto Sans Symbols"/>
              <a:buNone/>
            </a:pPr>
            <a:r>
              <a:t/>
            </a:r>
            <a:endParaRPr b="0" i="0" sz="1500" u="none" cap="none" strike="noStrike">
              <a:solidFill>
                <a:schemeClr val="lt1"/>
              </a:solidFill>
              <a:latin typeface="Century Gothic"/>
              <a:ea typeface="Century Gothic"/>
              <a:cs typeface="Century Gothic"/>
              <a:sym typeface="Century Gothic"/>
            </a:endParaRPr>
          </a:p>
          <a:p>
            <a:pPr indent="0" lvl="0" marL="0" marR="0" rtl="0" algn="l">
              <a:spcBef>
                <a:spcPts val="800"/>
              </a:spcBef>
              <a:spcAft>
                <a:spcPts val="0"/>
              </a:spcAft>
              <a:buClr>
                <a:schemeClr val="accent1"/>
              </a:buClr>
              <a:buSzPts val="1500"/>
              <a:buFont typeface="Noto Sans Symbols"/>
              <a:buNone/>
            </a:pPr>
            <a:r>
              <a:rPr b="0" i="0" lang="es" sz="1500" u="none" cap="none" strike="noStrike">
                <a:solidFill>
                  <a:schemeClr val="lt1"/>
                </a:solidFill>
                <a:latin typeface="Century Gothic"/>
                <a:ea typeface="Century Gothic"/>
                <a:cs typeface="Century Gothic"/>
                <a:sym typeface="Century Gothic"/>
              </a:rPr>
              <a:t>Slides available on </a:t>
            </a:r>
            <a:r>
              <a:rPr b="0" i="0" lang="es" sz="1500" u="sng" cap="none" strike="noStrike">
                <a:solidFill>
                  <a:schemeClr val="hlink"/>
                </a:solidFill>
                <a:latin typeface="Century Gothic"/>
                <a:ea typeface="Century Gothic"/>
                <a:cs typeface="Century Gothic"/>
                <a:sym typeface="Century Gothic"/>
                <a:hlinkClick r:id="rId4"/>
              </a:rPr>
              <a:t>https://github.com/bwehrle/Presentations</a:t>
            </a:r>
            <a:endParaRPr b="0" i="0" sz="1500" u="none" cap="none" strike="noStrike">
              <a:solidFill>
                <a:schemeClr val="lt1"/>
              </a:solidFill>
              <a:latin typeface="Century Gothic"/>
              <a:ea typeface="Century Gothic"/>
              <a:cs typeface="Century Gothic"/>
              <a:sym typeface="Century Gothic"/>
            </a:endParaRPr>
          </a:p>
          <a:p>
            <a:pPr indent="0" lvl="0" marL="0" marR="0" rtl="0" algn="l">
              <a:spcBef>
                <a:spcPts val="800"/>
              </a:spcBef>
              <a:spcAft>
                <a:spcPts val="0"/>
              </a:spcAft>
              <a:buClr>
                <a:schemeClr val="accent1"/>
              </a:buClr>
              <a:buSzPts val="1500"/>
              <a:buFont typeface="Noto Sans Symbols"/>
              <a:buNone/>
            </a:pPr>
            <a:r>
              <a:t/>
            </a:r>
            <a:endParaRPr b="0" i="0" sz="15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Presenter: Brian Wehrle</a:t>
            </a:r>
            <a:endParaRPr sz="1100"/>
          </a:p>
        </p:txBody>
      </p:sp>
      <p:sp>
        <p:nvSpPr>
          <p:cNvPr id="167" name="Shape 167"/>
          <p:cNvSpPr txBox="1"/>
          <p:nvPr>
            <p:ph idx="1" type="body"/>
          </p:nvPr>
        </p:nvSpPr>
        <p:spPr>
          <a:xfrm>
            <a:off x="102229" y="1717900"/>
            <a:ext cx="4722600" cy="331290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0" lvl="2" marL="685800" marR="0" rtl="0" algn="l">
              <a:spcBef>
                <a:spcPts val="0"/>
              </a:spcBef>
              <a:spcAft>
                <a:spcPts val="0"/>
              </a:spcAft>
              <a:buClr>
                <a:schemeClr val="accent1"/>
              </a:buClr>
              <a:buSzPts val="2700"/>
              <a:buFont typeface="Noto Sans Symbols"/>
              <a:buNone/>
            </a:pPr>
            <a:r>
              <a:rPr b="0" i="0" lang="es" sz="2700" u="none" cap="none" strike="noStrike">
                <a:solidFill>
                  <a:schemeClr val="lt1"/>
                </a:solidFill>
                <a:latin typeface="Century Gothic"/>
                <a:ea typeface="Century Gothic"/>
                <a:cs typeface="Century Gothic"/>
                <a:sym typeface="Century Gothic"/>
              </a:rPr>
              <a:t>Bio:</a:t>
            </a:r>
            <a:endParaRPr sz="1100"/>
          </a:p>
          <a:p>
            <a:pPr indent="-177800" lvl="2" marL="863600" marR="0" rtl="0" algn="l">
              <a:spcBef>
                <a:spcPts val="700"/>
              </a:spcBef>
              <a:spcAft>
                <a:spcPts val="0"/>
              </a:spcAft>
              <a:buClr>
                <a:schemeClr val="accent1"/>
              </a:buClr>
              <a:buSzPts val="1400"/>
              <a:buFont typeface="Arial"/>
              <a:buChar char="•"/>
            </a:pPr>
            <a:r>
              <a:rPr b="0" i="0" lang="es" sz="1400" u="none" cap="none" strike="noStrike">
                <a:solidFill>
                  <a:schemeClr val="lt1"/>
                </a:solidFill>
                <a:latin typeface="Century Gothic"/>
                <a:ea typeface="Century Gothic"/>
                <a:cs typeface="Century Gothic"/>
                <a:sym typeface="Century Gothic"/>
              </a:rPr>
              <a:t>Software architect</a:t>
            </a:r>
            <a:endParaRPr sz="1100"/>
          </a:p>
          <a:p>
            <a:pPr indent="-177800" lvl="2" marL="863600" marR="0" rtl="0" algn="l">
              <a:spcBef>
                <a:spcPts val="700"/>
              </a:spcBef>
              <a:spcAft>
                <a:spcPts val="0"/>
              </a:spcAft>
              <a:buClr>
                <a:schemeClr val="accent1"/>
              </a:buClr>
              <a:buSzPts val="1400"/>
              <a:buFont typeface="Arial"/>
              <a:buChar char="•"/>
            </a:pPr>
            <a:r>
              <a:rPr b="0" i="0" lang="es" sz="1400" u="none" cap="none" strike="noStrike">
                <a:solidFill>
                  <a:schemeClr val="lt1"/>
                </a:solidFill>
                <a:latin typeface="Century Gothic"/>
                <a:ea typeface="Century Gothic"/>
                <a:cs typeface="Century Gothic"/>
                <a:sym typeface="Century Gothic"/>
              </a:rPr>
              <a:t>Professional background in software development</a:t>
            </a:r>
            <a:endParaRPr sz="1100"/>
          </a:p>
          <a:p>
            <a:pPr indent="-177800" lvl="2" marL="863600" marR="0" rtl="0" algn="l">
              <a:spcBef>
                <a:spcPts val="700"/>
              </a:spcBef>
              <a:spcAft>
                <a:spcPts val="0"/>
              </a:spcAft>
              <a:buClr>
                <a:schemeClr val="accent1"/>
              </a:buClr>
              <a:buSzPts val="1400"/>
              <a:buFont typeface="Arial"/>
              <a:buChar char="•"/>
            </a:pPr>
            <a:r>
              <a:rPr b="0" i="0" lang="es" sz="1400" u="none" cap="none" strike="noStrike">
                <a:solidFill>
                  <a:schemeClr val="lt1"/>
                </a:solidFill>
                <a:latin typeface="Century Gothic"/>
                <a:ea typeface="Century Gothic"/>
                <a:cs typeface="Century Gothic"/>
                <a:sym typeface="Century Gothic"/>
              </a:rPr>
              <a:t>Been living in Catalonia for last 10 years (Olesa de Montserrat)  ----&gt;</a:t>
            </a:r>
            <a:endParaRPr sz="1100"/>
          </a:p>
          <a:p>
            <a:pPr indent="-177800" lvl="2" marL="863600" marR="0" rtl="0" algn="l">
              <a:spcBef>
                <a:spcPts val="700"/>
              </a:spcBef>
              <a:spcAft>
                <a:spcPts val="0"/>
              </a:spcAft>
              <a:buClr>
                <a:schemeClr val="accent1"/>
              </a:buClr>
              <a:buSzPts val="1400"/>
              <a:buFont typeface="Arial"/>
              <a:buChar char="•"/>
            </a:pPr>
            <a:r>
              <a:rPr b="0" i="0" lang="es" sz="1400" u="none" cap="none" strike="noStrike">
                <a:solidFill>
                  <a:schemeClr val="lt1"/>
                </a:solidFill>
                <a:latin typeface="Century Gothic"/>
                <a:ea typeface="Century Gothic"/>
                <a:cs typeface="Century Gothic"/>
                <a:sym typeface="Century Gothic"/>
              </a:rPr>
              <a:t>Last 3 years spent working on big-data related projects</a:t>
            </a:r>
            <a:endParaRPr sz="1100"/>
          </a:p>
          <a:p>
            <a:pPr indent="-177800" lvl="2" marL="863600" marR="0" rtl="0" algn="l">
              <a:spcBef>
                <a:spcPts val="700"/>
              </a:spcBef>
              <a:spcAft>
                <a:spcPts val="0"/>
              </a:spcAft>
              <a:buClr>
                <a:schemeClr val="accent1"/>
              </a:buClr>
              <a:buSzPts val="1400"/>
              <a:buFont typeface="Arial"/>
              <a:buChar char="•"/>
            </a:pPr>
            <a:r>
              <a:rPr b="0" i="0" lang="es" sz="1400" u="none" cap="none" strike="noStrike">
                <a:solidFill>
                  <a:schemeClr val="lt1"/>
                </a:solidFill>
                <a:latin typeface="Century Gothic"/>
                <a:ea typeface="Century Gothic"/>
                <a:cs typeface="Century Gothic"/>
                <a:sym typeface="Century Gothic"/>
              </a:rPr>
              <a:t>Companies I’ve worked for:</a:t>
            </a:r>
            <a:endParaRPr sz="1100"/>
          </a:p>
          <a:p>
            <a:pPr indent="-177800" lvl="3" marL="1206500" marR="0" rtl="0" algn="l">
              <a:spcBef>
                <a:spcPts val="700"/>
              </a:spcBef>
              <a:spcAft>
                <a:spcPts val="0"/>
              </a:spcAft>
              <a:buClr>
                <a:schemeClr val="accent1"/>
              </a:buClr>
              <a:buSzPts val="1200"/>
              <a:buFont typeface="Arial"/>
              <a:buChar char="•"/>
            </a:pPr>
            <a:r>
              <a:rPr b="0" i="0" lang="es" sz="1200" u="none" cap="none" strike="noStrike">
                <a:solidFill>
                  <a:schemeClr val="lt1"/>
                </a:solidFill>
                <a:latin typeface="Century Gothic"/>
                <a:ea typeface="Century Gothic"/>
                <a:cs typeface="Century Gothic"/>
                <a:sym typeface="Century Gothic"/>
              </a:rPr>
              <a:t>Vistaprint (</a:t>
            </a:r>
            <a:r>
              <a:rPr lang="es" sz="1200"/>
              <a:t>Barcelona</a:t>
            </a:r>
            <a:r>
              <a:rPr b="0" i="0" lang="es" sz="1200" u="none" cap="none" strike="noStrike">
                <a:solidFill>
                  <a:schemeClr val="lt1"/>
                </a:solidFill>
                <a:latin typeface="Century Gothic"/>
                <a:ea typeface="Century Gothic"/>
                <a:cs typeface="Century Gothic"/>
                <a:sym typeface="Century Gothic"/>
              </a:rPr>
              <a:t>)</a:t>
            </a:r>
            <a:endParaRPr sz="1100"/>
          </a:p>
          <a:p>
            <a:pPr indent="-177800" lvl="3" marL="1206500" marR="0" rtl="0" algn="l">
              <a:spcBef>
                <a:spcPts val="700"/>
              </a:spcBef>
              <a:spcAft>
                <a:spcPts val="0"/>
              </a:spcAft>
              <a:buClr>
                <a:schemeClr val="accent1"/>
              </a:buClr>
              <a:buSzPts val="1200"/>
              <a:buFont typeface="Arial"/>
              <a:buChar char="•"/>
            </a:pPr>
            <a:r>
              <a:rPr b="0" i="0" lang="es" sz="1200" u="none" cap="none" strike="noStrike">
                <a:solidFill>
                  <a:schemeClr val="lt1"/>
                </a:solidFill>
                <a:latin typeface="Century Gothic"/>
                <a:ea typeface="Century Gothic"/>
                <a:cs typeface="Century Gothic"/>
                <a:sym typeface="Century Gothic"/>
              </a:rPr>
              <a:t>Xerox (</a:t>
            </a:r>
            <a:r>
              <a:rPr lang="es" sz="1200"/>
              <a:t>Barcelona</a:t>
            </a:r>
            <a:r>
              <a:rPr b="0" i="0" lang="es" sz="1200" u="none" cap="none" strike="noStrike">
                <a:solidFill>
                  <a:schemeClr val="lt1"/>
                </a:solidFill>
                <a:latin typeface="Century Gothic"/>
                <a:ea typeface="Century Gothic"/>
                <a:cs typeface="Century Gothic"/>
                <a:sym typeface="Century Gothic"/>
              </a:rPr>
              <a:t>)</a:t>
            </a:r>
            <a:endParaRPr sz="1100"/>
          </a:p>
          <a:p>
            <a:pPr indent="-177800" lvl="3" marL="1206500" marR="0" rtl="0" algn="l">
              <a:spcBef>
                <a:spcPts val="700"/>
              </a:spcBef>
              <a:spcAft>
                <a:spcPts val="0"/>
              </a:spcAft>
              <a:buClr>
                <a:schemeClr val="accent1"/>
              </a:buClr>
              <a:buSzPts val="1200"/>
              <a:buFont typeface="Arial"/>
              <a:buChar char="•"/>
            </a:pPr>
            <a:r>
              <a:rPr b="0" i="0" lang="es" sz="1200" u="none" cap="none" strike="noStrike">
                <a:solidFill>
                  <a:schemeClr val="lt1"/>
                </a:solidFill>
                <a:latin typeface="Century Gothic"/>
                <a:ea typeface="Century Gothic"/>
                <a:cs typeface="Century Gothic"/>
                <a:sym typeface="Century Gothic"/>
              </a:rPr>
              <a:t>Microsoft (Redmond &amp; Dublin)</a:t>
            </a:r>
            <a:endParaRPr sz="1100"/>
          </a:p>
          <a:p>
            <a:pPr indent="-114300" lvl="1" marL="558800" marR="0" rtl="0" algn="l">
              <a:spcBef>
                <a:spcPts val="800"/>
              </a:spcBef>
              <a:spcAft>
                <a:spcPts val="0"/>
              </a:spcAft>
              <a:buClr>
                <a:schemeClr val="accent1"/>
              </a:buClr>
              <a:buSzPts val="1500"/>
              <a:buFont typeface="Arial"/>
              <a:buNone/>
            </a:pPr>
            <a:r>
              <a:t/>
            </a:r>
            <a:endParaRPr b="0" i="0" sz="1500" u="none" cap="none" strike="noStrike">
              <a:solidFill>
                <a:schemeClr val="lt1"/>
              </a:solidFill>
              <a:latin typeface="Century Gothic"/>
              <a:ea typeface="Century Gothic"/>
              <a:cs typeface="Century Gothic"/>
              <a:sym typeface="Century Gothic"/>
            </a:endParaRPr>
          </a:p>
        </p:txBody>
      </p:sp>
      <p:pic>
        <p:nvPicPr>
          <p:cNvPr id="168" name="Shape 168"/>
          <p:cNvPicPr preferRelativeResize="0"/>
          <p:nvPr/>
        </p:nvPicPr>
        <p:blipFill>
          <a:blip r:embed="rId3">
            <a:alphaModFix/>
          </a:blip>
          <a:stretch>
            <a:fillRect/>
          </a:stretch>
        </p:blipFill>
        <p:spPr>
          <a:xfrm>
            <a:off x="5175925" y="1404375"/>
            <a:ext cx="3968075" cy="263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Presentation Overview</a:t>
            </a:r>
            <a:endParaRPr sz="1100"/>
          </a:p>
        </p:txBody>
      </p:sp>
      <p:sp>
        <p:nvSpPr>
          <p:cNvPr id="174" name="Shape 174"/>
          <p:cNvSpPr txBox="1"/>
          <p:nvPr>
            <p:ph idx="1" type="body"/>
          </p:nvPr>
        </p:nvSpPr>
        <p:spPr>
          <a:xfrm>
            <a:off x="614034" y="1666715"/>
            <a:ext cx="7915931" cy="3312789"/>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54000" lvl="0" marL="254000" marR="0" rtl="0" algn="l">
              <a:spcBef>
                <a:spcPts val="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Data : The foundation of everything</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Events are the source data</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Copying mutable data is an anti-pattern</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Don’t make data an </a:t>
            </a:r>
            <a:r>
              <a:rPr lang="es" sz="1400"/>
              <a:t>afterthought</a:t>
            </a:r>
            <a:endParaRPr sz="1100"/>
          </a:p>
          <a:p>
            <a:pPr indent="-254000" lvl="0" marL="2540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Storage : Where the data goes</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Keep all the data you can afford</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Separate compute and storage and you can be more elastic</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Check out managed services</a:t>
            </a:r>
            <a:endParaRPr sz="1100"/>
          </a:p>
          <a:p>
            <a:pPr indent="-254000" lvl="0" marL="2540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Processing : Transformation and computation</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Meta-data adds important logging into the system</a:t>
            </a:r>
            <a:endParaRPr sz="1100"/>
          </a:p>
          <a:p>
            <a:pPr indent="-215900" lvl="1" marL="558800" marR="0" rtl="0" algn="l">
              <a:spcBef>
                <a:spcPts val="700"/>
              </a:spcBef>
              <a:spcAft>
                <a:spcPts val="0"/>
              </a:spcAft>
              <a:buClr>
                <a:schemeClr val="accent1"/>
              </a:buClr>
              <a:buSzPts val="1400"/>
              <a:buFont typeface="Noto Sans Symbols"/>
              <a:buChar char="○"/>
            </a:pPr>
            <a:r>
              <a:rPr b="0" i="0" lang="es" sz="1400" u="none" cap="none" strike="noStrike">
                <a:solidFill>
                  <a:schemeClr val="lt1"/>
                </a:solidFill>
                <a:latin typeface="Century Gothic"/>
                <a:ea typeface="Century Gothic"/>
                <a:cs typeface="Century Gothic"/>
                <a:sym typeface="Century Gothic"/>
              </a:rPr>
              <a:t>Avoid monolithic system design</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Events are the intrinsic data that matters most</a:t>
            </a:r>
            <a:endParaRPr sz="1100"/>
          </a:p>
        </p:txBody>
      </p:sp>
      <p:sp>
        <p:nvSpPr>
          <p:cNvPr id="180" name="Shape 180"/>
          <p:cNvSpPr txBox="1"/>
          <p:nvPr>
            <p:ph idx="1" type="body"/>
          </p:nvPr>
        </p:nvSpPr>
        <p:spPr>
          <a:xfrm>
            <a:off x="614034" y="1666715"/>
            <a:ext cx="7915931" cy="3141394"/>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Data can be said to be just about anything that can be processed</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However, it</a:t>
            </a:r>
            <a:r>
              <a:rPr lang="es" sz="1500"/>
              <a:t>’</a:t>
            </a:r>
            <a:r>
              <a:rPr b="0" i="0" lang="es" sz="1500" u="none" cap="none" strike="noStrike">
                <a:solidFill>
                  <a:schemeClr val="lt1"/>
                </a:solidFill>
                <a:latin typeface="Century Gothic"/>
                <a:ea typeface="Century Gothic"/>
                <a:cs typeface="Century Gothic"/>
                <a:sym typeface="Century Gothic"/>
              </a:rPr>
              <a:t>s vitally important to think about “events” as the building blocks of all data</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Events are: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Unique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Contain immutable information</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Orderable</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From events all other representations of the data can be constructed:</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If you’re capturing data but not events, you at risk of missing data or having inaccurate data</a:t>
            </a:r>
            <a:endParaRPr b="0" i="0" sz="1500" u="none" cap="none" strike="noStrike">
              <a:solidFill>
                <a:schemeClr val="lt1"/>
              </a:solidFill>
              <a:latin typeface="Century Gothic"/>
              <a:ea typeface="Century Gothic"/>
              <a:cs typeface="Century Gothic"/>
              <a:sym typeface="Century Gothic"/>
            </a:endParaRPr>
          </a:p>
          <a:p>
            <a:pPr indent="-247650" lvl="0" marL="254000" marR="0" rtl="0" algn="l">
              <a:spcBef>
                <a:spcPts val="800"/>
              </a:spcBef>
              <a:spcAft>
                <a:spcPts val="0"/>
              </a:spcAft>
              <a:buClr>
                <a:schemeClr val="accent1"/>
              </a:buClr>
              <a:buSzPts val="1500"/>
              <a:buFont typeface="Noto Sans Symbols"/>
              <a:buChar char="○"/>
            </a:pPr>
            <a:r>
              <a:rPr lang="es" sz="1500"/>
              <a:t>Recommended reading: The Log by Jay Kreps of LinkedIn https://goo.gl/HYDiig</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Copying mutable data is an anti-pattern</a:t>
            </a:r>
            <a:endParaRPr sz="1100"/>
          </a:p>
        </p:txBody>
      </p:sp>
      <p:sp>
        <p:nvSpPr>
          <p:cNvPr id="186" name="Shape 186"/>
          <p:cNvSpPr txBox="1"/>
          <p:nvPr>
            <p:ph idx="1" type="body"/>
          </p:nvPr>
        </p:nvSpPr>
        <p:spPr>
          <a:xfrm>
            <a:off x="614034" y="1666715"/>
            <a:ext cx="7915931" cy="2964919"/>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Polling data from an upstream source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Why? They only gave us a polling / pull interface (we don’t control the API)</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Problem: Data window underlap (classic batch data problem) and complexity</a:t>
            </a:r>
            <a:endParaRPr sz="1100"/>
          </a:p>
          <a:p>
            <a:pPr indent="-260350" lvl="0" marL="254000" marR="0" rtl="0" algn="l">
              <a:spcBef>
                <a:spcPts val="800"/>
              </a:spcBef>
              <a:spcAft>
                <a:spcPts val="0"/>
              </a:spcAft>
              <a:buClr>
                <a:schemeClr val="accent1"/>
              </a:buClr>
              <a:buSzPts val="1700"/>
              <a:buFont typeface="Noto Sans Symbols"/>
              <a:buChar char="○"/>
            </a:pPr>
            <a:r>
              <a:rPr b="0" i="0" lang="es" sz="1700" u="none" cap="none" strike="noStrike">
                <a:solidFill>
                  <a:schemeClr val="lt1"/>
                </a:solidFill>
                <a:latin typeface="Century Gothic"/>
                <a:ea typeface="Century Gothic"/>
                <a:cs typeface="Century Gothic"/>
                <a:sym typeface="Century Gothic"/>
              </a:rPr>
              <a:t>Copying data in batches from upstream database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Why? They only gave us access to a reporting database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Problem: Same as above; it also can make elastic processing bound on non-scalable relational DB.</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Event data example with baskets</a:t>
            </a:r>
            <a:endParaRPr sz="1100"/>
          </a:p>
        </p:txBody>
      </p:sp>
      <p:sp>
        <p:nvSpPr>
          <p:cNvPr id="192" name="Shape 192"/>
          <p:cNvSpPr txBox="1"/>
          <p:nvPr>
            <p:ph idx="1" type="body"/>
          </p:nvPr>
        </p:nvSpPr>
        <p:spPr>
          <a:xfrm>
            <a:off x="504703" y="1759226"/>
            <a:ext cx="7915931" cy="2893289"/>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Imagine you have a “shopping basket” in your e-commerce application</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Each user has a basket that contains the products they are intending to buy (before checkout)</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My two options to get at this data stream are:</a:t>
            </a:r>
            <a:endParaRPr sz="1100"/>
          </a:p>
          <a:p>
            <a:pPr indent="-171450" lvl="2" marL="8636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Poll all/certain  baskets on a given frequency</a:t>
            </a:r>
            <a:endParaRPr sz="1100"/>
          </a:p>
          <a:p>
            <a:pPr indent="-171450" lvl="2" marL="8636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Get a basket update event from the system every time a basket changes (add/remove) that includes what drove the change and what the change was (add/remove)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Which is more tenable and scalable?</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Data: Don’t make data an afterthought</a:t>
            </a:r>
            <a:endParaRPr sz="1100"/>
          </a:p>
        </p:txBody>
      </p:sp>
      <p:sp>
        <p:nvSpPr>
          <p:cNvPr id="198" name="Shape 198"/>
          <p:cNvSpPr txBox="1"/>
          <p:nvPr>
            <p:ph idx="1" type="body"/>
          </p:nvPr>
        </p:nvSpPr>
        <p:spPr>
          <a:xfrm>
            <a:off x="614025" y="1666727"/>
            <a:ext cx="7915800" cy="324870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Systems development usually starts focusing around the functional aspects:</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Front/back end systems providing user features</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System design</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But data is showing to be one of the most important aspects of the modern eco-system</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Predictive systems</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Business intelligence</a:t>
            </a:r>
            <a:endParaRPr sz="15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Start to think about analytics and data use cases early in system design</a:t>
            </a:r>
            <a:endParaRPr b="0" i="0" sz="1500" u="none" cap="none" strike="noStrike">
              <a:solidFill>
                <a:schemeClr val="lt1"/>
              </a:solidFill>
              <a:latin typeface="Century Gothic"/>
              <a:ea typeface="Century Gothic"/>
              <a:cs typeface="Century Gothic"/>
              <a:sym typeface="Century Gothic"/>
            </a:endParaRPr>
          </a:p>
          <a:p>
            <a:pPr indent="-247650" lvl="0" marL="254000" rtl="0">
              <a:spcBef>
                <a:spcPts val="800"/>
              </a:spcBef>
              <a:spcAft>
                <a:spcPts val="0"/>
              </a:spcAft>
              <a:buClr>
                <a:schemeClr val="accent1"/>
              </a:buClr>
              <a:buSzPts val="1500"/>
              <a:buFont typeface="Noto Sans Symbols"/>
              <a:buChar char="○"/>
            </a:pPr>
            <a:r>
              <a:rPr lang="es" sz="1500"/>
              <a:t>Making data part of the solution ownership can be seen as similar to what Dev Ops has been for infrastructure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Storage: Don’t mix storage and compute on the same systems</a:t>
            </a:r>
            <a:endParaRPr sz="1100"/>
          </a:p>
        </p:txBody>
      </p:sp>
      <p:sp>
        <p:nvSpPr>
          <p:cNvPr id="204" name="Shape 204"/>
          <p:cNvSpPr txBox="1"/>
          <p:nvPr>
            <p:ph idx="1" type="body"/>
          </p:nvPr>
        </p:nvSpPr>
        <p:spPr>
          <a:xfrm>
            <a:off x="614034" y="1666715"/>
            <a:ext cx="7915931" cy="3223337"/>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Data and processing capacity generally need to be elastic</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But you can’t scale down CPU-underutilized node if your data is on those same instances</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If we are limited to computing where our data is, many jobs can collide for a limited set of nodes.</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Compute and storage on the same machine is an artifact from Hadoop systems, where HDFS is used to communicate results of MapReduce stages</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Newer systems not directly dependent on a DFS (example: Spark RDD)</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In case you’re using Hadoop, consider if you can start migrating</a:t>
            </a:r>
            <a:endParaRPr sz="1500"/>
          </a:p>
          <a:p>
            <a:pPr indent="-247650" lvl="0" marL="254000" marR="0" rtl="0" algn="l">
              <a:spcBef>
                <a:spcPts val="800"/>
              </a:spcBef>
              <a:spcAft>
                <a:spcPts val="0"/>
              </a:spcAft>
              <a:buClr>
                <a:schemeClr val="accent1"/>
              </a:buClr>
              <a:buSzPts val="1500"/>
              <a:buFont typeface="Noto Sans Symbols"/>
              <a:buChar char="○"/>
            </a:pPr>
            <a:r>
              <a:rPr lang="es" sz="1500"/>
              <a:t>Also, having storage elsewhere allows setting up alternate clusters of processing</a:t>
            </a:r>
            <a:endParaRPr sz="1500"/>
          </a:p>
          <a:p>
            <a:pPr indent="-209550" lvl="1" marL="558800" marR="0" rtl="0" algn="l">
              <a:spcBef>
                <a:spcPts val="800"/>
              </a:spcBef>
              <a:spcAft>
                <a:spcPts val="0"/>
              </a:spcAft>
              <a:buClr>
                <a:schemeClr val="accent1"/>
              </a:buClr>
              <a:buSzPts val="1500"/>
              <a:buFont typeface="Noto Sans Symbols"/>
              <a:buChar char="○"/>
            </a:pPr>
            <a:r>
              <a:rPr lang="es" sz="1500"/>
              <a:t>For testing new versions, back scrubs,, etc</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marR="0" rtl="0" algn="l">
              <a:spcBef>
                <a:spcPts val="0"/>
              </a:spcBef>
              <a:spcAft>
                <a:spcPts val="0"/>
              </a:spcAft>
              <a:buClr>
                <a:srgbClr val="FEFEFE"/>
              </a:buClr>
              <a:buSzPts val="3000"/>
              <a:buFont typeface="Century Gothic"/>
              <a:buNone/>
            </a:pPr>
            <a:r>
              <a:rPr b="1" i="0" lang="es" sz="3000" u="none" cap="none" strike="noStrike">
                <a:solidFill>
                  <a:srgbClr val="FEFEFE"/>
                </a:solidFill>
                <a:latin typeface="Century Gothic"/>
                <a:ea typeface="Century Gothic"/>
                <a:cs typeface="Century Gothic"/>
                <a:sym typeface="Century Gothic"/>
              </a:rPr>
              <a:t>Storage: Managed services for storage are compelling</a:t>
            </a:r>
            <a:endParaRPr sz="1100"/>
          </a:p>
        </p:txBody>
      </p:sp>
      <p:sp>
        <p:nvSpPr>
          <p:cNvPr id="210" name="Shape 210"/>
          <p:cNvSpPr txBox="1"/>
          <p:nvPr>
            <p:ph idx="1" type="body"/>
          </p:nvPr>
        </p:nvSpPr>
        <p:spPr>
          <a:xfrm>
            <a:off x="614034" y="1666715"/>
            <a:ext cx="7915931" cy="3273032"/>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247650" lvl="0" marL="254000" marR="0" rtl="0" algn="l">
              <a:spcBef>
                <a:spcPts val="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Design for independent scalability of the system dependencies and de-couple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Look at managed services (S3 vs HDFS)</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The costs might be higher for managed services, but the flexibility and complexity of the system are really compelling especially for small teams:</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You might have to sacrifice some platform neutrality, but it might be worth it!</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Building a 99.999 </a:t>
            </a:r>
            <a:r>
              <a:rPr lang="es" sz="1500"/>
              <a:t>uptime</a:t>
            </a:r>
            <a:r>
              <a:rPr b="0" i="0" lang="es" sz="1500" u="none" cap="none" strike="noStrike">
                <a:solidFill>
                  <a:schemeClr val="lt1"/>
                </a:solidFill>
                <a:latin typeface="Century Gothic"/>
                <a:ea typeface="Century Gothic"/>
                <a:cs typeface="Century Gothic"/>
                <a:sym typeface="Century Gothic"/>
              </a:rPr>
              <a:t> system for block storage that is globally replicated is going to cost you more than what it will cost at AWS or Google</a:t>
            </a:r>
            <a:endParaRPr sz="1100"/>
          </a:p>
          <a:p>
            <a:pPr indent="-247650" lvl="0" marL="2540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Focus on the systems that make a differentiate impact to your product’s performance:</a:t>
            </a:r>
            <a:endParaRPr sz="1100"/>
          </a:p>
          <a:p>
            <a:pPr indent="-209550" lvl="1" marL="558800" marR="0" rtl="0" algn="l">
              <a:spcBef>
                <a:spcPts val="800"/>
              </a:spcBef>
              <a:spcAft>
                <a:spcPts val="0"/>
              </a:spcAft>
              <a:buClr>
                <a:schemeClr val="accent1"/>
              </a:buClr>
              <a:buSzPts val="1500"/>
              <a:buFont typeface="Noto Sans Symbols"/>
              <a:buChar char="○"/>
            </a:pPr>
            <a:r>
              <a:rPr b="0" i="0" lang="es" sz="1500" u="none" cap="none" strike="noStrike">
                <a:solidFill>
                  <a:schemeClr val="lt1"/>
                </a:solidFill>
                <a:latin typeface="Century Gothic"/>
                <a:ea typeface="Century Gothic"/>
                <a:cs typeface="Century Gothic"/>
                <a:sym typeface="Century Gothic"/>
              </a:rPr>
              <a:t>Dynamo too slow to do real-time product recommendations?, run your own Cassandra/HBase/… cluster</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