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4BD9-61D2-BC49-56A6-9F9D43D1A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E88FF-DCDF-AB91-72BD-3CDDF300B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B4B40-B066-550B-EE31-16E763848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2CE9-CBC6-4B8B-BC17-651CE226F23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36303-7B92-199E-DC3A-5AD48D33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8C12A-428E-5551-D37D-08BC51C2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7B8C-87BB-4FCB-942F-7A79214C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9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64DF1-C6E1-FB51-2122-22954C6A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7CCF6-9CDD-C358-AA2F-D652352FF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48013-9F7D-9656-006E-212A1EA3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2CE9-CBC6-4B8B-BC17-651CE226F23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F87B7-214C-19F0-9A49-5F3B1A4F7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F3048-D89A-5C05-65AF-EFE1535D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7B8C-87BB-4FCB-942F-7A79214C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1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DB9C43-0C61-28F8-1A0C-014EBDA51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F086-9F45-DA11-3024-40A4866DD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536AC-7077-4765-7463-41A027DD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2CE9-CBC6-4B8B-BC17-651CE226F23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68567-E9AA-DC22-19BA-AF01D59E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F7B73-263A-2A83-B188-F6102B98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7B8C-87BB-4FCB-942F-7A79214C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2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FBF5-1D6A-662C-259E-CF325866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5B8A9-072B-0E0C-58F1-A48D32F0A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D7D3F-0A73-9454-7CF3-77E7C787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2CE9-CBC6-4B8B-BC17-651CE226F23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B3DEF-0E1C-97DE-85D4-24F489CE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C7C1C-3CBE-8680-B1F6-1DBF8FAF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7B8C-87BB-4FCB-942F-7A79214C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8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B8B7-AD12-F055-C2C0-7CEF2235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57A7E-1B74-D192-994F-4E8687F69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501A2-6168-8FD0-CD54-847DBA51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2CE9-CBC6-4B8B-BC17-651CE226F23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9B3B8-33C8-E389-7AFB-B1CC33CC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0445F-1506-F6DC-C019-C94E180A1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7B8C-87BB-4FCB-942F-7A79214C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1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6E18-FEDD-E276-F119-A0BA99886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272CE-43BC-DDF6-35F1-95B36BF13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FAD9C-4C05-C09C-62F1-DC91274CF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29320-EB9A-4222-10D6-2B16C541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2CE9-CBC6-4B8B-BC17-651CE226F23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45C48-5A20-A0C8-3A2F-80177808B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B2059-1521-AEC0-C496-40C9A8A5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7B8C-87BB-4FCB-942F-7A79214C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4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7F88-A182-F6CB-E9F0-CEACA66FC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4AA3F-AF46-6426-B693-F02FB04AD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5593F-69E1-56F9-3330-11D3F6A0F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283B9-ACD9-C04E-5C9E-BCA00FD3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CD25C-7EFD-3D4C-8081-72EC40653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F18DB4-5475-3C30-BC09-6FE597F4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2CE9-CBC6-4B8B-BC17-651CE226F23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B3738D-2F1A-D230-8937-DD4E4BE3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25EDA9-54A7-4A34-0254-FA947D5A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7B8C-87BB-4FCB-942F-7A79214C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2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E726-D687-8C86-AF37-95F8F789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B3496D-5638-69F7-E6DC-F7B8517F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2CE9-CBC6-4B8B-BC17-651CE226F23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526309-E7AF-0291-905D-77274D60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82981-B883-DAD6-46EF-32AB64F8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7B8C-87BB-4FCB-942F-7A79214C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5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7F0579-BAA3-D423-77C7-C94BEC1A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2CE9-CBC6-4B8B-BC17-651CE226F23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BD3CE-C6EB-4A58-8957-3B3889CA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7E913-5374-467D-67CB-F7F88639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7B8C-87BB-4FCB-942F-7A79214C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5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81934-A7FB-AC6D-DB8A-F3AB3C23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EC74A-1C85-1925-E81F-F5FA73E1F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015FE-71AE-C3CB-5476-12E8D3609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3A334-F6C1-ECC7-C9A6-C38F51DC0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2CE9-CBC6-4B8B-BC17-651CE226F23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C2387-EB9D-F5E0-5CB7-D819E2CE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70D9C-DC57-65E8-A0A7-116BFEEB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7B8C-87BB-4FCB-942F-7A79214C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8AAC-6297-5464-9CDF-FB1FEAF94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C0CA48-2C27-EEE6-2C8B-A355015A4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DE430-3E20-5899-8724-DA7401795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A5DCD-4637-641A-036F-387FD106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2CE9-CBC6-4B8B-BC17-651CE226F23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0974E-F85B-4B0F-CCE9-281C0555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E4C12-8964-BAC7-F631-9977DC6A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7B8C-87BB-4FCB-942F-7A79214C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4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197748-64E8-C54A-FD95-ACF7CF480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556F7-F0D5-2BCF-6F0C-1FAF11A83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861C0-7832-ACAB-C77F-F819F79D53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82CE9-CBC6-4B8B-BC17-651CE226F23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8891C-0A0C-BB55-9699-7C26A29B5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9DE76-B867-AC96-8C2F-F0B030BEC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B7B8C-87BB-4FCB-942F-7A79214C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5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960359-2D49-783B-7C71-8A9F9A92E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489406"/>
              </p:ext>
            </p:extLst>
          </p:nvPr>
        </p:nvGraphicFramePr>
        <p:xfrm>
          <a:off x="2850862" y="1075019"/>
          <a:ext cx="6490277" cy="40198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8652">
                  <a:extLst>
                    <a:ext uri="{9D8B030D-6E8A-4147-A177-3AD203B41FA5}">
                      <a16:colId xmlns:a16="http://schemas.microsoft.com/office/drawing/2014/main" val="2672826761"/>
                    </a:ext>
                  </a:extLst>
                </a:gridCol>
                <a:gridCol w="4329659">
                  <a:extLst>
                    <a:ext uri="{9D8B030D-6E8A-4147-A177-3AD203B41FA5}">
                      <a16:colId xmlns:a16="http://schemas.microsoft.com/office/drawing/2014/main" val="1871386906"/>
                    </a:ext>
                  </a:extLst>
                </a:gridCol>
                <a:gridCol w="1351966">
                  <a:extLst>
                    <a:ext uri="{9D8B030D-6E8A-4147-A177-3AD203B41FA5}">
                      <a16:colId xmlns:a16="http://schemas.microsoft.com/office/drawing/2014/main" val="2966769616"/>
                    </a:ext>
                  </a:extLst>
                </a:gridCol>
              </a:tblGrid>
              <a:tr h="489228"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</a:rPr>
                        <a:t>Category (High to Low)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</a:rPr>
                        <a:t>Importance Value (Percent as decimal- High to Low)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607305"/>
                  </a:ext>
                </a:extLst>
              </a:tr>
              <a:tr h="48922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>
                          <a:effectLst/>
                        </a:rPr>
                        <a:t>Round 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Assist Turnover Ratio Rank, Win-Loss Rank, Scoring Margin Rank, Field Goal % Defense Rank, Turnover Margin Rank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0.0702 - 0.0546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927691"/>
                  </a:ext>
                </a:extLst>
              </a:tr>
              <a:tr h="55038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>
                          <a:effectLst/>
                        </a:rPr>
                        <a:t>Round 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Fouls Per Game Rank, Win-Loss Rank, Field Goal % Defense Rank, Rebound Margin Rank, Three Pt FG Defense Rank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0.0684 - 0.0545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858877"/>
                  </a:ext>
                </a:extLst>
              </a:tr>
              <a:tr h="48922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>
                          <a:effectLst/>
                        </a:rPr>
                        <a:t>Round 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Win-Loss Rank, Scoring Defense Rank, Three Pt FG Defense Rank, Turnover Per Game Rank, Turnover Margin Rank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0.0892 - 0.0562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371558"/>
                  </a:ext>
                </a:extLst>
              </a:tr>
              <a:tr h="48922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>
                          <a:effectLst/>
                        </a:rPr>
                        <a:t>Round 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Steals Per Game Rank, Scoring Offense Rank, Win-Loss Rank, Field Goal % Rank, Rebound Margin Rank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0.0785 - 0.0566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438628"/>
                  </a:ext>
                </a:extLst>
              </a:tr>
              <a:tr h="48922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>
                          <a:effectLst/>
                        </a:rPr>
                        <a:t>Round 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Win-Loss Rank, </a:t>
                      </a:r>
                      <a:r>
                        <a:rPr lang="en-US" sz="1400" u="none" strike="noStrike" dirty="0" err="1">
                          <a:effectLst/>
                        </a:rPr>
                        <a:t>BlocksPerGame</a:t>
                      </a:r>
                      <a:r>
                        <a:rPr lang="en-US" sz="1400" u="none" strike="noStrike" dirty="0">
                          <a:effectLst/>
                        </a:rPr>
                        <a:t> Rank, Field Goal % Rank, Scoring Offense Rank, Three Pt FG Defense Rank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0.1244 - 0.0583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045678"/>
                  </a:ext>
                </a:extLst>
              </a:tr>
              <a:tr h="53509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>
                          <a:effectLst/>
                        </a:rPr>
                        <a:t>Round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Steals Per Game Rank, </a:t>
                      </a:r>
                      <a:r>
                        <a:rPr lang="en-US" sz="1400" u="none" strike="noStrike" dirty="0" err="1">
                          <a:effectLst/>
                        </a:rPr>
                        <a:t>BlocksPerGame</a:t>
                      </a:r>
                      <a:r>
                        <a:rPr lang="en-US" sz="1400" u="none" strike="noStrike" dirty="0">
                          <a:effectLst/>
                        </a:rPr>
                        <a:t> Rank, Turnover Margin Rank, Field Goal % Defense Rank, Three Pt FG % Rank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0.0751 - 0.0587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4942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A2B993-34FF-4B9A-7CC0-393145ED2E48}"/>
              </a:ext>
            </a:extLst>
          </p:cNvPr>
          <p:cNvSpPr txBox="1"/>
          <p:nvPr/>
        </p:nvSpPr>
        <p:spPr>
          <a:xfrm>
            <a:off x="4281054" y="590110"/>
            <a:ext cx="362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Top 5 Important Statistic Categories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4B4C3-8E3B-B86E-7A0F-D453E36049BB}"/>
              </a:ext>
            </a:extLst>
          </p:cNvPr>
          <p:cNvSpPr txBox="1"/>
          <p:nvPr/>
        </p:nvSpPr>
        <p:spPr>
          <a:xfrm>
            <a:off x="2846165" y="5256351"/>
            <a:ext cx="64937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Importance values were calculated out 19 decimal places.  Although evaluated, the importance of a team’s conference, on average was less than a percent, many of which were rounded to zero.  In Round 6, however, being part of the Big 10 or ACC scored 0.0331 and 0.0297, respectively, which was more important than Win-Loss Rank, Field Goal % Rank, and Turnover Per Game Rank.</a:t>
            </a:r>
          </a:p>
        </p:txBody>
      </p:sp>
    </p:spTree>
    <p:extLst>
      <p:ext uri="{BB962C8B-B14F-4D97-AF65-F5344CB8AC3E}">
        <p14:creationId xmlns:p14="http://schemas.microsoft.com/office/powerpoint/2010/main" val="15429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132B1AE-28F1-376A-A766-6A243E267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105836"/>
              </p:ext>
            </p:extLst>
          </p:nvPr>
        </p:nvGraphicFramePr>
        <p:xfrm>
          <a:off x="2596691" y="1239865"/>
          <a:ext cx="6998614" cy="38768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1938">
                  <a:extLst>
                    <a:ext uri="{9D8B030D-6E8A-4147-A177-3AD203B41FA5}">
                      <a16:colId xmlns:a16="http://schemas.microsoft.com/office/drawing/2014/main" val="1680068863"/>
                    </a:ext>
                  </a:extLst>
                </a:gridCol>
                <a:gridCol w="2367953">
                  <a:extLst>
                    <a:ext uri="{9D8B030D-6E8A-4147-A177-3AD203B41FA5}">
                      <a16:colId xmlns:a16="http://schemas.microsoft.com/office/drawing/2014/main" val="1474946832"/>
                    </a:ext>
                  </a:extLst>
                </a:gridCol>
                <a:gridCol w="1262909">
                  <a:extLst>
                    <a:ext uri="{9D8B030D-6E8A-4147-A177-3AD203B41FA5}">
                      <a16:colId xmlns:a16="http://schemas.microsoft.com/office/drawing/2014/main" val="1891264478"/>
                    </a:ext>
                  </a:extLst>
                </a:gridCol>
                <a:gridCol w="841938">
                  <a:extLst>
                    <a:ext uri="{9D8B030D-6E8A-4147-A177-3AD203B41FA5}">
                      <a16:colId xmlns:a16="http://schemas.microsoft.com/office/drawing/2014/main" val="650355776"/>
                    </a:ext>
                  </a:extLst>
                </a:gridCol>
                <a:gridCol w="841938">
                  <a:extLst>
                    <a:ext uri="{9D8B030D-6E8A-4147-A177-3AD203B41FA5}">
                      <a16:colId xmlns:a16="http://schemas.microsoft.com/office/drawing/2014/main" val="2776336955"/>
                    </a:ext>
                  </a:extLst>
                </a:gridCol>
                <a:gridCol w="841938">
                  <a:extLst>
                    <a:ext uri="{9D8B030D-6E8A-4147-A177-3AD203B41FA5}">
                      <a16:colId xmlns:a16="http://schemas.microsoft.com/office/drawing/2014/main" val="2726026063"/>
                    </a:ext>
                  </a:extLst>
                </a:gridCol>
              </a:tblGrid>
              <a:tr h="29821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Overall Accuracy per Round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Loss = 0; Win 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Precision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9890206"/>
                  </a:ext>
                </a:extLst>
              </a:tr>
              <a:tr h="29821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Round 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0.6645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0971990"/>
                  </a:ext>
                </a:extLst>
              </a:tr>
              <a:tr h="298218">
                <a:tc>
                  <a:txBody>
                    <a:bodyPr/>
                    <a:lstStyle/>
                    <a:p>
                      <a:pPr algn="l" fontAlgn="t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3035231"/>
                  </a:ext>
                </a:extLst>
              </a:tr>
              <a:tr h="29821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Round 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0.5977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829322"/>
                  </a:ext>
                </a:extLst>
              </a:tr>
              <a:tr h="298218">
                <a:tc>
                  <a:txBody>
                    <a:bodyPr/>
                    <a:lstStyle/>
                    <a:p>
                      <a:pPr algn="l" fontAlgn="t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4601684"/>
                  </a:ext>
                </a:extLst>
              </a:tr>
              <a:tr h="29821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Round 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0.5122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6428358"/>
                  </a:ext>
                </a:extLst>
              </a:tr>
              <a:tr h="298218">
                <a:tc>
                  <a:txBody>
                    <a:bodyPr/>
                    <a:lstStyle/>
                    <a:p>
                      <a:pPr algn="l" fontAlgn="t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8935859"/>
                  </a:ext>
                </a:extLst>
              </a:tr>
              <a:tr h="29821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Round 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0.4286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1193216"/>
                  </a:ext>
                </a:extLst>
              </a:tr>
              <a:tr h="298218">
                <a:tc>
                  <a:txBody>
                    <a:bodyPr/>
                    <a:lstStyle/>
                    <a:p>
                      <a:pPr algn="l" fontAlgn="t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2814930"/>
                  </a:ext>
                </a:extLst>
              </a:tr>
              <a:tr h="29821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Round 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7292311"/>
                  </a:ext>
                </a:extLst>
              </a:tr>
              <a:tr h="298218">
                <a:tc>
                  <a:txBody>
                    <a:bodyPr/>
                    <a:lstStyle/>
                    <a:p>
                      <a:pPr algn="l" fontAlgn="t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372559"/>
                  </a:ext>
                </a:extLst>
              </a:tr>
              <a:tr h="29821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Round 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0.3333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656968"/>
                  </a:ext>
                </a:extLst>
              </a:tr>
              <a:tr h="29821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11862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998F501-E29B-65B3-2B27-9E9B94F872A7}"/>
              </a:ext>
            </a:extLst>
          </p:cNvPr>
          <p:cNvSpPr txBox="1"/>
          <p:nvPr/>
        </p:nvSpPr>
        <p:spPr>
          <a:xfrm>
            <a:off x="4281053" y="791585"/>
            <a:ext cx="362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Model Metrics</a:t>
            </a:r>
          </a:p>
        </p:txBody>
      </p:sp>
    </p:spTree>
    <p:extLst>
      <p:ext uri="{BB962C8B-B14F-4D97-AF65-F5344CB8AC3E}">
        <p14:creationId xmlns:p14="http://schemas.microsoft.com/office/powerpoint/2010/main" val="18103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21C4E24-D65C-9C6A-FCEC-9F53B842F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434777"/>
              </p:ext>
            </p:extLst>
          </p:nvPr>
        </p:nvGraphicFramePr>
        <p:xfrm>
          <a:off x="3654909" y="1850510"/>
          <a:ext cx="4882182" cy="3156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5069">
                  <a:extLst>
                    <a:ext uri="{9D8B030D-6E8A-4147-A177-3AD203B41FA5}">
                      <a16:colId xmlns:a16="http://schemas.microsoft.com/office/drawing/2014/main" val="1847330299"/>
                    </a:ext>
                  </a:extLst>
                </a:gridCol>
                <a:gridCol w="2692044">
                  <a:extLst>
                    <a:ext uri="{9D8B030D-6E8A-4147-A177-3AD203B41FA5}">
                      <a16:colId xmlns:a16="http://schemas.microsoft.com/office/drawing/2014/main" val="1910442009"/>
                    </a:ext>
                  </a:extLst>
                </a:gridCol>
                <a:gridCol w="1095069">
                  <a:extLst>
                    <a:ext uri="{9D8B030D-6E8A-4147-A177-3AD203B41FA5}">
                      <a16:colId xmlns:a16="http://schemas.microsoft.com/office/drawing/2014/main" val="1086162502"/>
                    </a:ext>
                  </a:extLst>
                </a:gridCol>
              </a:tblGrid>
              <a:tr h="9772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RandomForestClassifier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Logistic Regression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7983178"/>
                  </a:ext>
                </a:extLst>
              </a:tr>
              <a:tr h="36328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Round 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0.6645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0.63905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8950903"/>
                  </a:ext>
                </a:extLst>
              </a:tr>
              <a:tr h="36328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+mn-lt"/>
                        </a:rPr>
                        <a:t>Round 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0.5977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0.61458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6890675"/>
                  </a:ext>
                </a:extLst>
              </a:tr>
              <a:tr h="36328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+mn-lt"/>
                        </a:rPr>
                        <a:t>Round 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0.5122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0.66666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6886931"/>
                  </a:ext>
                </a:extLst>
              </a:tr>
              <a:tr h="36328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+mn-lt"/>
                        </a:rPr>
                        <a:t>Round 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0.4286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0.43478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2870036"/>
                  </a:ext>
                </a:extLst>
              </a:tr>
              <a:tr h="36328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+mn-lt"/>
                        </a:rPr>
                        <a:t>Round 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0.6000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0.54545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8552071"/>
                  </a:ext>
                </a:extLst>
              </a:tr>
              <a:tr h="36328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  <a:latin typeface="+mn-lt"/>
                        </a:rPr>
                        <a:t>Round 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0.3333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0.0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422662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3DA90B7-26E5-DE02-5987-006C5A21AD65}"/>
              </a:ext>
            </a:extLst>
          </p:cNvPr>
          <p:cNvSpPr txBox="1"/>
          <p:nvPr/>
        </p:nvSpPr>
        <p:spPr>
          <a:xfrm>
            <a:off x="4281053" y="1406438"/>
            <a:ext cx="362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Model Accuracy Comparison</a:t>
            </a:r>
          </a:p>
        </p:txBody>
      </p:sp>
    </p:spTree>
    <p:extLst>
      <p:ext uri="{BB962C8B-B14F-4D97-AF65-F5344CB8AC3E}">
        <p14:creationId xmlns:p14="http://schemas.microsoft.com/office/powerpoint/2010/main" val="3472253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365</Words>
  <Application>Microsoft Office PowerPoint</Application>
  <PresentationFormat>Widescreen</PresentationFormat>
  <Paragraphs>109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</dc:creator>
  <cp:lastModifiedBy>Bart</cp:lastModifiedBy>
  <cp:revision>2</cp:revision>
  <dcterms:created xsi:type="dcterms:W3CDTF">2022-05-21T16:50:31Z</dcterms:created>
  <dcterms:modified xsi:type="dcterms:W3CDTF">2022-05-21T20:47:38Z</dcterms:modified>
</cp:coreProperties>
</file>