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19297650" cy="2940685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9262" userDrawn="1">
          <p15:clr>
            <a:srgbClr val="A4A3A4"/>
          </p15:clr>
        </p15:guide>
        <p15:guide id="2" pos="607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016" autoAdjust="0"/>
  </p:normalViewPr>
  <p:slideViewPr>
    <p:cSldViewPr snapToGrid="0" snapToObjects="1" showGuides="1">
      <p:cViewPr varScale="1">
        <p:scale>
          <a:sx n="23" d="100"/>
          <a:sy n="23" d="100"/>
        </p:scale>
        <p:origin x="1992" y="78"/>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9262"/>
        <p:guide pos="60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8362315" cy="1470341"/>
          </a:xfrm>
          <a:prstGeom prst="rect">
            <a:avLst/>
          </a:prstGeom>
        </p:spPr>
        <p:txBody>
          <a:bodyPr vert="horz" lIns="278208" tIns="139104" rIns="278208" bIns="139104" rtlCol="0"/>
          <a:lstStyle>
            <a:lvl1pPr algn="l">
              <a:defRPr sz="3800"/>
            </a:lvl1pPr>
          </a:lstStyle>
          <a:p>
            <a:endParaRPr lang="en-US" dirty="0"/>
          </a:p>
        </p:txBody>
      </p:sp>
      <p:sp>
        <p:nvSpPr>
          <p:cNvPr id="3" name="Date Placeholder 2"/>
          <p:cNvSpPr>
            <a:spLocks noGrp="1"/>
          </p:cNvSpPr>
          <p:nvPr>
            <p:ph type="dt" idx="1"/>
          </p:nvPr>
        </p:nvSpPr>
        <p:spPr>
          <a:xfrm>
            <a:off x="10930871" y="0"/>
            <a:ext cx="8362315" cy="1470341"/>
          </a:xfrm>
          <a:prstGeom prst="rect">
            <a:avLst/>
          </a:prstGeom>
        </p:spPr>
        <p:txBody>
          <a:bodyPr vert="horz" lIns="278208" tIns="139104" rIns="278208" bIns="139104" rtlCol="0"/>
          <a:lstStyle>
            <a:lvl1pPr algn="r">
              <a:defRPr sz="3800"/>
            </a:lvl1pPr>
          </a:lstStyle>
          <a:p>
            <a:fld id="{E6CC2317-6751-4CD4-9995-8782DD78E936}" type="datetimeFigureOut">
              <a:rPr lang="en-US" smtClean="0"/>
              <a:pPr/>
              <a:t>5/4/2016</a:t>
            </a:fld>
            <a:endParaRPr lang="en-US" dirty="0"/>
          </a:p>
        </p:txBody>
      </p:sp>
      <p:sp>
        <p:nvSpPr>
          <p:cNvPr id="4" name="Slide Image Placeholder 3"/>
          <p:cNvSpPr>
            <a:spLocks noGrp="1" noRot="1" noChangeAspect="1"/>
          </p:cNvSpPr>
          <p:nvPr>
            <p:ph type="sldImg" idx="2"/>
          </p:nvPr>
        </p:nvSpPr>
        <p:spPr>
          <a:xfrm>
            <a:off x="2298700" y="2206625"/>
            <a:ext cx="14700250" cy="11025188"/>
          </a:xfrm>
          <a:prstGeom prst="rect">
            <a:avLst/>
          </a:prstGeom>
          <a:noFill/>
          <a:ln w="12700">
            <a:solidFill>
              <a:prstClr val="black"/>
            </a:solidFill>
          </a:ln>
        </p:spPr>
        <p:txBody>
          <a:bodyPr vert="horz" lIns="278208" tIns="139104" rIns="278208" bIns="139104" rtlCol="0" anchor="ctr"/>
          <a:lstStyle/>
          <a:p>
            <a:endParaRPr lang="en-US" dirty="0"/>
          </a:p>
        </p:txBody>
      </p:sp>
      <p:sp>
        <p:nvSpPr>
          <p:cNvPr id="5" name="Notes Placeholder 4"/>
          <p:cNvSpPr>
            <a:spLocks noGrp="1"/>
          </p:cNvSpPr>
          <p:nvPr>
            <p:ph type="body" sz="quarter" idx="3"/>
          </p:nvPr>
        </p:nvSpPr>
        <p:spPr>
          <a:xfrm>
            <a:off x="1929765" y="13968257"/>
            <a:ext cx="15438120" cy="13233084"/>
          </a:xfrm>
          <a:prstGeom prst="rect">
            <a:avLst/>
          </a:prstGeom>
        </p:spPr>
        <p:txBody>
          <a:bodyPr vert="horz" lIns="278208" tIns="139104" rIns="278208" bIns="1391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27931404"/>
            <a:ext cx="8362315" cy="1470341"/>
          </a:xfrm>
          <a:prstGeom prst="rect">
            <a:avLst/>
          </a:prstGeom>
        </p:spPr>
        <p:txBody>
          <a:bodyPr vert="horz" lIns="278208" tIns="139104" rIns="278208" bIns="139104" rtlCol="0" anchor="b"/>
          <a:lstStyle>
            <a:lvl1pPr algn="l">
              <a:defRPr sz="3800"/>
            </a:lvl1pPr>
          </a:lstStyle>
          <a:p>
            <a:endParaRPr lang="en-US" dirty="0"/>
          </a:p>
        </p:txBody>
      </p:sp>
      <p:sp>
        <p:nvSpPr>
          <p:cNvPr id="7" name="Slide Number Placeholder 6"/>
          <p:cNvSpPr>
            <a:spLocks noGrp="1"/>
          </p:cNvSpPr>
          <p:nvPr>
            <p:ph type="sldNum" sz="quarter" idx="5"/>
          </p:nvPr>
        </p:nvSpPr>
        <p:spPr>
          <a:xfrm>
            <a:off x="10930871" y="27931404"/>
            <a:ext cx="8362315" cy="1470341"/>
          </a:xfrm>
          <a:prstGeom prst="rect">
            <a:avLst/>
          </a:prstGeom>
        </p:spPr>
        <p:txBody>
          <a:bodyPr vert="horz" lIns="278208" tIns="139104" rIns="278208" bIns="139104" rtlCol="0" anchor="b"/>
          <a:lstStyle>
            <a:lvl1pPr algn="r">
              <a:defRPr sz="38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gs>
            <a:gs pos="50000">
              <a:schemeClr val="accent3">
                <a:lumMod val="40000"/>
                <a:lumOff val="60000"/>
              </a:schemeClr>
            </a:gs>
            <a:gs pos="100000">
              <a:schemeClr val="accent3">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69"/>
            <a:ext cx="10196513" cy="5287579"/>
          </a:xfrm>
        </p:spPr>
        <p:txBody>
          <a:bodyPr/>
          <a:lstStyle/>
          <a:p>
            <a:r>
              <a:rPr lang="en-US" sz="2800" dirty="0" smtClean="0"/>
              <a:t>Music has been around for a very long time, and, like many things, it has continuously evolved.  This opens up many different genres, styles, and structures.  Historically</a:t>
            </a:r>
            <a:r>
              <a:rPr lang="en-US" sz="2800" baseline="-25000" dirty="0" smtClean="0"/>
              <a:t>,</a:t>
            </a:r>
            <a:r>
              <a:rPr lang="en-US" sz="2800" dirty="0"/>
              <a:t> </a:t>
            </a:r>
            <a:r>
              <a:rPr lang="en-US" sz="2800" dirty="0" smtClean="0"/>
              <a:t>these musical works were created by compositional masters – people with a talent for musical understanding and creativity.  Recently, there has been a growing interest in the use of computers to compose musical works.  This field of algorithmic music composition is huge with applications ranging from attempting to compose masterpiece works in the style of a particular composer to allowing music to be composed/generated real-time for DJ settings.  </a:t>
            </a:r>
          </a:p>
          <a:p>
            <a:endParaRPr lang="en-US" sz="2800" dirty="0" smtClean="0"/>
          </a:p>
        </p:txBody>
      </p:sp>
      <p:sp>
        <p:nvSpPr>
          <p:cNvPr id="3" name="Text Placeholder 2"/>
          <p:cNvSpPr>
            <a:spLocks noGrp="1"/>
          </p:cNvSpPr>
          <p:nvPr>
            <p:ph type="body" sz="quarter" idx="11"/>
          </p:nvPr>
        </p:nvSpPr>
        <p:spPr>
          <a:xfrm>
            <a:off x="477839" y="11770736"/>
            <a:ext cx="10196513" cy="1437308"/>
          </a:xfrm>
        </p:spPr>
        <p:txBody>
          <a:bodyPr/>
          <a:lstStyle/>
          <a:p>
            <a:r>
              <a:rPr lang="en-US" dirty="0" smtClean="0"/>
              <a:t>Interesting Applications for</a:t>
            </a:r>
          </a:p>
          <a:p>
            <a:r>
              <a:rPr lang="en-US" dirty="0" smtClean="0"/>
              <a:t>Algorithmic Music Composition</a:t>
            </a:r>
            <a:endParaRPr lang="en-US" dirty="0"/>
          </a:p>
        </p:txBody>
      </p:sp>
      <p:sp>
        <p:nvSpPr>
          <p:cNvPr id="8" name="Text Placeholder 7"/>
          <p:cNvSpPr>
            <a:spLocks noGrp="1"/>
          </p:cNvSpPr>
          <p:nvPr>
            <p:ph type="body" sz="quarter" idx="22"/>
          </p:nvPr>
        </p:nvSpPr>
        <p:spPr>
          <a:xfrm>
            <a:off x="11242675" y="5267326"/>
            <a:ext cx="21431250" cy="754045"/>
          </a:xfrm>
        </p:spPr>
        <p:txBody>
          <a:bodyPr/>
          <a:lstStyle/>
          <a:p>
            <a:r>
              <a:rPr lang="en-US" dirty="0" smtClean="0"/>
              <a:t>Program Architecture</a:t>
            </a:r>
            <a:endParaRPr lang="en-US" dirty="0"/>
          </a:p>
        </p:txBody>
      </p:sp>
      <p:sp>
        <p:nvSpPr>
          <p:cNvPr id="11" name="Text Placeholder 10"/>
          <p:cNvSpPr>
            <a:spLocks noGrp="1"/>
          </p:cNvSpPr>
          <p:nvPr>
            <p:ph type="body" sz="quarter" idx="25"/>
          </p:nvPr>
        </p:nvSpPr>
        <p:spPr/>
        <p:txBody>
          <a:bodyPr/>
          <a:lstStyle/>
          <a:p>
            <a:r>
              <a:rPr lang="en-US" dirty="0" smtClean="0"/>
              <a:t>Examples of Music Generated by Our Program</a:t>
            </a:r>
            <a:endParaRPr lang="en-US" dirty="0"/>
          </a:p>
        </p:txBody>
      </p:sp>
      <p:sp>
        <p:nvSpPr>
          <p:cNvPr id="12" name="Text Placeholder 11"/>
          <p:cNvSpPr>
            <a:spLocks noGrp="1"/>
          </p:cNvSpPr>
          <p:nvPr>
            <p:ph type="body" sz="quarter" idx="26"/>
          </p:nvPr>
        </p:nvSpPr>
        <p:spPr>
          <a:xfrm>
            <a:off x="34604627" y="12318584"/>
            <a:ext cx="7060656" cy="1231084"/>
          </a:xfrm>
        </p:spPr>
        <p:txBody>
          <a:bodyPr/>
          <a:lstStyle/>
          <a:p>
            <a:pPr algn="ctr"/>
            <a:r>
              <a:rPr lang="en-US" dirty="0" smtClean="0"/>
              <a:t>Music Composed by our Program using a Training Set of Beethoven Sonatas</a:t>
            </a:r>
            <a:endParaRPr lang="en-US" dirty="0"/>
          </a:p>
        </p:txBody>
      </p:sp>
      <p:sp>
        <p:nvSpPr>
          <p:cNvPr id="13" name="Text Placeholder 12"/>
          <p:cNvSpPr>
            <a:spLocks noGrp="1"/>
          </p:cNvSpPr>
          <p:nvPr>
            <p:ph type="body" sz="quarter" idx="27"/>
          </p:nvPr>
        </p:nvSpPr>
        <p:spPr>
          <a:xfrm>
            <a:off x="33034318" y="19852226"/>
            <a:ext cx="10201275" cy="754045"/>
          </a:xfrm>
        </p:spPr>
        <p:txBody>
          <a:bodyPr/>
          <a:lstStyle/>
          <a:p>
            <a:r>
              <a:rPr lang="en-US" dirty="0" smtClean="0"/>
              <a:t>Plans for Future Work</a:t>
            </a:r>
            <a:endParaRPr lang="en-US" dirty="0"/>
          </a:p>
        </p:txBody>
      </p:sp>
      <p:sp>
        <p:nvSpPr>
          <p:cNvPr id="14" name="Text Placeholder 13"/>
          <p:cNvSpPr>
            <a:spLocks noGrp="1"/>
          </p:cNvSpPr>
          <p:nvPr>
            <p:ph type="body" sz="quarter" idx="28"/>
          </p:nvPr>
        </p:nvSpPr>
        <p:spPr>
          <a:xfrm>
            <a:off x="33374790" y="21023531"/>
            <a:ext cx="9821893" cy="11320000"/>
          </a:xfrm>
        </p:spPr>
        <p:txBody>
          <a:bodyPr/>
          <a:lstStyle/>
          <a:p>
            <a:pPr marL="342900" indent="-342900">
              <a:buFont typeface="Arial" panose="020B0604020202020204" pitchFamily="34" charset="0"/>
              <a:buChar char="•"/>
            </a:pPr>
            <a:r>
              <a:rPr lang="en-US" sz="2800" dirty="0" smtClean="0"/>
              <a:t>Implement a ‘smarter’ algorithm that can recognize the melody and harmonies in a song to create smarter </a:t>
            </a:r>
            <a:r>
              <a:rPr lang="en-US" sz="2800" dirty="0" err="1" smtClean="0"/>
              <a:t>markov</a:t>
            </a:r>
            <a:r>
              <a:rPr lang="en-US" sz="2800" dirty="0" smtClean="0"/>
              <a:t> probability maps.</a:t>
            </a:r>
          </a:p>
          <a:p>
            <a:pPr marL="342900" indent="-342900">
              <a:buFont typeface="Arial" panose="020B0604020202020204" pitchFamily="34" charset="0"/>
              <a:buChar char="•"/>
            </a:pPr>
            <a:r>
              <a:rPr lang="en-US" sz="2800" dirty="0" smtClean="0"/>
              <a:t>Implement music theory rules that help keep the generated music within certain stylistic bounds.</a:t>
            </a:r>
          </a:p>
          <a:p>
            <a:pPr marL="342900" indent="-342900">
              <a:buFont typeface="Arial" panose="020B0604020202020204" pitchFamily="34" charset="0"/>
              <a:buChar char="•"/>
            </a:pPr>
            <a:r>
              <a:rPr lang="en-US" sz="2800" dirty="0" smtClean="0"/>
              <a:t>Work on developing an algorithm to create harmonies for a given melody</a:t>
            </a:r>
          </a:p>
          <a:p>
            <a:pPr marL="342900" indent="-342900">
              <a:buFont typeface="Arial" panose="020B0604020202020204" pitchFamily="34" charset="0"/>
              <a:buChar char="•"/>
            </a:pPr>
            <a:r>
              <a:rPr lang="en-US" sz="2800" dirty="0" smtClean="0"/>
              <a:t>Develop a way to produce musical developments and be able to generate songs based on musical motives</a:t>
            </a:r>
          </a:p>
          <a:p>
            <a:pPr marL="342900" indent="-342900">
              <a:buFont typeface="Arial" panose="020B0604020202020204" pitchFamily="34" charset="0"/>
              <a:buChar char="•"/>
            </a:pPr>
            <a:r>
              <a:rPr lang="en-US" sz="2800" dirty="0" smtClean="0"/>
              <a:t>Create a set of options around song structures</a:t>
            </a:r>
          </a:p>
          <a:p>
            <a:pPr marL="342900" indent="-342900">
              <a:buFont typeface="Arial" panose="020B0604020202020204" pitchFamily="34" charset="0"/>
              <a:buChar char="•"/>
            </a:pPr>
            <a:r>
              <a:rPr lang="en-US" sz="2800" dirty="0" smtClean="0"/>
              <a:t>Allow the program to work with separate training sets for different aspects of the song to allow for more unique and diverse output</a:t>
            </a:r>
          </a:p>
          <a:p>
            <a:pPr marL="342900" indent="-342900">
              <a:buFont typeface="Arial" panose="020B0604020202020204" pitchFamily="34" charset="0"/>
              <a:buChar char="•"/>
            </a:pPr>
            <a:r>
              <a:rPr lang="en-US" sz="2800" dirty="0" smtClean="0"/>
              <a:t>Work on reducing computational inefficiencies to improve run time</a:t>
            </a:r>
          </a:p>
          <a:p>
            <a:pPr marL="342900" indent="-342900">
              <a:buFont typeface="Arial" panose="020B0604020202020204" pitchFamily="34" charset="0"/>
              <a:buChar char="•"/>
            </a:pPr>
            <a:r>
              <a:rPr lang="en-US" sz="2800" dirty="0" smtClean="0"/>
              <a:t>Have an option for interconnected </a:t>
            </a:r>
            <a:r>
              <a:rPr lang="en-US" sz="2800" dirty="0" err="1" smtClean="0"/>
              <a:t>markov</a:t>
            </a:r>
            <a:r>
              <a:rPr lang="en-US" sz="2800" dirty="0" smtClean="0"/>
              <a:t> chains such that the rhythm is influenced by the melody and vice versa</a:t>
            </a:r>
          </a:p>
          <a:p>
            <a:pPr marL="342900" indent="-342900">
              <a:buFont typeface="Arial" panose="020B0604020202020204" pitchFamily="34" charset="0"/>
              <a:buChar char="•"/>
            </a:pPr>
            <a:r>
              <a:rPr lang="en-US" sz="2800" dirty="0" smtClean="0"/>
              <a:t>Enable the user to remove parts of the generated songs that they do not like</a:t>
            </a:r>
          </a:p>
          <a:p>
            <a:pPr marL="342900" indent="-342900">
              <a:buFont typeface="Arial" panose="020B0604020202020204" pitchFamily="34" charset="0"/>
              <a:buChar char="•"/>
            </a:pPr>
            <a:r>
              <a:rPr lang="en-US" sz="2800" dirty="0" smtClean="0"/>
              <a:t>Polish the user interface</a:t>
            </a:r>
          </a:p>
          <a:p>
            <a:pPr marL="342900" indent="-342900">
              <a:buFont typeface="Arial" panose="020B0604020202020204" pitchFamily="34" charset="0"/>
              <a:buChar char="•"/>
            </a:pPr>
            <a:r>
              <a:rPr lang="en-US" sz="2800" dirty="0" smtClean="0"/>
              <a:t>Allow the user to select different output formats such as </a:t>
            </a:r>
            <a:r>
              <a:rPr lang="en-US" sz="2800" dirty="0" err="1" smtClean="0"/>
              <a:t>musicXML</a:t>
            </a:r>
            <a:r>
              <a:rPr lang="en-US" sz="2800" dirty="0" smtClean="0"/>
              <a:t>, Midi, .</a:t>
            </a:r>
            <a:r>
              <a:rPr lang="en-US" sz="2800" dirty="0" err="1" smtClean="0"/>
              <a:t>abc</a:t>
            </a:r>
            <a:r>
              <a:rPr lang="en-US" sz="2800" dirty="0" smtClean="0"/>
              <a:t>, etc.</a:t>
            </a:r>
          </a:p>
          <a:p>
            <a:pPr marL="342900" indent="-342900">
              <a:buFont typeface="Arial" panose="020B0604020202020204" pitchFamily="34" charset="0"/>
              <a:buChar char="•"/>
            </a:pPr>
            <a:endParaRPr lang="en-US" sz="2800" dirty="0" smtClean="0"/>
          </a:p>
        </p:txBody>
      </p:sp>
      <p:sp>
        <p:nvSpPr>
          <p:cNvPr id="19" name="Text Placeholder 18"/>
          <p:cNvSpPr>
            <a:spLocks noGrp="1"/>
          </p:cNvSpPr>
          <p:nvPr>
            <p:ph type="body" sz="quarter" idx="150"/>
          </p:nvPr>
        </p:nvSpPr>
        <p:spPr>
          <a:xfrm>
            <a:off x="11261727" y="2325493"/>
            <a:ext cx="21421724" cy="1280160"/>
          </a:xfrm>
        </p:spPr>
        <p:txBody>
          <a:bodyPr/>
          <a:lstStyle/>
          <a:p>
            <a:r>
              <a:rPr lang="en-US" dirty="0" smtClean="0"/>
              <a:t>Joseph Lee &amp; Bryan Werth</a:t>
            </a:r>
            <a:endParaRPr lang="en-US" dirty="0"/>
          </a:p>
        </p:txBody>
      </p:sp>
      <p:sp>
        <p:nvSpPr>
          <p:cNvPr id="44" name="Text Placeholder 43"/>
          <p:cNvSpPr>
            <a:spLocks noGrp="1"/>
          </p:cNvSpPr>
          <p:nvPr>
            <p:ph type="body" sz="quarter" idx="185"/>
          </p:nvPr>
        </p:nvSpPr>
        <p:spPr>
          <a:xfrm>
            <a:off x="10615815" y="663822"/>
            <a:ext cx="22418503" cy="1280160"/>
          </a:xfrm>
        </p:spPr>
        <p:txBody>
          <a:bodyPr>
            <a:noAutofit/>
          </a:bodyPr>
          <a:lstStyle/>
          <a:p>
            <a:r>
              <a:rPr lang="en-US" sz="9600" dirty="0" smtClean="0"/>
              <a:t>Interactive Algorithmic Music Composition</a:t>
            </a:r>
          </a:p>
        </p:txBody>
      </p:sp>
      <p:sp>
        <p:nvSpPr>
          <p:cNvPr id="35" name="Text Placeholder 5"/>
          <p:cNvSpPr>
            <a:spLocks noGrp="1"/>
          </p:cNvSpPr>
          <p:nvPr>
            <p:ph type="body" sz="quarter" idx="20"/>
          </p:nvPr>
        </p:nvSpPr>
        <p:spPr>
          <a:xfrm>
            <a:off x="679449" y="18482639"/>
            <a:ext cx="10210799" cy="754045"/>
          </a:xfrm>
        </p:spPr>
        <p:txBody>
          <a:bodyPr/>
          <a:lstStyle/>
          <a:p>
            <a:r>
              <a:rPr lang="en-US" dirty="0" smtClean="0"/>
              <a:t>What our Program Does</a:t>
            </a:r>
            <a:endParaRPr lang="en-US" dirty="0"/>
          </a:p>
        </p:txBody>
      </p:sp>
      <p:sp>
        <p:nvSpPr>
          <p:cNvPr id="31" name="Text Placeholder 1"/>
          <p:cNvSpPr>
            <a:spLocks noGrp="1"/>
          </p:cNvSpPr>
          <p:nvPr>
            <p:ph type="body" sz="quarter" idx="10"/>
          </p:nvPr>
        </p:nvSpPr>
        <p:spPr>
          <a:xfrm>
            <a:off x="562977" y="17955598"/>
            <a:ext cx="10196513" cy="12785016"/>
          </a:xfrm>
        </p:spPr>
        <p:txBody>
          <a:bodyPr/>
          <a:lstStyle/>
          <a:p>
            <a:endParaRPr lang="en-US" sz="2800" dirty="0" smtClean="0"/>
          </a:p>
          <a:p>
            <a:endParaRPr lang="en-US" sz="2800" dirty="0" smtClean="0"/>
          </a:p>
          <a:p>
            <a:endParaRPr lang="en-US" sz="2800" dirty="0"/>
          </a:p>
          <a:p>
            <a:r>
              <a:rPr lang="en-US" sz="2800" dirty="0" smtClean="0"/>
              <a:t>What </a:t>
            </a:r>
            <a:r>
              <a:rPr lang="en-US" sz="2800" dirty="0" smtClean="0"/>
              <a:t>we have done is created an algorithm specifically for interactive algorithmic music composition – a program where the user defines a set of parameters such as the number of notes in their song, a set of songs that the user wishes the program to compose in the style of, and the seed for the song.  Once the user is happy with what they have input, the algorithm generates a song based on the user’s input.</a:t>
            </a:r>
          </a:p>
          <a:p>
            <a:endParaRPr lang="en-US" sz="2800" dirty="0" smtClean="0"/>
          </a:p>
          <a:p>
            <a:endParaRPr lang="en-US" sz="2800" dirty="0" smtClean="0"/>
          </a:p>
          <a:p>
            <a:endParaRPr lang="en-US" sz="2800" dirty="0"/>
          </a:p>
          <a:p>
            <a:endParaRPr lang="en-US" sz="2800" dirty="0" smtClean="0"/>
          </a:p>
          <a:p>
            <a:endParaRPr lang="en-US" sz="2800" dirty="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algn="ctr"/>
            <a:r>
              <a:rPr lang="en-US" sz="2800" dirty="0" smtClean="0"/>
              <a:t>Image Showing the User Interface of Our Program</a:t>
            </a:r>
            <a:endParaRPr lang="en-US" sz="2800" dirty="0"/>
          </a:p>
        </p:txBody>
      </p:sp>
      <p:sp>
        <p:nvSpPr>
          <p:cNvPr id="25" name="Text Placeholder 2"/>
          <p:cNvSpPr>
            <a:spLocks noGrp="1"/>
          </p:cNvSpPr>
          <p:nvPr>
            <p:ph type="body" sz="quarter" idx="11"/>
          </p:nvPr>
        </p:nvSpPr>
        <p:spPr>
          <a:xfrm>
            <a:off x="679449" y="5419725"/>
            <a:ext cx="10196513" cy="754045"/>
          </a:xfrm>
        </p:spPr>
        <p:txBody>
          <a:bodyPr/>
          <a:lstStyle/>
          <a:p>
            <a:r>
              <a:rPr lang="en-US" dirty="0" smtClean="0"/>
              <a:t>Why Algorithmic Music Composition?</a:t>
            </a:r>
            <a:endParaRPr lang="en-US" dirty="0"/>
          </a:p>
        </p:txBody>
      </p:sp>
      <p:sp>
        <p:nvSpPr>
          <p:cNvPr id="26" name="Text Placeholder 1"/>
          <p:cNvSpPr>
            <a:spLocks noGrp="1"/>
          </p:cNvSpPr>
          <p:nvPr>
            <p:ph type="body" sz="quarter" idx="10"/>
          </p:nvPr>
        </p:nvSpPr>
        <p:spPr>
          <a:xfrm>
            <a:off x="562977" y="13266691"/>
            <a:ext cx="10196513" cy="4339627"/>
          </a:xfrm>
        </p:spPr>
        <p:txBody>
          <a:bodyPr/>
          <a:lstStyle/>
          <a:p>
            <a:r>
              <a:rPr lang="en-US" sz="2800" dirty="0" smtClean="0"/>
              <a:t>Algorithmic music </a:t>
            </a:r>
            <a:r>
              <a:rPr lang="en-US" sz="2800" dirty="0"/>
              <a:t>c</a:t>
            </a:r>
            <a:r>
              <a:rPr lang="en-US" sz="2800" dirty="0" smtClean="0"/>
              <a:t>omposition opens up a range of interesting applications.  The speed at which an algorithm can compose a work  allows for a degree of interactivity where music can be generated while the user varies algorithmic parameters or in some cases even real-time as the algorithm executes.  Another interesting advantage of algorithmic composition is that it makes some really diverse approaches possible – things like composing music mathematically, based on other existing music, and based on constrained random generation to name a few.</a:t>
            </a:r>
          </a:p>
        </p:txBody>
      </p:sp>
      <p:sp>
        <p:nvSpPr>
          <p:cNvPr id="28" name="Text Placeholder 1"/>
          <p:cNvSpPr>
            <a:spLocks noGrp="1"/>
          </p:cNvSpPr>
          <p:nvPr>
            <p:ph type="body" sz="quarter" idx="10"/>
          </p:nvPr>
        </p:nvSpPr>
        <p:spPr>
          <a:xfrm>
            <a:off x="13071475" y="6958688"/>
            <a:ext cx="8162925" cy="8562322"/>
          </a:xfrm>
        </p:spPr>
        <p:txBody>
          <a:bodyPr/>
          <a:lstStyle/>
          <a:p>
            <a:r>
              <a:rPr lang="en-US" sz="2800" dirty="0" smtClean="0"/>
              <a:t>Markov chains are a way of determining the future state of a system based on a framing of the probabilities of specific transitions based on the current state of the system (1</a:t>
            </a:r>
            <a:r>
              <a:rPr lang="en-US" sz="2800" baseline="30000" dirty="0" smtClean="0"/>
              <a:t>st</a:t>
            </a:r>
            <a:r>
              <a:rPr lang="en-US" sz="2800" dirty="0" smtClean="0"/>
              <a:t> order </a:t>
            </a:r>
            <a:r>
              <a:rPr lang="en-US" sz="2800" dirty="0" err="1" smtClean="0"/>
              <a:t>markov</a:t>
            </a:r>
            <a:r>
              <a:rPr lang="en-US" sz="2800" dirty="0" smtClean="0"/>
              <a:t> chain) or based on the current state as well as previous states (nth order </a:t>
            </a:r>
            <a:r>
              <a:rPr lang="en-US" sz="2800" dirty="0" err="1" smtClean="0"/>
              <a:t>markov</a:t>
            </a:r>
            <a:r>
              <a:rPr lang="en-US" sz="2800" dirty="0" smtClean="0"/>
              <a:t> chain).</a:t>
            </a:r>
          </a:p>
          <a:p>
            <a:endParaRPr lang="en-US" sz="2800" dirty="0"/>
          </a:p>
          <a:p>
            <a:r>
              <a:rPr lang="en-US" sz="2800" dirty="0" smtClean="0"/>
              <a:t>To build a </a:t>
            </a:r>
            <a:r>
              <a:rPr lang="en-US" sz="2800" dirty="0" err="1" smtClean="0"/>
              <a:t>markov</a:t>
            </a:r>
            <a:r>
              <a:rPr lang="en-US" sz="2800" dirty="0" smtClean="0"/>
              <a:t> chain, a training set is broken down into a sort of histogram containing information about the number of times each possible transition takes place within the training set.  From this information, it is possible to derive the probabilities of each transition given an initial state or ‘seed’.</a:t>
            </a:r>
          </a:p>
          <a:p>
            <a:endParaRPr lang="en-US" sz="2800" dirty="0"/>
          </a:p>
          <a:p>
            <a:r>
              <a:rPr lang="en-US" sz="2800" dirty="0" smtClean="0"/>
              <a:t>In the context of algorithmic music composition, we use </a:t>
            </a:r>
            <a:r>
              <a:rPr lang="en-US" sz="2800" dirty="0" err="1" smtClean="0"/>
              <a:t>markov</a:t>
            </a:r>
            <a:r>
              <a:rPr lang="en-US" sz="2800" dirty="0" smtClean="0"/>
              <a:t> chains to develop the rhythms and notes of the melody of a song.   Our training set is in the form of </a:t>
            </a:r>
            <a:r>
              <a:rPr lang="en-US" sz="2800" dirty="0" err="1" smtClean="0"/>
              <a:t>musicXML</a:t>
            </a:r>
            <a:r>
              <a:rPr lang="en-US" sz="2800" dirty="0" smtClean="0"/>
              <a:t> files of various musical works which our algorithm parses and stores as a dictionary where the keys are the ‘seeds’ and the values are a list of all transitions (including repeated transitions). </a:t>
            </a:r>
          </a:p>
        </p:txBody>
      </p:sp>
      <p:sp>
        <p:nvSpPr>
          <p:cNvPr id="29" name="Text Placeholder 1"/>
          <p:cNvSpPr>
            <a:spLocks noGrp="1"/>
          </p:cNvSpPr>
          <p:nvPr>
            <p:ph type="body" sz="quarter" idx="10"/>
          </p:nvPr>
        </p:nvSpPr>
        <p:spPr>
          <a:xfrm>
            <a:off x="21977160" y="18812714"/>
            <a:ext cx="8162925" cy="7528193"/>
          </a:xfrm>
        </p:spPr>
        <p:txBody>
          <a:bodyPr/>
          <a:lstStyle/>
          <a:p>
            <a:r>
              <a:rPr lang="en-US" sz="2800" dirty="0" smtClean="0"/>
              <a:t>To actually generate a song from this information, our algorithm accepts the first note as input from the user.  If the user wishes to use </a:t>
            </a:r>
            <a:r>
              <a:rPr lang="en-US" sz="2800" dirty="0" err="1" smtClean="0"/>
              <a:t>markov</a:t>
            </a:r>
            <a:r>
              <a:rPr lang="en-US" sz="2800" dirty="0" smtClean="0"/>
              <a:t> chains higher than first order, the algorithm randomly selects the other notes in the seed.  It then uses this seed as a key and searches the </a:t>
            </a:r>
            <a:r>
              <a:rPr lang="en-US" sz="2800" dirty="0" err="1" smtClean="0"/>
              <a:t>markov</a:t>
            </a:r>
            <a:r>
              <a:rPr lang="en-US" sz="2800" dirty="0" smtClean="0"/>
              <a:t> dictionary for this key.  If the key does not appear in the dictionary, a random output note is selected to allow the program to continue.  If the key appears in the dictionary, the algorithm randomly selects an output state from the list of possible output states.  Because repeated transitions are included in that list, the probabilities of each transition are preserved.</a:t>
            </a:r>
          </a:p>
          <a:p>
            <a:endParaRPr lang="en-US" sz="2800" dirty="0"/>
          </a:p>
          <a:p>
            <a:r>
              <a:rPr lang="en-US" sz="2800" dirty="0" smtClean="0"/>
              <a:t>The same process is followed for selecting the rhythm of the piece except that currently due to constraints within the Graphical User Interface, the program does not accept a seed for the rhythm </a:t>
            </a:r>
            <a:r>
              <a:rPr lang="en-US" sz="2800" dirty="0" err="1" smtClean="0"/>
              <a:t>markov</a:t>
            </a:r>
            <a:r>
              <a:rPr lang="en-US" sz="2800" dirty="0" smtClean="0"/>
              <a:t> chain.  Instead, the program automatically uses half notes as the seed for the rhythm.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233" y="23111560"/>
            <a:ext cx="7620000" cy="59817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41858"/>
          <a:stretch/>
        </p:blipFill>
        <p:spPr>
          <a:xfrm>
            <a:off x="33828036" y="6736948"/>
            <a:ext cx="8915400" cy="5316507"/>
          </a:xfrm>
          <a:prstGeom prst="rect">
            <a:avLst/>
          </a:prstGeom>
        </p:spPr>
      </p:pic>
      <p:sp>
        <p:nvSpPr>
          <p:cNvPr id="20" name="Text Placeholder 11"/>
          <p:cNvSpPr>
            <a:spLocks noGrp="1"/>
          </p:cNvSpPr>
          <p:nvPr>
            <p:ph type="body" sz="quarter" idx="26"/>
          </p:nvPr>
        </p:nvSpPr>
        <p:spPr>
          <a:xfrm>
            <a:off x="34604627" y="18621142"/>
            <a:ext cx="7060656" cy="1231084"/>
          </a:xfrm>
        </p:spPr>
        <p:txBody>
          <a:bodyPr/>
          <a:lstStyle/>
          <a:p>
            <a:pPr algn="ctr"/>
            <a:r>
              <a:rPr lang="en-US" dirty="0" smtClean="0"/>
              <a:t>Music Composed by our Program using a Training Set of Haydn String Quartets</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48533" y="7718955"/>
            <a:ext cx="9722447" cy="4519420"/>
          </a:xfrm>
          <a:prstGeom prst="rect">
            <a:avLst/>
          </a:prstGeom>
        </p:spPr>
      </p:pic>
      <p:sp>
        <p:nvSpPr>
          <p:cNvPr id="21" name="Text Placeholder 11"/>
          <p:cNvSpPr>
            <a:spLocks noGrp="1"/>
          </p:cNvSpPr>
          <p:nvPr>
            <p:ph type="body" sz="quarter" idx="26"/>
          </p:nvPr>
        </p:nvSpPr>
        <p:spPr>
          <a:xfrm>
            <a:off x="23079429" y="12674099"/>
            <a:ext cx="7060656" cy="2846911"/>
          </a:xfrm>
        </p:spPr>
        <p:txBody>
          <a:bodyPr/>
          <a:lstStyle/>
          <a:p>
            <a:pPr algn="ctr"/>
            <a:r>
              <a:rPr lang="en-US" dirty="0" smtClean="0"/>
              <a:t>An Example Markov Probability Map</a:t>
            </a:r>
          </a:p>
          <a:p>
            <a:pPr algn="ctr"/>
            <a:r>
              <a:rPr lang="en-US" dirty="0" smtClean="0"/>
              <a:t>(note that in the case of </a:t>
            </a:r>
            <a:r>
              <a:rPr lang="en-US" dirty="0" err="1" smtClean="0"/>
              <a:t>markov</a:t>
            </a:r>
            <a:r>
              <a:rPr lang="en-US" dirty="0" smtClean="0"/>
              <a:t> chains for music composition, each possible state would be a musical note and there would be additional transitions between all of the different states as dictated by the training set used)</a:t>
            </a:r>
            <a:endParaRPr lang="en-US" dirty="0"/>
          </a:p>
        </p:txBody>
      </p:sp>
      <p:sp>
        <p:nvSpPr>
          <p:cNvPr id="22" name="Text Placeholder 11"/>
          <p:cNvSpPr>
            <a:spLocks noGrp="1"/>
          </p:cNvSpPr>
          <p:nvPr>
            <p:ph type="body" sz="quarter" idx="26"/>
          </p:nvPr>
        </p:nvSpPr>
        <p:spPr>
          <a:xfrm>
            <a:off x="13345767" y="27335592"/>
            <a:ext cx="7060656" cy="1231084"/>
          </a:xfrm>
        </p:spPr>
        <p:txBody>
          <a:bodyPr/>
          <a:lstStyle/>
          <a:p>
            <a:pPr algn="ctr"/>
            <a:r>
              <a:rPr lang="en-US" dirty="0" smtClean="0"/>
              <a:t>Block Diagram Showing our Basic Program Structure</a:t>
            </a:r>
            <a:endParaRPr lang="en-US" dirty="0" smtClean="0"/>
          </a:p>
        </p:txBody>
      </p: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21978" t="1" r="36520" b="-319"/>
          <a:stretch/>
        </p:blipFill>
        <p:spPr>
          <a:xfrm>
            <a:off x="13675265" y="18063496"/>
            <a:ext cx="6401659" cy="9026630"/>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r="4083" b="44547"/>
          <a:stretch/>
        </p:blipFill>
        <p:spPr>
          <a:xfrm>
            <a:off x="33859255" y="13552031"/>
            <a:ext cx="8551400" cy="5070657"/>
          </a:xfrm>
          <a:prstGeom prst="rect">
            <a:avLst/>
          </a:prstGeom>
        </p:spPr>
      </p:pic>
    </p:spTree>
    <p:extLst>
      <p:ext uri="{BB962C8B-B14F-4D97-AF65-F5344CB8AC3E}">
        <p14:creationId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512</TotalTime>
  <Words>921</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Joseph Lee</cp:lastModifiedBy>
  <cp:revision>67</cp:revision>
  <cp:lastPrinted>2016-05-05T02:38:50Z</cp:lastPrinted>
  <dcterms:created xsi:type="dcterms:W3CDTF">2012-02-03T23:30:52Z</dcterms:created>
  <dcterms:modified xsi:type="dcterms:W3CDTF">2016-05-05T02:58:06Z</dcterms:modified>
</cp:coreProperties>
</file>