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9" r:id="rId5"/>
    <p:sldId id="258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n K" initials="" lastIdx="3" clrIdx="0"/>
  <p:cmAuthor id="1" name="Sean Tur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/>
    <p:restoredTop sz="94660"/>
  </p:normalViewPr>
  <p:slideViewPr>
    <p:cSldViewPr snapToGrid="0">
      <p:cViewPr varScale="1">
        <p:scale>
          <a:sx n="138" d="100"/>
          <a:sy n="138" d="100"/>
        </p:scale>
        <p:origin x="17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7T04:52:14.824" idx="1">
    <p:pos x="396" y="962"/>
    <p:text>We did remove the updates.</p:text>
  </p:cm>
  <p:cm authorId="0" dt="2022-07-26T02:00:22.451" idx="1">
    <p:pos x="396" y="862"/>
    <p:text>sldo because it has good performance.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02:03:00.694" idx="3">
    <p:pos x="330" y="934"/>
    <p:text>"quantum-safe Dilithium signature"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f514ab7f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df514ab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df514ab7f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1df514ab7f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f514ab7f_2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1df514ab7f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f514ab7f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1df514ab7f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f514ab7f_2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1df514ab7f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lamps-dilithium-certificat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lamps-wg/dilithium-certifica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g.org/sec1-v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a/list.nist.gov/g/pqc-forum/c/1mQjngj_2Po/m/-p4RKXGQAwAJ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amps-wg/Dilithium-certificates/issu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504497" y="841772"/>
            <a:ext cx="8135007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GB" sz="3000" b="1" dirty="0"/>
              <a:t>Internet X.509 Public Key Infrastructure: Algorithm Identifiers for Dilithium</a:t>
            </a:r>
            <a:endParaRPr lang="en-GB" sz="3000"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draft-ietf-lamps-dilithium-certificates</a:t>
            </a:r>
            <a:r>
              <a:rPr lang="en-GB" u="sng" dirty="0">
                <a:solidFill>
                  <a:schemeClr val="hlink"/>
                </a:solidFill>
              </a:rPr>
              <a:t>-00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hlinkClick r:id="rId4"/>
              </a:rPr>
              <a:t>https://github.com/lamps-wg/dilithium-certificates</a:t>
            </a:r>
            <a:endParaRPr lang="en-GB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b="1" dirty="0"/>
              <a:t>Jake Massimo</a:t>
            </a:r>
            <a:r>
              <a:rPr lang="en" dirty="0"/>
              <a:t>, </a:t>
            </a:r>
            <a:r>
              <a:rPr lang="en" dirty="0" err="1"/>
              <a:t>Panos</a:t>
            </a:r>
            <a:r>
              <a:rPr lang="en" dirty="0"/>
              <a:t> </a:t>
            </a:r>
            <a:r>
              <a:rPr lang="en" dirty="0" err="1"/>
              <a:t>Kampanakis</a:t>
            </a:r>
            <a:r>
              <a:rPr lang="en" dirty="0"/>
              <a:t>, Sean Turner, Bas </a:t>
            </a:r>
            <a:r>
              <a:rPr lang="en" dirty="0" err="1"/>
              <a:t>Westerbaan</a:t>
            </a:r>
            <a:endParaRPr b="1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IETF 115 LAMPS Working Group</a:t>
            </a:r>
            <a:endParaRPr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47973" y="1097756"/>
            <a:ext cx="9012264" cy="152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800" dirty="0"/>
              <a:t>The inclusion of the Dilithium signature algorithm into X.509 certificates. </a:t>
            </a:r>
            <a:endParaRPr sz="18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800" dirty="0"/>
              <a:t>This is aimed at the description of “pure” (i.e., non-composite/hybrid) certificates.</a:t>
            </a:r>
            <a:endParaRPr sz="18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800" dirty="0"/>
              <a:t>Think of this as RFC 3279 for NIST’s PQ Signature algorithms. The I-D provides the conventions and syntax for putting the algorithm identifiers and parameters into certificates.</a:t>
            </a:r>
            <a:endParaRPr sz="1800" dirty="0"/>
          </a:p>
        </p:txBody>
      </p:sp>
      <p:sp>
        <p:nvSpPr>
          <p:cNvPr id="139" name="Google Shape;139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IETF 115 LAMPS Working Group</a:t>
            </a:r>
            <a:endParaRPr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137;p26">
            <a:extLst>
              <a:ext uri="{FF2B5EF4-FFF2-40B4-BE49-F238E27FC236}">
                <a16:creationId xmlns:a16="http://schemas.microsoft.com/office/drawing/2014/main" id="{A8E2B65C-1BA6-DD3E-199F-CEF0F64D6A51}"/>
              </a:ext>
            </a:extLst>
          </p:cNvPr>
          <p:cNvSpPr txBox="1">
            <a:spLocks/>
          </p:cNvSpPr>
          <p:nvPr/>
        </p:nvSpPr>
        <p:spPr>
          <a:xfrm>
            <a:off x="628650" y="236749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GB" dirty="0"/>
              <a:t>Options</a:t>
            </a:r>
          </a:p>
        </p:txBody>
      </p:sp>
      <p:sp>
        <p:nvSpPr>
          <p:cNvPr id="3" name="Google Shape;138;p26">
            <a:extLst>
              <a:ext uri="{FF2B5EF4-FFF2-40B4-BE49-F238E27FC236}">
                <a16:creationId xmlns:a16="http://schemas.microsoft.com/office/drawing/2014/main" id="{471C42BB-5A0F-A3D5-C477-642CC0AD58B6}"/>
              </a:ext>
            </a:extLst>
          </p:cNvPr>
          <p:cNvSpPr txBox="1">
            <a:spLocks/>
          </p:cNvSpPr>
          <p:nvPr/>
        </p:nvSpPr>
        <p:spPr>
          <a:xfrm>
            <a:off x="247973" y="3238055"/>
            <a:ext cx="9012264" cy="152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7800" indent="-171450">
              <a:buSzPts val="2100"/>
            </a:pPr>
            <a:r>
              <a:rPr lang="en-GB" sz="1800" dirty="0"/>
              <a:t>No parameters – the OID tells you all you need to know.</a:t>
            </a:r>
          </a:p>
          <a:p>
            <a:pPr marL="177800" indent="-171450">
              <a:buSzPts val="2100"/>
            </a:pPr>
            <a:r>
              <a:rPr lang="en-GB" sz="1800" dirty="0"/>
              <a:t>Key format – OCTET STRING vs BIT STRING.</a:t>
            </a:r>
          </a:p>
          <a:p>
            <a:pPr marL="177800" indent="-171450">
              <a:buSzPts val="2100"/>
            </a:pPr>
            <a:r>
              <a:rPr lang="en-GB" sz="1800" dirty="0"/>
              <a:t>One signature algorithm per draft.</a:t>
            </a:r>
          </a:p>
          <a:p>
            <a:pPr marL="177800" indent="-171450">
              <a:buSzPts val="2100"/>
            </a:pPr>
            <a:r>
              <a:rPr lang="en-GB" sz="1800" dirty="0"/>
              <a:t>NIST to define OIDs – currently in the draft as TBD.</a:t>
            </a:r>
          </a:p>
          <a:p>
            <a:pPr marL="6350" indent="0">
              <a:buSzPts val="2100"/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IETF 115 LAMPS Working Group</a:t>
            </a:r>
            <a:endParaRPr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434807" y="3250561"/>
            <a:ext cx="1813094" cy="69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Keys</a:t>
            </a:r>
            <a:endParaRPr sz="900" b="1" dirty="0"/>
          </a:p>
        </p:txBody>
      </p:sp>
      <p:sp>
        <p:nvSpPr>
          <p:cNvPr id="158" name="Google Shape;158;p28"/>
          <p:cNvSpPr txBox="1"/>
          <p:nvPr/>
        </p:nvSpPr>
        <p:spPr>
          <a:xfrm>
            <a:off x="278599" y="1685362"/>
            <a:ext cx="8606784" cy="157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OCTET STRING can be mapped to BIT STRING from RFC 5208.</a:t>
            </a:r>
          </a:p>
          <a:p>
            <a:pPr marL="177800" indent="-17145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“treat BIT STRING and OCTET STRING identically (doing sensible 0-bit-padding if BIT STRING is no multiple of 8)”.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https://www.secg.org/sec1-v2.pdf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section 2.3.1/2.3.2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no need for wrapping/adding another TLV layer for implementations that internally operate on octet strings (and tag BIT STRINGS only where the standard mandates it).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CFA10-8FD5-E4E4-4AF0-6355CCE485B4}"/>
              </a:ext>
            </a:extLst>
          </p:cNvPr>
          <p:cNvSpPr txBox="1"/>
          <p:nvPr/>
        </p:nvSpPr>
        <p:spPr>
          <a:xfrm>
            <a:off x="278598" y="3893377"/>
            <a:ext cx="8452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DilithiumPrivateKey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structure has been modified, a call out to the </a:t>
            </a:r>
            <a:r>
              <a:rPr lang="en-GB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OneAsymmetricKey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structure has been explicitly made.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57;p28">
            <a:extLst>
              <a:ext uri="{FF2B5EF4-FFF2-40B4-BE49-F238E27FC236}">
                <a16:creationId xmlns:a16="http://schemas.microsoft.com/office/drawing/2014/main" id="{42C7E915-28A4-1A3C-08A3-BC9603577018}"/>
              </a:ext>
            </a:extLst>
          </p:cNvPr>
          <p:cNvSpPr txBox="1"/>
          <p:nvPr/>
        </p:nvSpPr>
        <p:spPr>
          <a:xfrm>
            <a:off x="508627" y="1001845"/>
            <a:ext cx="1813094" cy="69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Keys</a:t>
            </a:r>
            <a:endParaRPr sz="900" b="1" dirty="0"/>
          </a:p>
        </p:txBody>
      </p:sp>
      <p:sp>
        <p:nvSpPr>
          <p:cNvPr id="14" name="Google Shape;145;p27">
            <a:extLst>
              <a:ext uri="{FF2B5EF4-FFF2-40B4-BE49-F238E27FC236}">
                <a16:creationId xmlns:a16="http://schemas.microsoft.com/office/drawing/2014/main" id="{DAE1EBA7-CAD1-DC7B-AC2A-3EA809F1D973}"/>
              </a:ext>
            </a:extLst>
          </p:cNvPr>
          <p:cNvSpPr txBox="1">
            <a:spLocks/>
          </p:cNvSpPr>
          <p:nvPr/>
        </p:nvSpPr>
        <p:spPr>
          <a:xfrm>
            <a:off x="628650" y="27485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GB" dirty="0"/>
              <a:t>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dirty="0"/>
              <a:t>Updates</a:t>
            </a:r>
            <a:endParaRPr dirty="0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71475" y="1605807"/>
            <a:ext cx="7822406" cy="213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indent="-342900">
              <a:spcBef>
                <a:spcPts val="0"/>
              </a:spcBef>
              <a:buSzPct val="100000"/>
            </a:pPr>
            <a:r>
              <a:rPr lang="en-GB" dirty="0"/>
              <a:t>Interop and consistency between numerous LAMPS I-D specifying ASN.1 encodings of Dilithium keys. </a:t>
            </a:r>
          </a:p>
          <a:p>
            <a:pPr marL="342900" indent="-342900">
              <a:spcBef>
                <a:spcPts val="0"/>
              </a:spcBef>
              <a:buSzPct val="100000"/>
            </a:pPr>
            <a:r>
              <a:rPr lang="en-GB" dirty="0"/>
              <a:t>Will continue to meet monthly.</a:t>
            </a: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IETF 115 LAMPS Working Group</a:t>
            </a:r>
            <a:endParaRPr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57;p28">
            <a:extLst>
              <a:ext uri="{FF2B5EF4-FFF2-40B4-BE49-F238E27FC236}">
                <a16:creationId xmlns:a16="http://schemas.microsoft.com/office/drawing/2014/main" id="{3F7E5E3B-5C6F-C51E-F4EF-723035ED21F3}"/>
              </a:ext>
            </a:extLst>
          </p:cNvPr>
          <p:cNvSpPr txBox="1"/>
          <p:nvPr/>
        </p:nvSpPr>
        <p:spPr>
          <a:xfrm>
            <a:off x="508627" y="1001845"/>
            <a:ext cx="1813094" cy="69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 sz="9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dirty="0"/>
              <a:t>Key Discussion Points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51270" y="1268016"/>
            <a:ext cx="8441459" cy="349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b="1" dirty="0"/>
              <a:t>Deterministic vs. Randomized</a:t>
            </a:r>
            <a:r>
              <a:rPr lang="en-GB" sz="2400" dirty="0"/>
              <a:t> signing</a:t>
            </a:r>
          </a:p>
          <a:p>
            <a:pPr marL="635000" lvl="1" indent="-171450">
              <a:spcBef>
                <a:spcPts val="0"/>
              </a:spcBef>
              <a:buSzPts val="2100"/>
            </a:pPr>
            <a:r>
              <a:rPr lang="en-GB" dirty="0">
                <a:hlinkClick r:id="rId3"/>
              </a:rPr>
              <a:t>Discussion in PQC-forum </a:t>
            </a:r>
            <a:r>
              <a:rPr lang="en-GB" dirty="0"/>
              <a:t>on new “hedged” mode of Dilithium - randomized signatures that are seeded in part by the message and the key along side a source of randomness.</a:t>
            </a:r>
          </a:p>
          <a:p>
            <a:pPr marL="635000" lvl="1" indent="-171450">
              <a:spcBef>
                <a:spcPts val="0"/>
              </a:spcBef>
              <a:buSzPts val="2100"/>
            </a:pPr>
            <a:endParaRPr lang="en-GB" sz="2100" dirty="0"/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b="1" dirty="0"/>
              <a:t>Hash-then-Sign</a:t>
            </a:r>
          </a:p>
          <a:p>
            <a:pPr marL="635000" lvl="1" indent="-171450">
              <a:spcBef>
                <a:spcPts val="0"/>
              </a:spcBef>
              <a:buSzPts val="2100"/>
            </a:pPr>
            <a:r>
              <a:rPr lang="en-GB" dirty="0"/>
              <a:t>We are </a:t>
            </a:r>
            <a:r>
              <a:rPr lang="en-GB" dirty="0" err="1"/>
              <a:t>analyzing</a:t>
            </a:r>
            <a:r>
              <a:rPr lang="en-GB" dirty="0"/>
              <a:t> this in NCCOE and will provide findings. It was also discussed extensively in CFRG WG, LAMPS WG and NIST PQC alias.</a:t>
            </a:r>
          </a:p>
          <a:p>
            <a:pPr marL="635000" lvl="1" indent="-171450">
              <a:spcBef>
                <a:spcPts val="0"/>
              </a:spcBef>
              <a:buSzPts val="2100"/>
            </a:pPr>
            <a:r>
              <a:rPr lang="en-GB" dirty="0"/>
              <a:t>For this draft, unless something changes to change our minds, we are leaning towards following </a:t>
            </a:r>
            <a:r>
              <a:rPr lang="en-GB" dirty="0" err="1"/>
              <a:t>EdDSA</a:t>
            </a:r>
            <a:r>
              <a:rPr lang="en-GB" dirty="0"/>
              <a:t> in X.509 RFC8410 which does not </a:t>
            </a:r>
            <a:r>
              <a:rPr lang="en-GB" dirty="0" err="1"/>
              <a:t>prehash</a:t>
            </a:r>
            <a:r>
              <a:rPr lang="en-GB" dirty="0"/>
              <a:t> for </a:t>
            </a:r>
            <a:r>
              <a:rPr lang="en-GB" dirty="0" err="1"/>
              <a:t>EdDSA</a:t>
            </a:r>
            <a:r>
              <a:rPr lang="en-GB" dirty="0"/>
              <a:t>.</a:t>
            </a:r>
          </a:p>
          <a:p>
            <a:pPr marL="463550" lvl="1" indent="0">
              <a:spcBef>
                <a:spcPts val="0"/>
              </a:spcBef>
              <a:buSzPts val="2100"/>
              <a:buNone/>
            </a:pPr>
            <a:endParaRPr lang="en-GB" dirty="0"/>
          </a:p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b="1" dirty="0"/>
              <a:t>Public Key encoded inside of Private Key</a:t>
            </a:r>
            <a:endParaRPr lang="en-GB" sz="2400" dirty="0"/>
          </a:p>
          <a:p>
            <a:pPr marL="635000" lvl="1" indent="-171450">
              <a:spcBef>
                <a:spcPts val="0"/>
              </a:spcBef>
              <a:buSzPts val="2100"/>
            </a:pPr>
            <a:r>
              <a:rPr lang="en-GB" dirty="0">
                <a:solidFill>
                  <a:schemeClr val="tx1"/>
                </a:solidFill>
              </a:rPr>
              <a:t>Alternatively, include the values in the private key that allow the reconstruction of the public key for those that want to generate it instead of carrying both keypairs.</a:t>
            </a:r>
          </a:p>
          <a:p>
            <a:pPr marL="463550" lvl="1" indent="0">
              <a:spcBef>
                <a:spcPts val="0"/>
              </a:spcBef>
              <a:buSzPts val="2100"/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349250" indent="-342900">
              <a:spcBef>
                <a:spcPts val="0"/>
              </a:spcBef>
              <a:buSzPts val="2100"/>
            </a:pPr>
            <a:r>
              <a:rPr lang="en-GB" sz="2400" dirty="0"/>
              <a:t>Tracking at </a:t>
            </a:r>
            <a:r>
              <a:rPr lang="en-GB" sz="2400" dirty="0">
                <a:hlinkClick r:id="rId4"/>
              </a:rPr>
              <a:t>https://github.com/lamps-wg/dilithium-certificates/issues</a:t>
            </a:r>
            <a:endParaRPr lang="en-GB" sz="2400" dirty="0"/>
          </a:p>
          <a:p>
            <a:pPr marL="6350" indent="0">
              <a:spcBef>
                <a:spcPts val="0"/>
              </a:spcBef>
              <a:buSzPts val="2100"/>
              <a:buNone/>
            </a:pPr>
            <a:endParaRPr lang="en-GB" sz="2400" b="1" dirty="0"/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GB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IETF 115 LAMPS Working Group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3F3C-2645-6C62-72CE-CFB5C6F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EBD78-1B5D-DCC5-4728-9DA1CF797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spcBef>
                <a:spcPts val="0"/>
              </a:spcBef>
              <a:buSzPts val="2100"/>
              <a:buNone/>
            </a:pPr>
            <a:r>
              <a:rPr lang="en-GB" dirty="0"/>
              <a:t>Thank you everyone for the discussion and feedback so far! Would love to continue to hear from you for review and feedback.</a:t>
            </a:r>
          </a:p>
          <a:p>
            <a:pPr marL="6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GB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4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467</Words>
  <Application>Microsoft Macintosh PowerPoint</Application>
  <PresentationFormat>On-screen Show (16:9)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Simple Light</vt:lpstr>
      <vt:lpstr>Office Theme</vt:lpstr>
      <vt:lpstr>Internet X.509 Public Key Infrastructure: Algorithm Identifiers for Dilithium</vt:lpstr>
      <vt:lpstr>Motivation</vt:lpstr>
      <vt:lpstr>PowerPoint Presentation</vt:lpstr>
      <vt:lpstr>Updates</vt:lpstr>
      <vt:lpstr>Key Discussion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X.509 Public Key Infrastructure: Algorithm Identifiers for Dilithium</dc:title>
  <cp:lastModifiedBy>Jake Massimo</cp:lastModifiedBy>
  <cp:revision>9</cp:revision>
  <dcterms:modified xsi:type="dcterms:W3CDTF">2022-11-09T05:58:21Z</dcterms:modified>
</cp:coreProperties>
</file>