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6C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C32-DD3A-409A-90B6-6FB336A6B31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5C9-F22E-4ECB-9C12-261DD24B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1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C32-DD3A-409A-90B6-6FB336A6B31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5C9-F22E-4ECB-9C12-261DD24B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6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C32-DD3A-409A-90B6-6FB336A6B31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5C9-F22E-4ECB-9C12-261DD24B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C32-DD3A-409A-90B6-6FB336A6B31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5C9-F22E-4ECB-9C12-261DD24B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C32-DD3A-409A-90B6-6FB336A6B31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5C9-F22E-4ECB-9C12-261DD24B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C32-DD3A-409A-90B6-6FB336A6B31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5C9-F22E-4ECB-9C12-261DD24B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9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C32-DD3A-409A-90B6-6FB336A6B31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5C9-F22E-4ECB-9C12-261DD24B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0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C32-DD3A-409A-90B6-6FB336A6B31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5C9-F22E-4ECB-9C12-261DD24B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C32-DD3A-409A-90B6-6FB336A6B31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5C9-F22E-4ECB-9C12-261DD24B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C32-DD3A-409A-90B6-6FB336A6B31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5C9-F22E-4ECB-9C12-261DD24B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C32-DD3A-409A-90B6-6FB336A6B31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5C9-F22E-4ECB-9C12-261DD24B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5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1C32-DD3A-409A-90B6-6FB336A6B31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65C9-F22E-4ECB-9C12-261DD24B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254915" y="4246148"/>
            <a:ext cx="1770829" cy="25497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80160" rIns="0"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Monitors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84973" y="1210817"/>
            <a:ext cx="11693236" cy="5585123"/>
            <a:chOff x="484973" y="1210817"/>
            <a:chExt cx="11693236" cy="5585123"/>
          </a:xfrm>
        </p:grpSpPr>
        <p:sp>
          <p:nvSpPr>
            <p:cNvPr id="5" name="Rectangle 4"/>
            <p:cNvSpPr/>
            <p:nvPr/>
          </p:nvSpPr>
          <p:spPr>
            <a:xfrm>
              <a:off x="568036" y="1210817"/>
              <a:ext cx="11457709" cy="254979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Ins="10881360"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Network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8036" y="4246148"/>
              <a:ext cx="9534414" cy="254979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Ins="8961120"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Cluster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4973" y="3695921"/>
              <a:ext cx="11693236" cy="7758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RADOS</a:t>
              </a:r>
              <a:r>
                <a:rPr lang="en-US" sz="2800" dirty="0" smtClean="0"/>
                <a:t> (Common Object Store)</a:t>
              </a:r>
              <a:endParaRPr lang="en-US" sz="2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61357" y="410837"/>
            <a:ext cx="3200400" cy="3295093"/>
            <a:chOff x="1161357" y="410837"/>
            <a:chExt cx="3200400" cy="3295093"/>
          </a:xfrm>
        </p:grpSpPr>
        <p:sp>
          <p:nvSpPr>
            <p:cNvPr id="9" name="Rectangle 8"/>
            <p:cNvSpPr/>
            <p:nvPr/>
          </p:nvSpPr>
          <p:spPr>
            <a:xfrm>
              <a:off x="1161357" y="410837"/>
              <a:ext cx="3200400" cy="8229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Servers</a:t>
              </a:r>
              <a:br>
                <a:rPr lang="en-US" dirty="0" smtClean="0"/>
              </a:br>
              <a:r>
                <a:rPr lang="en-US" dirty="0" smtClean="0"/>
                <a:t>(Windows, Linux, UNIX)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161357" y="2882970"/>
              <a:ext cx="3200400" cy="822960"/>
              <a:chOff x="1628076" y="3448849"/>
              <a:chExt cx="3200400" cy="82296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28076" y="3448849"/>
                <a:ext cx="3200400" cy="82296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Devices</a:t>
                </a:r>
                <a:endParaRPr lang="en-US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935696" y="3631611"/>
                <a:ext cx="431576" cy="429725"/>
                <a:chOff x="5660204" y="1828800"/>
                <a:chExt cx="431576" cy="429725"/>
              </a:xfrm>
            </p:grpSpPr>
            <p:sp>
              <p:nvSpPr>
                <p:cNvPr id="14" name="Freeform 7"/>
                <p:cNvSpPr>
                  <a:spLocks noChangeArrowheads="1"/>
                </p:cNvSpPr>
                <p:nvPr/>
              </p:nvSpPr>
              <p:spPr bwMode="auto">
                <a:xfrm>
                  <a:off x="5660204" y="1828800"/>
                  <a:ext cx="431576" cy="429725"/>
                </a:xfrm>
                <a:custGeom>
                  <a:avLst/>
                  <a:gdLst>
                    <a:gd name="T0" fmla="*/ 1025 w 1026"/>
                    <a:gd name="T1" fmla="*/ 512 h 1025"/>
                    <a:gd name="T2" fmla="*/ 1025 w 1026"/>
                    <a:gd name="T3" fmla="*/ 512 h 1025"/>
                    <a:gd name="T4" fmla="*/ 513 w 1026"/>
                    <a:gd name="T5" fmla="*/ 1024 h 1025"/>
                    <a:gd name="T6" fmla="*/ 0 w 1026"/>
                    <a:gd name="T7" fmla="*/ 512 h 1025"/>
                    <a:gd name="T8" fmla="*/ 513 w 1026"/>
                    <a:gd name="T9" fmla="*/ 0 h 1025"/>
                    <a:gd name="T10" fmla="*/ 1025 w 1026"/>
                    <a:gd name="T11" fmla="*/ 512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26" h="1025">
                      <a:moveTo>
                        <a:pt x="1025" y="512"/>
                      </a:moveTo>
                      <a:lnTo>
                        <a:pt x="1025" y="512"/>
                      </a:lnTo>
                      <a:cubicBezTo>
                        <a:pt x="1025" y="795"/>
                        <a:pt x="796" y="1024"/>
                        <a:pt x="513" y="1024"/>
                      </a:cubicBezTo>
                      <a:cubicBezTo>
                        <a:pt x="230" y="1024"/>
                        <a:pt x="0" y="795"/>
                        <a:pt x="0" y="512"/>
                      </a:cubicBezTo>
                      <a:cubicBezTo>
                        <a:pt x="0" y="229"/>
                        <a:pt x="230" y="0"/>
                        <a:pt x="513" y="0"/>
                      </a:cubicBezTo>
                      <a:cubicBezTo>
                        <a:pt x="796" y="0"/>
                        <a:pt x="1025" y="229"/>
                        <a:pt x="1025" y="512"/>
                      </a:cubicBezTo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Freeform 56"/>
                <p:cNvSpPr>
                  <a:spLocks noChangeArrowheads="1"/>
                </p:cNvSpPr>
                <p:nvPr/>
              </p:nvSpPr>
              <p:spPr bwMode="auto">
                <a:xfrm>
                  <a:off x="5780601" y="1897334"/>
                  <a:ext cx="188931" cy="292657"/>
                </a:xfrm>
                <a:custGeom>
                  <a:avLst/>
                  <a:gdLst>
                    <a:gd name="T0" fmla="*/ 225 w 451"/>
                    <a:gd name="T1" fmla="*/ 696 h 697"/>
                    <a:gd name="T2" fmla="*/ 225 w 451"/>
                    <a:gd name="T3" fmla="*/ 696 h 697"/>
                    <a:gd name="T4" fmla="*/ 450 w 451"/>
                    <a:gd name="T5" fmla="*/ 628 h 697"/>
                    <a:gd name="T6" fmla="*/ 449 w 451"/>
                    <a:gd name="T7" fmla="*/ 622 h 697"/>
                    <a:gd name="T8" fmla="*/ 449 w 451"/>
                    <a:gd name="T9" fmla="*/ 74 h 697"/>
                    <a:gd name="T10" fmla="*/ 450 w 451"/>
                    <a:gd name="T11" fmla="*/ 67 h 697"/>
                    <a:gd name="T12" fmla="*/ 225 w 451"/>
                    <a:gd name="T13" fmla="*/ 0 h 697"/>
                    <a:gd name="T14" fmla="*/ 0 w 451"/>
                    <a:gd name="T15" fmla="*/ 67 h 697"/>
                    <a:gd name="T16" fmla="*/ 1 w 451"/>
                    <a:gd name="T17" fmla="*/ 76 h 697"/>
                    <a:gd name="T18" fmla="*/ 2 w 451"/>
                    <a:gd name="T19" fmla="*/ 619 h 697"/>
                    <a:gd name="T20" fmla="*/ 0 w 451"/>
                    <a:gd name="T21" fmla="*/ 628 h 697"/>
                    <a:gd name="T22" fmla="*/ 225 w 451"/>
                    <a:gd name="T23" fmla="*/ 696 h 697"/>
                    <a:gd name="T24" fmla="*/ 225 w 451"/>
                    <a:gd name="T25" fmla="*/ 672 h 697"/>
                    <a:gd name="T26" fmla="*/ 225 w 451"/>
                    <a:gd name="T27" fmla="*/ 672 h 697"/>
                    <a:gd name="T28" fmla="*/ 24 w 451"/>
                    <a:gd name="T29" fmla="*/ 629 h 697"/>
                    <a:gd name="T30" fmla="*/ 25 w 451"/>
                    <a:gd name="T31" fmla="*/ 628 h 697"/>
                    <a:gd name="T32" fmla="*/ 25 w 451"/>
                    <a:gd name="T33" fmla="*/ 625 h 697"/>
                    <a:gd name="T34" fmla="*/ 225 w 451"/>
                    <a:gd name="T35" fmla="*/ 584 h 697"/>
                    <a:gd name="T36" fmla="*/ 426 w 451"/>
                    <a:gd name="T37" fmla="*/ 626 h 697"/>
                    <a:gd name="T38" fmla="*/ 426 w 451"/>
                    <a:gd name="T39" fmla="*/ 628 h 697"/>
                    <a:gd name="T40" fmla="*/ 426 w 451"/>
                    <a:gd name="T41" fmla="*/ 629 h 697"/>
                    <a:gd name="T42" fmla="*/ 225 w 451"/>
                    <a:gd name="T43" fmla="*/ 672 h 697"/>
                    <a:gd name="T44" fmla="*/ 25 w 451"/>
                    <a:gd name="T45" fmla="*/ 99 h 697"/>
                    <a:gd name="T46" fmla="*/ 25 w 451"/>
                    <a:gd name="T47" fmla="*/ 99 h 697"/>
                    <a:gd name="T48" fmla="*/ 225 w 451"/>
                    <a:gd name="T49" fmla="*/ 135 h 697"/>
                    <a:gd name="T50" fmla="*/ 426 w 451"/>
                    <a:gd name="T51" fmla="*/ 99 h 697"/>
                    <a:gd name="T52" fmla="*/ 426 w 451"/>
                    <a:gd name="T53" fmla="*/ 595 h 697"/>
                    <a:gd name="T54" fmla="*/ 225 w 451"/>
                    <a:gd name="T55" fmla="*/ 561 h 697"/>
                    <a:gd name="T56" fmla="*/ 25 w 451"/>
                    <a:gd name="T57" fmla="*/ 595 h 697"/>
                    <a:gd name="T58" fmla="*/ 25 w 451"/>
                    <a:gd name="T59" fmla="*/ 99 h 697"/>
                    <a:gd name="T60" fmla="*/ 225 w 451"/>
                    <a:gd name="T61" fmla="*/ 22 h 697"/>
                    <a:gd name="T62" fmla="*/ 225 w 451"/>
                    <a:gd name="T63" fmla="*/ 22 h 697"/>
                    <a:gd name="T64" fmla="*/ 426 w 451"/>
                    <a:gd name="T65" fmla="*/ 65 h 697"/>
                    <a:gd name="T66" fmla="*/ 426 w 451"/>
                    <a:gd name="T67" fmla="*/ 67 h 697"/>
                    <a:gd name="T68" fmla="*/ 426 w 451"/>
                    <a:gd name="T69" fmla="*/ 69 h 697"/>
                    <a:gd name="T70" fmla="*/ 225 w 451"/>
                    <a:gd name="T71" fmla="*/ 111 h 697"/>
                    <a:gd name="T72" fmla="*/ 25 w 451"/>
                    <a:gd name="T73" fmla="*/ 69 h 697"/>
                    <a:gd name="T74" fmla="*/ 25 w 451"/>
                    <a:gd name="T75" fmla="*/ 67 h 697"/>
                    <a:gd name="T76" fmla="*/ 24 w 451"/>
                    <a:gd name="T77" fmla="*/ 65 h 697"/>
                    <a:gd name="T78" fmla="*/ 225 w 451"/>
                    <a:gd name="T79" fmla="*/ 22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51" h="697">
                      <a:moveTo>
                        <a:pt x="225" y="696"/>
                      </a:moveTo>
                      <a:lnTo>
                        <a:pt x="225" y="696"/>
                      </a:lnTo>
                      <a:cubicBezTo>
                        <a:pt x="333" y="696"/>
                        <a:pt x="450" y="674"/>
                        <a:pt x="450" y="628"/>
                      </a:cubicBezTo>
                      <a:cubicBezTo>
                        <a:pt x="450" y="626"/>
                        <a:pt x="450" y="624"/>
                        <a:pt x="449" y="622"/>
                      </a:cubicBezTo>
                      <a:cubicBezTo>
                        <a:pt x="449" y="74"/>
                        <a:pt x="449" y="74"/>
                        <a:pt x="449" y="74"/>
                      </a:cubicBezTo>
                      <a:cubicBezTo>
                        <a:pt x="450" y="71"/>
                        <a:pt x="450" y="69"/>
                        <a:pt x="450" y="67"/>
                      </a:cubicBezTo>
                      <a:cubicBezTo>
                        <a:pt x="450" y="20"/>
                        <a:pt x="333" y="0"/>
                        <a:pt x="225" y="0"/>
                      </a:cubicBezTo>
                      <a:cubicBezTo>
                        <a:pt x="116" y="0"/>
                        <a:pt x="0" y="20"/>
                        <a:pt x="0" y="67"/>
                      </a:cubicBezTo>
                      <a:cubicBezTo>
                        <a:pt x="0" y="69"/>
                        <a:pt x="1" y="72"/>
                        <a:pt x="1" y="76"/>
                      </a:cubicBezTo>
                      <a:cubicBezTo>
                        <a:pt x="2" y="619"/>
                        <a:pt x="2" y="619"/>
                        <a:pt x="2" y="619"/>
                      </a:cubicBezTo>
                      <a:cubicBezTo>
                        <a:pt x="1" y="622"/>
                        <a:pt x="0" y="625"/>
                        <a:pt x="0" y="628"/>
                      </a:cubicBezTo>
                      <a:cubicBezTo>
                        <a:pt x="0" y="674"/>
                        <a:pt x="116" y="696"/>
                        <a:pt x="225" y="696"/>
                      </a:cubicBezTo>
                      <a:close/>
                      <a:moveTo>
                        <a:pt x="225" y="672"/>
                      </a:moveTo>
                      <a:lnTo>
                        <a:pt x="225" y="672"/>
                      </a:lnTo>
                      <a:cubicBezTo>
                        <a:pt x="99" y="672"/>
                        <a:pt x="29" y="645"/>
                        <a:pt x="24" y="629"/>
                      </a:cubicBezTo>
                      <a:lnTo>
                        <a:pt x="25" y="628"/>
                      </a:lnTo>
                      <a:cubicBezTo>
                        <a:pt x="25" y="625"/>
                        <a:pt x="25" y="625"/>
                        <a:pt x="25" y="625"/>
                      </a:cubicBezTo>
                      <a:cubicBezTo>
                        <a:pt x="33" y="610"/>
                        <a:pt x="103" y="584"/>
                        <a:pt x="225" y="584"/>
                      </a:cubicBezTo>
                      <a:cubicBezTo>
                        <a:pt x="351" y="584"/>
                        <a:pt x="421" y="611"/>
                        <a:pt x="426" y="626"/>
                      </a:cubicBezTo>
                      <a:cubicBezTo>
                        <a:pt x="426" y="628"/>
                        <a:pt x="426" y="628"/>
                        <a:pt x="426" y="628"/>
                      </a:cubicBezTo>
                      <a:cubicBezTo>
                        <a:pt x="426" y="628"/>
                        <a:pt x="426" y="628"/>
                        <a:pt x="426" y="629"/>
                      </a:cubicBezTo>
                      <a:cubicBezTo>
                        <a:pt x="424" y="644"/>
                        <a:pt x="353" y="672"/>
                        <a:pt x="225" y="672"/>
                      </a:cubicBezTo>
                      <a:close/>
                      <a:moveTo>
                        <a:pt x="25" y="99"/>
                      </a:moveTo>
                      <a:lnTo>
                        <a:pt x="25" y="99"/>
                      </a:lnTo>
                      <a:cubicBezTo>
                        <a:pt x="64" y="123"/>
                        <a:pt x="147" y="135"/>
                        <a:pt x="225" y="135"/>
                      </a:cubicBezTo>
                      <a:cubicBezTo>
                        <a:pt x="303" y="135"/>
                        <a:pt x="386" y="123"/>
                        <a:pt x="426" y="99"/>
                      </a:cubicBezTo>
                      <a:cubicBezTo>
                        <a:pt x="426" y="595"/>
                        <a:pt x="426" y="595"/>
                        <a:pt x="426" y="595"/>
                      </a:cubicBezTo>
                      <a:cubicBezTo>
                        <a:pt x="386" y="571"/>
                        <a:pt x="304" y="561"/>
                        <a:pt x="225" y="561"/>
                      </a:cubicBezTo>
                      <a:cubicBezTo>
                        <a:pt x="147" y="561"/>
                        <a:pt x="64" y="571"/>
                        <a:pt x="25" y="595"/>
                      </a:cubicBezTo>
                      <a:lnTo>
                        <a:pt x="25" y="99"/>
                      </a:lnTo>
                      <a:close/>
                      <a:moveTo>
                        <a:pt x="225" y="22"/>
                      </a:moveTo>
                      <a:lnTo>
                        <a:pt x="225" y="22"/>
                      </a:lnTo>
                      <a:cubicBezTo>
                        <a:pt x="352" y="22"/>
                        <a:pt x="422" y="51"/>
                        <a:pt x="426" y="65"/>
                      </a:cubicBezTo>
                      <a:cubicBezTo>
                        <a:pt x="426" y="66"/>
                        <a:pt x="426" y="66"/>
                        <a:pt x="426" y="67"/>
                      </a:cubicBezTo>
                      <a:cubicBezTo>
                        <a:pt x="426" y="69"/>
                        <a:pt x="426" y="69"/>
                        <a:pt x="426" y="69"/>
                      </a:cubicBezTo>
                      <a:cubicBezTo>
                        <a:pt x="419" y="85"/>
                        <a:pt x="350" y="111"/>
                        <a:pt x="225" y="111"/>
                      </a:cubicBezTo>
                      <a:cubicBezTo>
                        <a:pt x="101" y="111"/>
                        <a:pt x="32" y="85"/>
                        <a:pt x="25" y="69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5" y="66"/>
                        <a:pt x="24" y="66"/>
                        <a:pt x="24" y="65"/>
                      </a:cubicBezTo>
                      <a:cubicBezTo>
                        <a:pt x="28" y="49"/>
                        <a:pt x="98" y="22"/>
                        <a:pt x="225" y="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Up-Down Arrow 10"/>
            <p:cNvSpPr/>
            <p:nvPr/>
          </p:nvSpPr>
          <p:spPr>
            <a:xfrm>
              <a:off x="2324459" y="1242477"/>
              <a:ext cx="874196" cy="1649980"/>
            </a:xfrm>
            <a:prstGeom prst="up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182880" tIns="0" rIns="182880" bIns="0" rtlCol="0" anchor="ctr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 smtClean="0"/>
                <a:t>RDB </a:t>
              </a:r>
              <a:br>
                <a:rPr lang="en-US" dirty="0" smtClean="0"/>
              </a:br>
              <a:r>
                <a:rPr lang="en-US" dirty="0" smtClean="0"/>
                <a:t>iSCSI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31391" y="410837"/>
            <a:ext cx="3200400" cy="3289556"/>
            <a:chOff x="4731519" y="410837"/>
            <a:chExt cx="3200400" cy="3289556"/>
          </a:xfrm>
        </p:grpSpPr>
        <p:sp>
          <p:nvSpPr>
            <p:cNvPr id="17" name="Rectangle 16"/>
            <p:cNvSpPr/>
            <p:nvPr/>
          </p:nvSpPr>
          <p:spPr>
            <a:xfrm>
              <a:off x="4731519" y="410837"/>
              <a:ext cx="3200400" cy="8229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31519" y="2877433"/>
              <a:ext cx="3200400" cy="822960"/>
              <a:chOff x="1628076" y="4454571"/>
              <a:chExt cx="3200400" cy="82296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28076" y="4454571"/>
                <a:ext cx="3200400" cy="82296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Object Storage</a:t>
                </a:r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934770" y="4651188"/>
                <a:ext cx="431576" cy="429725"/>
                <a:chOff x="3022583" y="1828800"/>
                <a:chExt cx="431576" cy="429725"/>
              </a:xfrm>
            </p:grpSpPr>
            <p:sp>
              <p:nvSpPr>
                <p:cNvPr id="22" name="Freeform 4"/>
                <p:cNvSpPr>
                  <a:spLocks noChangeArrowheads="1"/>
                </p:cNvSpPr>
                <p:nvPr/>
              </p:nvSpPr>
              <p:spPr bwMode="auto">
                <a:xfrm>
                  <a:off x="3022583" y="1828800"/>
                  <a:ext cx="431576" cy="429725"/>
                </a:xfrm>
                <a:custGeom>
                  <a:avLst/>
                  <a:gdLst>
                    <a:gd name="T0" fmla="*/ 1025 w 1026"/>
                    <a:gd name="T1" fmla="*/ 512 h 1025"/>
                    <a:gd name="T2" fmla="*/ 1025 w 1026"/>
                    <a:gd name="T3" fmla="*/ 512 h 1025"/>
                    <a:gd name="T4" fmla="*/ 513 w 1026"/>
                    <a:gd name="T5" fmla="*/ 1024 h 1025"/>
                    <a:gd name="T6" fmla="*/ 0 w 1026"/>
                    <a:gd name="T7" fmla="*/ 512 h 1025"/>
                    <a:gd name="T8" fmla="*/ 513 w 1026"/>
                    <a:gd name="T9" fmla="*/ 0 h 1025"/>
                    <a:gd name="T10" fmla="*/ 1025 w 1026"/>
                    <a:gd name="T11" fmla="*/ 512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26" h="1025">
                      <a:moveTo>
                        <a:pt x="1025" y="512"/>
                      </a:moveTo>
                      <a:lnTo>
                        <a:pt x="1025" y="512"/>
                      </a:lnTo>
                      <a:cubicBezTo>
                        <a:pt x="1025" y="795"/>
                        <a:pt x="795" y="1024"/>
                        <a:pt x="513" y="1024"/>
                      </a:cubicBezTo>
                      <a:cubicBezTo>
                        <a:pt x="229" y="1024"/>
                        <a:pt x="0" y="795"/>
                        <a:pt x="0" y="512"/>
                      </a:cubicBezTo>
                      <a:cubicBezTo>
                        <a:pt x="0" y="229"/>
                        <a:pt x="229" y="0"/>
                        <a:pt x="513" y="0"/>
                      </a:cubicBezTo>
                      <a:cubicBezTo>
                        <a:pt x="795" y="0"/>
                        <a:pt x="1025" y="229"/>
                        <a:pt x="1025" y="512"/>
                      </a:cubicBezTo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53"/>
                <p:cNvSpPr>
                  <a:spLocks noChangeArrowheads="1"/>
                </p:cNvSpPr>
                <p:nvPr/>
              </p:nvSpPr>
              <p:spPr bwMode="auto">
                <a:xfrm>
                  <a:off x="3096674" y="1899186"/>
                  <a:ext cx="281544" cy="288953"/>
                </a:xfrm>
                <a:custGeom>
                  <a:avLst/>
                  <a:gdLst>
                    <a:gd name="T0" fmla="*/ 7 w 672"/>
                    <a:gd name="T1" fmla="*/ 527 h 688"/>
                    <a:gd name="T2" fmla="*/ 7 w 672"/>
                    <a:gd name="T3" fmla="*/ 527 h 688"/>
                    <a:gd name="T4" fmla="*/ 337 w 672"/>
                    <a:gd name="T5" fmla="*/ 686 h 688"/>
                    <a:gd name="T6" fmla="*/ 342 w 672"/>
                    <a:gd name="T7" fmla="*/ 687 h 688"/>
                    <a:gd name="T8" fmla="*/ 347 w 672"/>
                    <a:gd name="T9" fmla="*/ 686 h 688"/>
                    <a:gd name="T10" fmla="*/ 664 w 672"/>
                    <a:gd name="T11" fmla="*/ 522 h 688"/>
                    <a:gd name="T12" fmla="*/ 670 w 672"/>
                    <a:gd name="T13" fmla="*/ 512 h 688"/>
                    <a:gd name="T14" fmla="*/ 671 w 672"/>
                    <a:gd name="T15" fmla="*/ 156 h 688"/>
                    <a:gd name="T16" fmla="*/ 664 w 672"/>
                    <a:gd name="T17" fmla="*/ 145 h 688"/>
                    <a:gd name="T18" fmla="*/ 345 w 672"/>
                    <a:gd name="T19" fmla="*/ 1 h 688"/>
                    <a:gd name="T20" fmla="*/ 336 w 672"/>
                    <a:gd name="T21" fmla="*/ 1 h 688"/>
                    <a:gd name="T22" fmla="*/ 9 w 672"/>
                    <a:gd name="T23" fmla="*/ 147 h 688"/>
                    <a:gd name="T24" fmla="*/ 1 w 672"/>
                    <a:gd name="T25" fmla="*/ 158 h 688"/>
                    <a:gd name="T26" fmla="*/ 0 w 672"/>
                    <a:gd name="T27" fmla="*/ 517 h 688"/>
                    <a:gd name="T28" fmla="*/ 7 w 672"/>
                    <a:gd name="T29" fmla="*/ 527 h 688"/>
                    <a:gd name="T30" fmla="*/ 354 w 672"/>
                    <a:gd name="T31" fmla="*/ 31 h 688"/>
                    <a:gd name="T32" fmla="*/ 354 w 672"/>
                    <a:gd name="T33" fmla="*/ 31 h 688"/>
                    <a:gd name="T34" fmla="*/ 617 w 672"/>
                    <a:gd name="T35" fmla="*/ 150 h 688"/>
                    <a:gd name="T36" fmla="*/ 354 w 672"/>
                    <a:gd name="T37" fmla="*/ 273 h 688"/>
                    <a:gd name="T38" fmla="*/ 354 w 672"/>
                    <a:gd name="T39" fmla="*/ 31 h 688"/>
                    <a:gd name="T40" fmla="*/ 354 w 672"/>
                    <a:gd name="T41" fmla="*/ 298 h 688"/>
                    <a:gd name="T42" fmla="*/ 354 w 672"/>
                    <a:gd name="T43" fmla="*/ 298 h 688"/>
                    <a:gd name="T44" fmla="*/ 643 w 672"/>
                    <a:gd name="T45" fmla="*/ 162 h 688"/>
                    <a:gd name="T46" fmla="*/ 644 w 672"/>
                    <a:gd name="T47" fmla="*/ 162 h 688"/>
                    <a:gd name="T48" fmla="*/ 648 w 672"/>
                    <a:gd name="T49" fmla="*/ 163 h 688"/>
                    <a:gd name="T50" fmla="*/ 647 w 672"/>
                    <a:gd name="T51" fmla="*/ 505 h 688"/>
                    <a:gd name="T52" fmla="*/ 354 w 672"/>
                    <a:gd name="T53" fmla="*/ 656 h 688"/>
                    <a:gd name="T54" fmla="*/ 354 w 672"/>
                    <a:gd name="T55" fmla="*/ 298 h 688"/>
                    <a:gd name="T56" fmla="*/ 331 w 672"/>
                    <a:gd name="T57" fmla="*/ 28 h 688"/>
                    <a:gd name="T58" fmla="*/ 331 w 672"/>
                    <a:gd name="T59" fmla="*/ 28 h 688"/>
                    <a:gd name="T60" fmla="*/ 331 w 672"/>
                    <a:gd name="T61" fmla="*/ 278 h 688"/>
                    <a:gd name="T62" fmla="*/ 56 w 672"/>
                    <a:gd name="T63" fmla="*/ 152 h 688"/>
                    <a:gd name="T64" fmla="*/ 331 w 672"/>
                    <a:gd name="T65" fmla="*/ 28 h 688"/>
                    <a:gd name="T66" fmla="*/ 24 w 672"/>
                    <a:gd name="T67" fmla="*/ 165 h 688"/>
                    <a:gd name="T68" fmla="*/ 24 w 672"/>
                    <a:gd name="T69" fmla="*/ 165 h 688"/>
                    <a:gd name="T70" fmla="*/ 28 w 672"/>
                    <a:gd name="T71" fmla="*/ 164 h 688"/>
                    <a:gd name="T72" fmla="*/ 29 w 672"/>
                    <a:gd name="T73" fmla="*/ 165 h 688"/>
                    <a:gd name="T74" fmla="*/ 331 w 672"/>
                    <a:gd name="T75" fmla="*/ 303 h 688"/>
                    <a:gd name="T76" fmla="*/ 331 w 672"/>
                    <a:gd name="T77" fmla="*/ 658 h 688"/>
                    <a:gd name="T78" fmla="*/ 23 w 672"/>
                    <a:gd name="T79" fmla="*/ 510 h 688"/>
                    <a:gd name="T80" fmla="*/ 24 w 672"/>
                    <a:gd name="T81" fmla="*/ 165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72" h="688">
                      <a:moveTo>
                        <a:pt x="7" y="527"/>
                      </a:moveTo>
                      <a:lnTo>
                        <a:pt x="7" y="527"/>
                      </a:lnTo>
                      <a:cubicBezTo>
                        <a:pt x="337" y="686"/>
                        <a:pt x="337" y="686"/>
                        <a:pt x="337" y="686"/>
                      </a:cubicBezTo>
                      <a:cubicBezTo>
                        <a:pt x="339" y="687"/>
                        <a:pt x="340" y="687"/>
                        <a:pt x="342" y="687"/>
                      </a:cubicBezTo>
                      <a:cubicBezTo>
                        <a:pt x="344" y="687"/>
                        <a:pt x="345" y="687"/>
                        <a:pt x="347" y="686"/>
                      </a:cubicBezTo>
                      <a:cubicBezTo>
                        <a:pt x="664" y="522"/>
                        <a:pt x="664" y="522"/>
                        <a:pt x="664" y="522"/>
                      </a:cubicBezTo>
                      <a:cubicBezTo>
                        <a:pt x="668" y="520"/>
                        <a:pt x="670" y="516"/>
                        <a:pt x="670" y="512"/>
                      </a:cubicBezTo>
                      <a:cubicBezTo>
                        <a:pt x="671" y="156"/>
                        <a:pt x="671" y="156"/>
                        <a:pt x="671" y="156"/>
                      </a:cubicBezTo>
                      <a:cubicBezTo>
                        <a:pt x="671" y="152"/>
                        <a:pt x="668" y="147"/>
                        <a:pt x="664" y="145"/>
                      </a:cubicBezTo>
                      <a:cubicBezTo>
                        <a:pt x="345" y="1"/>
                        <a:pt x="345" y="1"/>
                        <a:pt x="345" y="1"/>
                      </a:cubicBezTo>
                      <a:cubicBezTo>
                        <a:pt x="342" y="0"/>
                        <a:pt x="339" y="0"/>
                        <a:pt x="336" y="1"/>
                      </a:cubicBezTo>
                      <a:cubicBezTo>
                        <a:pt x="9" y="147"/>
                        <a:pt x="9" y="147"/>
                        <a:pt x="9" y="147"/>
                      </a:cubicBezTo>
                      <a:cubicBezTo>
                        <a:pt x="4" y="150"/>
                        <a:pt x="1" y="154"/>
                        <a:pt x="1" y="158"/>
                      </a:cubicBezTo>
                      <a:cubicBezTo>
                        <a:pt x="0" y="517"/>
                        <a:pt x="0" y="517"/>
                        <a:pt x="0" y="517"/>
                      </a:cubicBezTo>
                      <a:cubicBezTo>
                        <a:pt x="0" y="521"/>
                        <a:pt x="2" y="525"/>
                        <a:pt x="7" y="527"/>
                      </a:cubicBezTo>
                      <a:close/>
                      <a:moveTo>
                        <a:pt x="354" y="31"/>
                      </a:moveTo>
                      <a:lnTo>
                        <a:pt x="354" y="31"/>
                      </a:lnTo>
                      <a:cubicBezTo>
                        <a:pt x="617" y="150"/>
                        <a:pt x="617" y="150"/>
                        <a:pt x="617" y="150"/>
                      </a:cubicBezTo>
                      <a:cubicBezTo>
                        <a:pt x="354" y="273"/>
                        <a:pt x="354" y="273"/>
                        <a:pt x="354" y="273"/>
                      </a:cubicBezTo>
                      <a:lnTo>
                        <a:pt x="354" y="31"/>
                      </a:lnTo>
                      <a:close/>
                      <a:moveTo>
                        <a:pt x="354" y="298"/>
                      </a:moveTo>
                      <a:lnTo>
                        <a:pt x="354" y="298"/>
                      </a:lnTo>
                      <a:cubicBezTo>
                        <a:pt x="643" y="162"/>
                        <a:pt x="643" y="162"/>
                        <a:pt x="643" y="162"/>
                      </a:cubicBezTo>
                      <a:cubicBezTo>
                        <a:pt x="643" y="162"/>
                        <a:pt x="643" y="162"/>
                        <a:pt x="644" y="162"/>
                      </a:cubicBezTo>
                      <a:cubicBezTo>
                        <a:pt x="648" y="163"/>
                        <a:pt x="648" y="163"/>
                        <a:pt x="648" y="163"/>
                      </a:cubicBezTo>
                      <a:cubicBezTo>
                        <a:pt x="647" y="505"/>
                        <a:pt x="647" y="505"/>
                        <a:pt x="647" y="505"/>
                      </a:cubicBezTo>
                      <a:cubicBezTo>
                        <a:pt x="354" y="656"/>
                        <a:pt x="354" y="656"/>
                        <a:pt x="354" y="656"/>
                      </a:cubicBezTo>
                      <a:lnTo>
                        <a:pt x="354" y="298"/>
                      </a:lnTo>
                      <a:close/>
                      <a:moveTo>
                        <a:pt x="331" y="28"/>
                      </a:moveTo>
                      <a:lnTo>
                        <a:pt x="331" y="28"/>
                      </a:lnTo>
                      <a:cubicBezTo>
                        <a:pt x="331" y="278"/>
                        <a:pt x="331" y="278"/>
                        <a:pt x="331" y="278"/>
                      </a:cubicBezTo>
                      <a:cubicBezTo>
                        <a:pt x="56" y="152"/>
                        <a:pt x="56" y="152"/>
                        <a:pt x="56" y="152"/>
                      </a:cubicBezTo>
                      <a:lnTo>
                        <a:pt x="331" y="28"/>
                      </a:lnTo>
                      <a:close/>
                      <a:moveTo>
                        <a:pt x="24" y="165"/>
                      </a:moveTo>
                      <a:lnTo>
                        <a:pt x="24" y="165"/>
                      </a:lnTo>
                      <a:cubicBezTo>
                        <a:pt x="28" y="164"/>
                        <a:pt x="28" y="164"/>
                        <a:pt x="28" y="164"/>
                      </a:cubicBezTo>
                      <a:cubicBezTo>
                        <a:pt x="28" y="164"/>
                        <a:pt x="28" y="165"/>
                        <a:pt x="29" y="165"/>
                      </a:cubicBezTo>
                      <a:cubicBezTo>
                        <a:pt x="331" y="303"/>
                        <a:pt x="331" y="303"/>
                        <a:pt x="331" y="303"/>
                      </a:cubicBezTo>
                      <a:cubicBezTo>
                        <a:pt x="331" y="658"/>
                        <a:pt x="331" y="658"/>
                        <a:pt x="331" y="658"/>
                      </a:cubicBezTo>
                      <a:cubicBezTo>
                        <a:pt x="23" y="510"/>
                        <a:pt x="23" y="510"/>
                        <a:pt x="23" y="510"/>
                      </a:cubicBezTo>
                      <a:lnTo>
                        <a:pt x="24" y="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Up-Down Arrow 18"/>
            <p:cNvSpPr/>
            <p:nvPr/>
          </p:nvSpPr>
          <p:spPr>
            <a:xfrm>
              <a:off x="5894621" y="1219135"/>
              <a:ext cx="874196" cy="1649980"/>
            </a:xfrm>
            <a:prstGeom prst="up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182880" tIns="0" rIns="182880" bIns="0" rtlCol="0" anchor="ctr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 smtClean="0"/>
                <a:t>S3</a:t>
              </a:r>
              <a:br>
                <a:rPr lang="en-US" dirty="0" smtClean="0"/>
              </a:br>
              <a:r>
                <a:rPr lang="en-US" dirty="0" smtClean="0"/>
                <a:t>SWIFT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01425" y="410837"/>
            <a:ext cx="3200400" cy="3304580"/>
            <a:chOff x="8301425" y="410837"/>
            <a:chExt cx="3200400" cy="3304580"/>
          </a:xfrm>
        </p:grpSpPr>
        <p:sp>
          <p:nvSpPr>
            <p:cNvPr id="25" name="Rectangle 24"/>
            <p:cNvSpPr/>
            <p:nvPr/>
          </p:nvSpPr>
          <p:spPr>
            <a:xfrm>
              <a:off x="8301425" y="410837"/>
              <a:ext cx="3200400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Share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301425" y="2892457"/>
              <a:ext cx="3200400" cy="822960"/>
              <a:chOff x="1628076" y="5550620"/>
              <a:chExt cx="3200400" cy="82296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628076" y="5550620"/>
                <a:ext cx="3200400" cy="82296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 Interface</a:t>
                </a:r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934526" y="5746751"/>
                <a:ext cx="430213" cy="430212"/>
                <a:chOff x="457200" y="1874838"/>
                <a:chExt cx="430213" cy="430212"/>
              </a:xfrm>
            </p:grpSpPr>
            <p:sp>
              <p:nvSpPr>
                <p:cNvPr id="30" name="Freeform 1045"/>
                <p:cNvSpPr>
                  <a:spLocks noChangeArrowheads="1"/>
                </p:cNvSpPr>
                <p:nvPr/>
              </p:nvSpPr>
              <p:spPr bwMode="auto">
                <a:xfrm>
                  <a:off x="457200" y="1874838"/>
                  <a:ext cx="430213" cy="430212"/>
                </a:xfrm>
                <a:custGeom>
                  <a:avLst/>
                  <a:gdLst>
                    <a:gd name="T0" fmla="*/ 429402 w 1023"/>
                    <a:gd name="T1" fmla="*/ 214700 h 1023"/>
                    <a:gd name="T2" fmla="*/ 429402 w 1023"/>
                    <a:gd name="T3" fmla="*/ 214700 h 1023"/>
                    <a:gd name="T4" fmla="*/ 214701 w 1023"/>
                    <a:gd name="T5" fmla="*/ 429401 h 1023"/>
                    <a:gd name="T6" fmla="*/ 0 w 1023"/>
                    <a:gd name="T7" fmla="*/ 214700 h 1023"/>
                    <a:gd name="T8" fmla="*/ 214701 w 1023"/>
                    <a:gd name="T9" fmla="*/ 0 h 1023"/>
                    <a:gd name="T10" fmla="*/ 429402 w 1023"/>
                    <a:gd name="T11" fmla="*/ 214700 h 10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23" h="1023">
                      <a:moveTo>
                        <a:pt x="1022" y="511"/>
                      </a:moveTo>
                      <a:lnTo>
                        <a:pt x="1022" y="511"/>
                      </a:lnTo>
                      <a:cubicBezTo>
                        <a:pt x="1022" y="793"/>
                        <a:pt x="793" y="1022"/>
                        <a:pt x="511" y="1022"/>
                      </a:cubicBezTo>
                      <a:cubicBezTo>
                        <a:pt x="229" y="1022"/>
                        <a:pt x="0" y="793"/>
                        <a:pt x="0" y="511"/>
                      </a:cubicBezTo>
                      <a:cubicBezTo>
                        <a:pt x="0" y="228"/>
                        <a:pt x="229" y="0"/>
                        <a:pt x="511" y="0"/>
                      </a:cubicBezTo>
                      <a:cubicBezTo>
                        <a:pt x="793" y="0"/>
                        <a:pt x="1022" y="228"/>
                        <a:pt x="1022" y="511"/>
                      </a:cubicBezTo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x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96"/>
                <p:cNvSpPr>
                  <a:spLocks noChangeArrowheads="1"/>
                </p:cNvSpPr>
                <p:nvPr/>
              </p:nvSpPr>
              <p:spPr bwMode="auto">
                <a:xfrm>
                  <a:off x="548481" y="1967707"/>
                  <a:ext cx="247650" cy="244475"/>
                </a:xfrm>
                <a:custGeom>
                  <a:avLst/>
                  <a:gdLst>
                    <a:gd name="T0" fmla="*/ 17660 w 586"/>
                    <a:gd name="T1" fmla="*/ 244135 h 584"/>
                    <a:gd name="T2" fmla="*/ 17660 w 586"/>
                    <a:gd name="T3" fmla="*/ 244135 h 584"/>
                    <a:gd name="T4" fmla="*/ 20183 w 586"/>
                    <a:gd name="T5" fmla="*/ 244135 h 584"/>
                    <a:gd name="T6" fmla="*/ 225802 w 586"/>
                    <a:gd name="T7" fmla="*/ 244135 h 584"/>
                    <a:gd name="T8" fmla="*/ 228325 w 586"/>
                    <a:gd name="T9" fmla="*/ 244135 h 584"/>
                    <a:gd name="T10" fmla="*/ 245986 w 586"/>
                    <a:gd name="T11" fmla="*/ 226547 h 584"/>
                    <a:gd name="T12" fmla="*/ 245986 w 586"/>
                    <a:gd name="T13" fmla="*/ 224035 h 584"/>
                    <a:gd name="T14" fmla="*/ 245986 w 586"/>
                    <a:gd name="T15" fmla="*/ 78308 h 584"/>
                    <a:gd name="T16" fmla="*/ 245986 w 586"/>
                    <a:gd name="T17" fmla="*/ 48995 h 584"/>
                    <a:gd name="T18" fmla="*/ 228325 w 586"/>
                    <a:gd name="T19" fmla="*/ 31407 h 584"/>
                    <a:gd name="T20" fmla="*/ 104281 w 586"/>
                    <a:gd name="T21" fmla="*/ 31407 h 584"/>
                    <a:gd name="T22" fmla="*/ 96292 w 586"/>
                    <a:gd name="T23" fmla="*/ 11725 h 584"/>
                    <a:gd name="T24" fmla="*/ 77790 w 586"/>
                    <a:gd name="T25" fmla="*/ 0 h 584"/>
                    <a:gd name="T26" fmla="*/ 17660 w 586"/>
                    <a:gd name="T27" fmla="*/ 0 h 584"/>
                    <a:gd name="T28" fmla="*/ 0 w 586"/>
                    <a:gd name="T29" fmla="*/ 17588 h 584"/>
                    <a:gd name="T30" fmla="*/ 0 w 586"/>
                    <a:gd name="T31" fmla="*/ 78308 h 584"/>
                    <a:gd name="T32" fmla="*/ 0 w 586"/>
                    <a:gd name="T33" fmla="*/ 224035 h 584"/>
                    <a:gd name="T34" fmla="*/ 0 w 586"/>
                    <a:gd name="T35" fmla="*/ 226547 h 584"/>
                    <a:gd name="T36" fmla="*/ 17660 w 586"/>
                    <a:gd name="T37" fmla="*/ 244135 h 584"/>
                    <a:gd name="T38" fmla="*/ 10092 w 586"/>
                    <a:gd name="T39" fmla="*/ 17588 h 584"/>
                    <a:gd name="T40" fmla="*/ 10092 w 586"/>
                    <a:gd name="T41" fmla="*/ 17588 h 584"/>
                    <a:gd name="T42" fmla="*/ 17660 w 586"/>
                    <a:gd name="T43" fmla="*/ 9631 h 584"/>
                    <a:gd name="T44" fmla="*/ 77790 w 586"/>
                    <a:gd name="T45" fmla="*/ 9631 h 584"/>
                    <a:gd name="T46" fmla="*/ 87041 w 586"/>
                    <a:gd name="T47" fmla="*/ 15494 h 584"/>
                    <a:gd name="T48" fmla="*/ 96712 w 586"/>
                    <a:gd name="T49" fmla="*/ 38107 h 584"/>
                    <a:gd name="T50" fmla="*/ 101338 w 586"/>
                    <a:gd name="T51" fmla="*/ 41038 h 584"/>
                    <a:gd name="T52" fmla="*/ 228325 w 586"/>
                    <a:gd name="T53" fmla="*/ 41038 h 584"/>
                    <a:gd name="T54" fmla="*/ 236314 w 586"/>
                    <a:gd name="T55" fmla="*/ 48995 h 584"/>
                    <a:gd name="T56" fmla="*/ 236314 w 586"/>
                    <a:gd name="T57" fmla="*/ 60720 h 584"/>
                    <a:gd name="T58" fmla="*/ 225802 w 586"/>
                    <a:gd name="T59" fmla="*/ 57788 h 584"/>
                    <a:gd name="T60" fmla="*/ 20183 w 586"/>
                    <a:gd name="T61" fmla="*/ 57788 h 584"/>
                    <a:gd name="T62" fmla="*/ 10092 w 586"/>
                    <a:gd name="T63" fmla="*/ 60720 h 584"/>
                    <a:gd name="T64" fmla="*/ 10092 w 586"/>
                    <a:gd name="T65" fmla="*/ 17588 h 584"/>
                    <a:gd name="T66" fmla="*/ 10092 w 586"/>
                    <a:gd name="T67" fmla="*/ 78308 h 584"/>
                    <a:gd name="T68" fmla="*/ 10092 w 586"/>
                    <a:gd name="T69" fmla="*/ 78308 h 584"/>
                    <a:gd name="T70" fmla="*/ 20183 w 586"/>
                    <a:gd name="T71" fmla="*/ 67839 h 584"/>
                    <a:gd name="T72" fmla="*/ 225802 w 586"/>
                    <a:gd name="T73" fmla="*/ 67839 h 584"/>
                    <a:gd name="T74" fmla="*/ 236314 w 586"/>
                    <a:gd name="T75" fmla="*/ 78308 h 584"/>
                    <a:gd name="T76" fmla="*/ 236314 w 586"/>
                    <a:gd name="T77" fmla="*/ 224035 h 584"/>
                    <a:gd name="T78" fmla="*/ 225802 w 586"/>
                    <a:gd name="T79" fmla="*/ 234504 h 584"/>
                    <a:gd name="T80" fmla="*/ 20183 w 586"/>
                    <a:gd name="T81" fmla="*/ 234504 h 584"/>
                    <a:gd name="T82" fmla="*/ 10092 w 586"/>
                    <a:gd name="T83" fmla="*/ 224035 h 584"/>
                    <a:gd name="T84" fmla="*/ 10092 w 586"/>
                    <a:gd name="T85" fmla="*/ 78308 h 58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586" h="584">
                      <a:moveTo>
                        <a:pt x="42" y="583"/>
                      </a:moveTo>
                      <a:lnTo>
                        <a:pt x="42" y="583"/>
                      </a:lnTo>
                      <a:cubicBezTo>
                        <a:pt x="48" y="583"/>
                        <a:pt x="48" y="583"/>
                        <a:pt x="48" y="583"/>
                      </a:cubicBezTo>
                      <a:cubicBezTo>
                        <a:pt x="537" y="583"/>
                        <a:pt x="537" y="583"/>
                        <a:pt x="537" y="583"/>
                      </a:cubicBezTo>
                      <a:cubicBezTo>
                        <a:pt x="543" y="583"/>
                        <a:pt x="543" y="583"/>
                        <a:pt x="543" y="583"/>
                      </a:cubicBezTo>
                      <a:cubicBezTo>
                        <a:pt x="566" y="583"/>
                        <a:pt x="585" y="564"/>
                        <a:pt x="585" y="541"/>
                      </a:cubicBezTo>
                      <a:cubicBezTo>
                        <a:pt x="585" y="535"/>
                        <a:pt x="585" y="535"/>
                        <a:pt x="585" y="535"/>
                      </a:cubicBezTo>
                      <a:cubicBezTo>
                        <a:pt x="585" y="187"/>
                        <a:pt x="585" y="187"/>
                        <a:pt x="585" y="187"/>
                      </a:cubicBezTo>
                      <a:cubicBezTo>
                        <a:pt x="585" y="117"/>
                        <a:pt x="585" y="117"/>
                        <a:pt x="585" y="117"/>
                      </a:cubicBezTo>
                      <a:cubicBezTo>
                        <a:pt x="585" y="93"/>
                        <a:pt x="566" y="75"/>
                        <a:pt x="543" y="75"/>
                      </a:cubicBezTo>
                      <a:cubicBezTo>
                        <a:pt x="248" y="75"/>
                        <a:pt x="248" y="75"/>
                        <a:pt x="248" y="75"/>
                      </a:cubicBezTo>
                      <a:cubicBezTo>
                        <a:pt x="229" y="28"/>
                        <a:pt x="229" y="28"/>
                        <a:pt x="229" y="28"/>
                      </a:cubicBezTo>
                      <a:cubicBezTo>
                        <a:pt x="220" y="11"/>
                        <a:pt x="204" y="0"/>
                        <a:pt x="185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18" y="0"/>
                        <a:pt x="0" y="18"/>
                        <a:pt x="0" y="42"/>
                      </a:cubicBez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0" y="535"/>
                        <a:pt x="0" y="535"/>
                        <a:pt x="0" y="535"/>
                      </a:cubicBezTo>
                      <a:cubicBezTo>
                        <a:pt x="0" y="541"/>
                        <a:pt x="0" y="541"/>
                        <a:pt x="0" y="541"/>
                      </a:cubicBezTo>
                      <a:cubicBezTo>
                        <a:pt x="0" y="564"/>
                        <a:pt x="18" y="583"/>
                        <a:pt x="42" y="583"/>
                      </a:cubicBezTo>
                      <a:close/>
                      <a:moveTo>
                        <a:pt x="24" y="42"/>
                      </a:moveTo>
                      <a:lnTo>
                        <a:pt x="24" y="42"/>
                      </a:lnTo>
                      <a:cubicBezTo>
                        <a:pt x="24" y="31"/>
                        <a:pt x="32" y="23"/>
                        <a:pt x="42" y="23"/>
                      </a:cubicBezTo>
                      <a:cubicBezTo>
                        <a:pt x="185" y="23"/>
                        <a:pt x="185" y="23"/>
                        <a:pt x="185" y="23"/>
                      </a:cubicBezTo>
                      <a:cubicBezTo>
                        <a:pt x="194" y="23"/>
                        <a:pt x="203" y="29"/>
                        <a:pt x="207" y="37"/>
                      </a:cubicBezTo>
                      <a:cubicBezTo>
                        <a:pt x="230" y="91"/>
                        <a:pt x="230" y="91"/>
                        <a:pt x="230" y="91"/>
                      </a:cubicBezTo>
                      <a:cubicBezTo>
                        <a:pt x="232" y="95"/>
                        <a:pt x="236" y="98"/>
                        <a:pt x="241" y="98"/>
                      </a:cubicBezTo>
                      <a:cubicBezTo>
                        <a:pt x="543" y="98"/>
                        <a:pt x="543" y="98"/>
                        <a:pt x="543" y="98"/>
                      </a:cubicBezTo>
                      <a:cubicBezTo>
                        <a:pt x="554" y="98"/>
                        <a:pt x="562" y="106"/>
                        <a:pt x="562" y="117"/>
                      </a:cubicBezTo>
                      <a:cubicBezTo>
                        <a:pt x="562" y="145"/>
                        <a:pt x="562" y="145"/>
                        <a:pt x="562" y="145"/>
                      </a:cubicBezTo>
                      <a:cubicBezTo>
                        <a:pt x="555" y="141"/>
                        <a:pt x="546" y="138"/>
                        <a:pt x="537" y="138"/>
                      </a:cubicBezTo>
                      <a:cubicBezTo>
                        <a:pt x="48" y="138"/>
                        <a:pt x="48" y="138"/>
                        <a:pt x="48" y="138"/>
                      </a:cubicBezTo>
                      <a:cubicBezTo>
                        <a:pt x="39" y="138"/>
                        <a:pt x="31" y="141"/>
                        <a:pt x="24" y="145"/>
                      </a:cubicBezTo>
                      <a:lnTo>
                        <a:pt x="24" y="42"/>
                      </a:lnTo>
                      <a:close/>
                      <a:moveTo>
                        <a:pt x="24" y="187"/>
                      </a:moveTo>
                      <a:lnTo>
                        <a:pt x="24" y="187"/>
                      </a:lnTo>
                      <a:cubicBezTo>
                        <a:pt x="24" y="172"/>
                        <a:pt x="34" y="162"/>
                        <a:pt x="48" y="162"/>
                      </a:cubicBezTo>
                      <a:cubicBezTo>
                        <a:pt x="537" y="162"/>
                        <a:pt x="537" y="162"/>
                        <a:pt x="537" y="162"/>
                      </a:cubicBezTo>
                      <a:cubicBezTo>
                        <a:pt x="550" y="162"/>
                        <a:pt x="562" y="172"/>
                        <a:pt x="562" y="187"/>
                      </a:cubicBezTo>
                      <a:cubicBezTo>
                        <a:pt x="562" y="535"/>
                        <a:pt x="562" y="535"/>
                        <a:pt x="562" y="535"/>
                      </a:cubicBezTo>
                      <a:cubicBezTo>
                        <a:pt x="562" y="548"/>
                        <a:pt x="550" y="560"/>
                        <a:pt x="537" y="560"/>
                      </a:cubicBezTo>
                      <a:cubicBezTo>
                        <a:pt x="48" y="560"/>
                        <a:pt x="48" y="560"/>
                        <a:pt x="48" y="560"/>
                      </a:cubicBezTo>
                      <a:cubicBezTo>
                        <a:pt x="34" y="560"/>
                        <a:pt x="24" y="548"/>
                        <a:pt x="24" y="535"/>
                      </a:cubicBezTo>
                      <a:lnTo>
                        <a:pt x="24" y="18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7" name="Up-Down Arrow 26"/>
            <p:cNvSpPr/>
            <p:nvPr/>
          </p:nvSpPr>
          <p:spPr>
            <a:xfrm>
              <a:off x="9464527" y="1219135"/>
              <a:ext cx="874196" cy="1649980"/>
            </a:xfrm>
            <a:prstGeom prst="up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182880" tIns="0" rIns="182880" bIns="0" rtlCol="0" anchor="ctr">
              <a:no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 err="1" smtClean="0"/>
                <a:t>CephFS</a:t>
              </a:r>
              <a:r>
                <a:rPr lang="en-US" dirty="0"/>
                <a:t>*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57782" y="4469913"/>
            <a:ext cx="1363745" cy="2087159"/>
            <a:chOff x="1157782" y="4470698"/>
            <a:chExt cx="1485541" cy="2087159"/>
          </a:xfrm>
        </p:grpSpPr>
        <p:sp>
          <p:nvSpPr>
            <p:cNvPr id="33" name="Rectangle 32"/>
            <p:cNvSpPr/>
            <p:nvPr/>
          </p:nvSpPr>
          <p:spPr>
            <a:xfrm>
              <a:off x="1157782" y="4719232"/>
              <a:ext cx="1485541" cy="1838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 Server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94880" y="4470698"/>
              <a:ext cx="651164" cy="3120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OSD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67050" y="4469913"/>
            <a:ext cx="1363745" cy="2087159"/>
            <a:chOff x="1157782" y="4470698"/>
            <a:chExt cx="1485541" cy="2087159"/>
          </a:xfrm>
        </p:grpSpPr>
        <p:sp>
          <p:nvSpPr>
            <p:cNvPr id="50" name="Rectangle 49"/>
            <p:cNvSpPr/>
            <p:nvPr/>
          </p:nvSpPr>
          <p:spPr>
            <a:xfrm>
              <a:off x="1157782" y="4719232"/>
              <a:ext cx="1485541" cy="1838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 Server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94880" y="4470698"/>
              <a:ext cx="651164" cy="3120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OSD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67349" y="4469913"/>
            <a:ext cx="1363745" cy="2087159"/>
            <a:chOff x="1157782" y="4470698"/>
            <a:chExt cx="1485541" cy="2087159"/>
          </a:xfrm>
        </p:grpSpPr>
        <p:sp>
          <p:nvSpPr>
            <p:cNvPr id="53" name="Rectangle 52"/>
            <p:cNvSpPr/>
            <p:nvPr/>
          </p:nvSpPr>
          <p:spPr>
            <a:xfrm>
              <a:off x="1157782" y="4719232"/>
              <a:ext cx="1485541" cy="1838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 Server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94880" y="4470698"/>
              <a:ext cx="651164" cy="3120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OSD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76617" y="4469913"/>
            <a:ext cx="1363745" cy="2087159"/>
            <a:chOff x="1157782" y="4470698"/>
            <a:chExt cx="1485541" cy="2087159"/>
          </a:xfrm>
        </p:grpSpPr>
        <p:sp>
          <p:nvSpPr>
            <p:cNvPr id="56" name="Rectangle 55"/>
            <p:cNvSpPr/>
            <p:nvPr/>
          </p:nvSpPr>
          <p:spPr>
            <a:xfrm>
              <a:off x="1157782" y="4719232"/>
              <a:ext cx="1485541" cy="1838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 Server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94880" y="4470698"/>
              <a:ext cx="651164" cy="3120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OSD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671896" y="4469913"/>
            <a:ext cx="1363745" cy="2087159"/>
            <a:chOff x="1157782" y="4470698"/>
            <a:chExt cx="1485541" cy="2087159"/>
          </a:xfrm>
        </p:grpSpPr>
        <p:sp>
          <p:nvSpPr>
            <p:cNvPr id="59" name="Rectangle 58"/>
            <p:cNvSpPr/>
            <p:nvPr/>
          </p:nvSpPr>
          <p:spPr>
            <a:xfrm>
              <a:off x="1157782" y="4719232"/>
              <a:ext cx="1485541" cy="1838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dirty="0" smtClean="0"/>
                <a:t>Storage Server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94880" y="4470698"/>
              <a:ext cx="651164" cy="3120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dirty="0" smtClean="0"/>
                <a:t>OSD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49184" y="4469913"/>
            <a:ext cx="1363745" cy="2087159"/>
            <a:chOff x="1157782" y="4470698"/>
            <a:chExt cx="1485541" cy="2087159"/>
          </a:xfrm>
        </p:grpSpPr>
        <p:sp>
          <p:nvSpPr>
            <p:cNvPr id="62" name="Rectangle 61"/>
            <p:cNvSpPr/>
            <p:nvPr/>
          </p:nvSpPr>
          <p:spPr>
            <a:xfrm>
              <a:off x="1157782" y="4719232"/>
              <a:ext cx="1485541" cy="1838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 Server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94880" y="4470698"/>
              <a:ext cx="651164" cy="3120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OSD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699033" y="5404245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0311015" y="4540277"/>
            <a:ext cx="1312949" cy="540327"/>
            <a:chOff x="4087091" y="1870364"/>
            <a:chExt cx="1398841" cy="540327"/>
          </a:xfrm>
        </p:grpSpPr>
        <p:sp>
          <p:nvSpPr>
            <p:cNvPr id="76" name="Rectangle 75"/>
            <p:cNvSpPr/>
            <p:nvPr/>
          </p:nvSpPr>
          <p:spPr>
            <a:xfrm>
              <a:off x="4446841" y="1870364"/>
              <a:ext cx="1039091" cy="54032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087091" y="1870364"/>
              <a:ext cx="415636" cy="540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45720" rIns="0" rtlCol="0" anchor="ctr"/>
            <a:lstStyle/>
            <a:p>
              <a:pPr algn="ctr"/>
              <a:r>
                <a:rPr lang="en-US" dirty="0" smtClean="0"/>
                <a:t>MON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0701130" y="5335489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0311015" y="5168623"/>
            <a:ext cx="1312949" cy="540327"/>
            <a:chOff x="4087091" y="1870364"/>
            <a:chExt cx="1398841" cy="540327"/>
          </a:xfrm>
        </p:grpSpPr>
        <p:sp>
          <p:nvSpPr>
            <p:cNvPr id="83" name="Rectangle 82"/>
            <p:cNvSpPr/>
            <p:nvPr/>
          </p:nvSpPr>
          <p:spPr>
            <a:xfrm>
              <a:off x="4446841" y="1870364"/>
              <a:ext cx="1039091" cy="54032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87091" y="1870364"/>
              <a:ext cx="415636" cy="540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45720" rIns="0" rtlCol="0" anchor="ctr"/>
            <a:lstStyle/>
            <a:p>
              <a:pPr algn="ctr"/>
              <a:r>
                <a:rPr lang="en-US" dirty="0" smtClean="0"/>
                <a:t>MON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0338723" y="6016745"/>
            <a:ext cx="1312949" cy="540327"/>
            <a:chOff x="4087091" y="1870364"/>
            <a:chExt cx="1398841" cy="540327"/>
          </a:xfrm>
        </p:grpSpPr>
        <p:sp>
          <p:nvSpPr>
            <p:cNvPr id="86" name="Rectangle 85"/>
            <p:cNvSpPr/>
            <p:nvPr/>
          </p:nvSpPr>
          <p:spPr>
            <a:xfrm>
              <a:off x="4446841" y="1870364"/>
              <a:ext cx="1039091" cy="54032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087091" y="1870364"/>
              <a:ext cx="415636" cy="540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45720" rIns="0" rtlCol="0" anchor="ctr"/>
            <a:lstStyle/>
            <a:p>
              <a:pPr algn="ctr"/>
              <a:r>
                <a:rPr lang="en-US" dirty="0" smtClean="0"/>
                <a:t>MON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26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495800" y="260527"/>
            <a:ext cx="3200400" cy="3022552"/>
            <a:chOff x="4731519" y="410837"/>
            <a:chExt cx="3200400" cy="3022552"/>
          </a:xfrm>
        </p:grpSpPr>
        <p:sp>
          <p:nvSpPr>
            <p:cNvPr id="17" name="Rectangle 16"/>
            <p:cNvSpPr/>
            <p:nvPr/>
          </p:nvSpPr>
          <p:spPr>
            <a:xfrm>
              <a:off x="4731519" y="410837"/>
              <a:ext cx="3200400" cy="8229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Client(s)</a:t>
              </a:r>
              <a:endParaRPr lang="en-US" dirty="0"/>
            </a:p>
          </p:txBody>
        </p:sp>
        <p:sp>
          <p:nvSpPr>
            <p:cNvPr id="23" name="Freeform 53"/>
            <p:cNvSpPr>
              <a:spLocks noChangeArrowheads="1"/>
            </p:cNvSpPr>
            <p:nvPr/>
          </p:nvSpPr>
          <p:spPr bwMode="auto">
            <a:xfrm>
              <a:off x="5112304" y="3144436"/>
              <a:ext cx="281544" cy="288953"/>
            </a:xfrm>
            <a:custGeom>
              <a:avLst/>
              <a:gdLst>
                <a:gd name="T0" fmla="*/ 7 w 672"/>
                <a:gd name="T1" fmla="*/ 527 h 688"/>
                <a:gd name="T2" fmla="*/ 7 w 672"/>
                <a:gd name="T3" fmla="*/ 527 h 688"/>
                <a:gd name="T4" fmla="*/ 337 w 672"/>
                <a:gd name="T5" fmla="*/ 686 h 688"/>
                <a:gd name="T6" fmla="*/ 342 w 672"/>
                <a:gd name="T7" fmla="*/ 687 h 688"/>
                <a:gd name="T8" fmla="*/ 347 w 672"/>
                <a:gd name="T9" fmla="*/ 686 h 688"/>
                <a:gd name="T10" fmla="*/ 664 w 672"/>
                <a:gd name="T11" fmla="*/ 522 h 688"/>
                <a:gd name="T12" fmla="*/ 670 w 672"/>
                <a:gd name="T13" fmla="*/ 512 h 688"/>
                <a:gd name="T14" fmla="*/ 671 w 672"/>
                <a:gd name="T15" fmla="*/ 156 h 688"/>
                <a:gd name="T16" fmla="*/ 664 w 672"/>
                <a:gd name="T17" fmla="*/ 145 h 688"/>
                <a:gd name="T18" fmla="*/ 345 w 672"/>
                <a:gd name="T19" fmla="*/ 1 h 688"/>
                <a:gd name="T20" fmla="*/ 336 w 672"/>
                <a:gd name="T21" fmla="*/ 1 h 688"/>
                <a:gd name="T22" fmla="*/ 9 w 672"/>
                <a:gd name="T23" fmla="*/ 147 h 688"/>
                <a:gd name="T24" fmla="*/ 1 w 672"/>
                <a:gd name="T25" fmla="*/ 158 h 688"/>
                <a:gd name="T26" fmla="*/ 0 w 672"/>
                <a:gd name="T27" fmla="*/ 517 h 688"/>
                <a:gd name="T28" fmla="*/ 7 w 672"/>
                <a:gd name="T29" fmla="*/ 527 h 688"/>
                <a:gd name="T30" fmla="*/ 354 w 672"/>
                <a:gd name="T31" fmla="*/ 31 h 688"/>
                <a:gd name="T32" fmla="*/ 354 w 672"/>
                <a:gd name="T33" fmla="*/ 31 h 688"/>
                <a:gd name="T34" fmla="*/ 617 w 672"/>
                <a:gd name="T35" fmla="*/ 150 h 688"/>
                <a:gd name="T36" fmla="*/ 354 w 672"/>
                <a:gd name="T37" fmla="*/ 273 h 688"/>
                <a:gd name="T38" fmla="*/ 354 w 672"/>
                <a:gd name="T39" fmla="*/ 31 h 688"/>
                <a:gd name="T40" fmla="*/ 354 w 672"/>
                <a:gd name="T41" fmla="*/ 298 h 688"/>
                <a:gd name="T42" fmla="*/ 354 w 672"/>
                <a:gd name="T43" fmla="*/ 298 h 688"/>
                <a:gd name="T44" fmla="*/ 643 w 672"/>
                <a:gd name="T45" fmla="*/ 162 h 688"/>
                <a:gd name="T46" fmla="*/ 644 w 672"/>
                <a:gd name="T47" fmla="*/ 162 h 688"/>
                <a:gd name="T48" fmla="*/ 648 w 672"/>
                <a:gd name="T49" fmla="*/ 163 h 688"/>
                <a:gd name="T50" fmla="*/ 647 w 672"/>
                <a:gd name="T51" fmla="*/ 505 h 688"/>
                <a:gd name="T52" fmla="*/ 354 w 672"/>
                <a:gd name="T53" fmla="*/ 656 h 688"/>
                <a:gd name="T54" fmla="*/ 354 w 672"/>
                <a:gd name="T55" fmla="*/ 298 h 688"/>
                <a:gd name="T56" fmla="*/ 331 w 672"/>
                <a:gd name="T57" fmla="*/ 28 h 688"/>
                <a:gd name="T58" fmla="*/ 331 w 672"/>
                <a:gd name="T59" fmla="*/ 28 h 688"/>
                <a:gd name="T60" fmla="*/ 331 w 672"/>
                <a:gd name="T61" fmla="*/ 278 h 688"/>
                <a:gd name="T62" fmla="*/ 56 w 672"/>
                <a:gd name="T63" fmla="*/ 152 h 688"/>
                <a:gd name="T64" fmla="*/ 331 w 672"/>
                <a:gd name="T65" fmla="*/ 28 h 688"/>
                <a:gd name="T66" fmla="*/ 24 w 672"/>
                <a:gd name="T67" fmla="*/ 165 h 688"/>
                <a:gd name="T68" fmla="*/ 24 w 672"/>
                <a:gd name="T69" fmla="*/ 165 h 688"/>
                <a:gd name="T70" fmla="*/ 28 w 672"/>
                <a:gd name="T71" fmla="*/ 164 h 688"/>
                <a:gd name="T72" fmla="*/ 29 w 672"/>
                <a:gd name="T73" fmla="*/ 165 h 688"/>
                <a:gd name="T74" fmla="*/ 331 w 672"/>
                <a:gd name="T75" fmla="*/ 303 h 688"/>
                <a:gd name="T76" fmla="*/ 331 w 672"/>
                <a:gd name="T77" fmla="*/ 658 h 688"/>
                <a:gd name="T78" fmla="*/ 23 w 672"/>
                <a:gd name="T79" fmla="*/ 510 h 688"/>
                <a:gd name="T80" fmla="*/ 24 w 672"/>
                <a:gd name="T81" fmla="*/ 16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2" h="688">
                  <a:moveTo>
                    <a:pt x="7" y="527"/>
                  </a:moveTo>
                  <a:lnTo>
                    <a:pt x="7" y="527"/>
                  </a:lnTo>
                  <a:cubicBezTo>
                    <a:pt x="337" y="686"/>
                    <a:pt x="337" y="686"/>
                    <a:pt x="337" y="686"/>
                  </a:cubicBezTo>
                  <a:cubicBezTo>
                    <a:pt x="339" y="687"/>
                    <a:pt x="340" y="687"/>
                    <a:pt x="342" y="687"/>
                  </a:cubicBezTo>
                  <a:cubicBezTo>
                    <a:pt x="344" y="687"/>
                    <a:pt x="345" y="687"/>
                    <a:pt x="347" y="686"/>
                  </a:cubicBezTo>
                  <a:cubicBezTo>
                    <a:pt x="664" y="522"/>
                    <a:pt x="664" y="522"/>
                    <a:pt x="664" y="522"/>
                  </a:cubicBezTo>
                  <a:cubicBezTo>
                    <a:pt x="668" y="520"/>
                    <a:pt x="670" y="516"/>
                    <a:pt x="670" y="512"/>
                  </a:cubicBezTo>
                  <a:cubicBezTo>
                    <a:pt x="671" y="156"/>
                    <a:pt x="671" y="156"/>
                    <a:pt x="671" y="156"/>
                  </a:cubicBezTo>
                  <a:cubicBezTo>
                    <a:pt x="671" y="152"/>
                    <a:pt x="668" y="147"/>
                    <a:pt x="664" y="145"/>
                  </a:cubicBezTo>
                  <a:cubicBezTo>
                    <a:pt x="345" y="1"/>
                    <a:pt x="345" y="1"/>
                    <a:pt x="345" y="1"/>
                  </a:cubicBezTo>
                  <a:cubicBezTo>
                    <a:pt x="342" y="0"/>
                    <a:pt x="339" y="0"/>
                    <a:pt x="336" y="1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4" y="150"/>
                    <a:pt x="1" y="154"/>
                    <a:pt x="1" y="158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1"/>
                    <a:pt x="2" y="525"/>
                    <a:pt x="7" y="527"/>
                  </a:cubicBezTo>
                  <a:close/>
                  <a:moveTo>
                    <a:pt x="354" y="31"/>
                  </a:moveTo>
                  <a:lnTo>
                    <a:pt x="354" y="31"/>
                  </a:lnTo>
                  <a:cubicBezTo>
                    <a:pt x="617" y="150"/>
                    <a:pt x="617" y="150"/>
                    <a:pt x="617" y="150"/>
                  </a:cubicBezTo>
                  <a:cubicBezTo>
                    <a:pt x="354" y="273"/>
                    <a:pt x="354" y="273"/>
                    <a:pt x="354" y="273"/>
                  </a:cubicBezTo>
                  <a:lnTo>
                    <a:pt x="354" y="31"/>
                  </a:lnTo>
                  <a:close/>
                  <a:moveTo>
                    <a:pt x="354" y="298"/>
                  </a:moveTo>
                  <a:lnTo>
                    <a:pt x="354" y="298"/>
                  </a:lnTo>
                  <a:cubicBezTo>
                    <a:pt x="643" y="162"/>
                    <a:pt x="643" y="162"/>
                    <a:pt x="643" y="162"/>
                  </a:cubicBezTo>
                  <a:cubicBezTo>
                    <a:pt x="643" y="162"/>
                    <a:pt x="643" y="162"/>
                    <a:pt x="644" y="162"/>
                  </a:cubicBezTo>
                  <a:cubicBezTo>
                    <a:pt x="648" y="163"/>
                    <a:pt x="648" y="163"/>
                    <a:pt x="648" y="163"/>
                  </a:cubicBezTo>
                  <a:cubicBezTo>
                    <a:pt x="647" y="505"/>
                    <a:pt x="647" y="505"/>
                    <a:pt x="647" y="505"/>
                  </a:cubicBezTo>
                  <a:cubicBezTo>
                    <a:pt x="354" y="656"/>
                    <a:pt x="354" y="656"/>
                    <a:pt x="354" y="656"/>
                  </a:cubicBezTo>
                  <a:lnTo>
                    <a:pt x="354" y="298"/>
                  </a:lnTo>
                  <a:close/>
                  <a:moveTo>
                    <a:pt x="331" y="28"/>
                  </a:moveTo>
                  <a:lnTo>
                    <a:pt x="331" y="28"/>
                  </a:lnTo>
                  <a:cubicBezTo>
                    <a:pt x="331" y="278"/>
                    <a:pt x="331" y="278"/>
                    <a:pt x="331" y="278"/>
                  </a:cubicBezTo>
                  <a:cubicBezTo>
                    <a:pt x="56" y="152"/>
                    <a:pt x="56" y="152"/>
                    <a:pt x="56" y="152"/>
                  </a:cubicBezTo>
                  <a:lnTo>
                    <a:pt x="331" y="28"/>
                  </a:lnTo>
                  <a:close/>
                  <a:moveTo>
                    <a:pt x="24" y="165"/>
                  </a:moveTo>
                  <a:lnTo>
                    <a:pt x="24" y="165"/>
                  </a:ln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5"/>
                    <a:pt x="29" y="165"/>
                  </a:cubicBezTo>
                  <a:cubicBezTo>
                    <a:pt x="331" y="303"/>
                    <a:pt x="331" y="303"/>
                    <a:pt x="331" y="303"/>
                  </a:cubicBezTo>
                  <a:cubicBezTo>
                    <a:pt x="331" y="658"/>
                    <a:pt x="331" y="658"/>
                    <a:pt x="331" y="658"/>
                  </a:cubicBezTo>
                  <a:cubicBezTo>
                    <a:pt x="23" y="510"/>
                    <a:pt x="23" y="510"/>
                    <a:pt x="23" y="510"/>
                  </a:cubicBezTo>
                  <a:lnTo>
                    <a:pt x="24" y="1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49382" y="1662863"/>
            <a:ext cx="11693236" cy="5930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Public Network</a:t>
            </a:r>
            <a:endParaRPr lang="en-US" sz="28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98866" y="2255878"/>
            <a:ext cx="1363745" cy="2647472"/>
            <a:chOff x="1157782" y="3909600"/>
            <a:chExt cx="1363745" cy="2647472"/>
          </a:xfrm>
        </p:grpSpPr>
        <p:grpSp>
          <p:nvGrpSpPr>
            <p:cNvPr id="35" name="Group 34"/>
            <p:cNvGrpSpPr/>
            <p:nvPr/>
          </p:nvGrpSpPr>
          <p:grpSpPr>
            <a:xfrm>
              <a:off x="1157782" y="4469913"/>
              <a:ext cx="1363745" cy="2087159"/>
              <a:chOff x="1157782" y="4470698"/>
              <a:chExt cx="1485541" cy="208715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57782" y="4719232"/>
                <a:ext cx="1485541" cy="1838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Gateway Node(s)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77404" y="4470698"/>
                <a:ext cx="846295" cy="31201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Bond</a:t>
                </a:r>
                <a:endParaRPr lang="en-US" dirty="0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1839653" y="3909600"/>
              <a:ext cx="0" cy="560313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60637" y="2255878"/>
            <a:ext cx="1363745" cy="2647472"/>
            <a:chOff x="1157782" y="3909600"/>
            <a:chExt cx="1363745" cy="2647472"/>
          </a:xfrm>
        </p:grpSpPr>
        <p:grpSp>
          <p:nvGrpSpPr>
            <p:cNvPr id="68" name="Group 67"/>
            <p:cNvGrpSpPr/>
            <p:nvPr/>
          </p:nvGrpSpPr>
          <p:grpSpPr>
            <a:xfrm>
              <a:off x="1157782" y="4469913"/>
              <a:ext cx="1363745" cy="2087159"/>
              <a:chOff x="1157782" y="4470698"/>
              <a:chExt cx="1485541" cy="208715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157782" y="4719232"/>
                <a:ext cx="1485541" cy="1838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Admin</a:t>
                </a:r>
                <a:br>
                  <a:rPr lang="en-US" dirty="0" smtClean="0"/>
                </a:br>
                <a:r>
                  <a:rPr lang="en-US" dirty="0" smtClean="0"/>
                  <a:t> Node</a:t>
                </a:r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477404" y="4470698"/>
                <a:ext cx="846295" cy="31201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Bond</a:t>
                </a:r>
                <a:endParaRPr lang="en-US" dirty="0"/>
              </a:p>
            </p:txBody>
          </p:sp>
        </p:grpSp>
        <p:cxnSp>
          <p:nvCxnSpPr>
            <p:cNvPr id="69" name="Straight Arrow Connector 68"/>
            <p:cNvCxnSpPr/>
            <p:nvPr/>
          </p:nvCxnSpPr>
          <p:spPr>
            <a:xfrm>
              <a:off x="1839653" y="3909600"/>
              <a:ext cx="0" cy="560313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937095" y="2255878"/>
            <a:ext cx="1363745" cy="2647472"/>
            <a:chOff x="1157782" y="3909600"/>
            <a:chExt cx="1363745" cy="2647472"/>
          </a:xfrm>
        </p:grpSpPr>
        <p:grpSp>
          <p:nvGrpSpPr>
            <p:cNvPr id="73" name="Group 72"/>
            <p:cNvGrpSpPr/>
            <p:nvPr/>
          </p:nvGrpSpPr>
          <p:grpSpPr>
            <a:xfrm>
              <a:off x="1157782" y="4469913"/>
              <a:ext cx="1363745" cy="2087159"/>
              <a:chOff x="1157782" y="4470698"/>
              <a:chExt cx="1485541" cy="208715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157782" y="4719232"/>
                <a:ext cx="1485541" cy="1838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Monitor Node(s)</a:t>
                </a:r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477404" y="4470698"/>
                <a:ext cx="846295" cy="31201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Bond</a:t>
                </a:r>
                <a:endParaRPr lang="en-US" dirty="0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1839653" y="3909600"/>
              <a:ext cx="0" cy="560313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0175323" y="2255878"/>
            <a:ext cx="1363745" cy="2647472"/>
            <a:chOff x="1157782" y="3909600"/>
            <a:chExt cx="1363745" cy="2647472"/>
          </a:xfrm>
        </p:grpSpPr>
        <p:grpSp>
          <p:nvGrpSpPr>
            <p:cNvPr id="88" name="Group 87"/>
            <p:cNvGrpSpPr/>
            <p:nvPr/>
          </p:nvGrpSpPr>
          <p:grpSpPr>
            <a:xfrm>
              <a:off x="1157782" y="4469913"/>
              <a:ext cx="1363745" cy="2087159"/>
              <a:chOff x="1157782" y="4470698"/>
              <a:chExt cx="1485541" cy="2087159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157782" y="4719232"/>
                <a:ext cx="1485541" cy="1838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OSDs</a:t>
                </a:r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477404" y="4470698"/>
                <a:ext cx="846295" cy="31201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Bond</a:t>
                </a:r>
                <a:endParaRPr lang="en-US" dirty="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839653" y="3909600"/>
              <a:ext cx="0" cy="560313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10468741" y="4839871"/>
            <a:ext cx="776909" cy="3120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Bond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0857195" y="5151884"/>
            <a:ext cx="0" cy="560313"/>
          </a:xfrm>
          <a:prstGeom prst="straightConnector1">
            <a:avLst/>
          </a:prstGeom>
          <a:ln w="22225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49382" y="5712197"/>
            <a:ext cx="11693236" cy="5930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Cluster Network</a:t>
            </a:r>
            <a:endParaRPr lang="en-US" sz="28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096000" y="1102550"/>
            <a:ext cx="0" cy="560313"/>
          </a:xfrm>
          <a:prstGeom prst="straightConnector1">
            <a:avLst/>
          </a:prstGeom>
          <a:ln w="22225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85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69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Quairoli</dc:creator>
  <cp:lastModifiedBy>Patrick Quairoli</cp:lastModifiedBy>
  <cp:revision>8</cp:revision>
  <dcterms:created xsi:type="dcterms:W3CDTF">2019-01-17T18:57:53Z</dcterms:created>
  <dcterms:modified xsi:type="dcterms:W3CDTF">2019-01-17T19:45:45Z</dcterms:modified>
</cp:coreProperties>
</file>