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6F8497-0109-42BF-95E8-4387519D1E4B}">
  <a:tblStyle styleId="{896F8497-0109-42BF-95E8-4387519D1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regular.fntdata"/><Relationship Id="rId41" Type="http://schemas.openxmlformats.org/officeDocument/2006/relationships/slide" Target="slides/slide35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69aff81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69aff81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69aff81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469aff81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69aff81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469aff81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69aff81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469aff81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https://github.com/pact-foundation/pact-plugins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69aff81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69aff81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469aff81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469aff81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469aff81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469aff81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00079f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00079f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469aff81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469aff81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469aff81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469aff81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69aff8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69aff8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3W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Consumer and Producer Driven Contract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Pact and SCC Demo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deef2c8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deef2c8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469aff81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469aff81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469aff81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469aff81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469aff81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469aff81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469aff81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469aff81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469aff81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469aff81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4bd1e8a7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4bd1e8a7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69aff81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469aff81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4bd1e8a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4bd1e8a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happens when you forget a comma on email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469aff81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469aff81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69aff81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69aff81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4bd1e8a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4bd1e8a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469aff81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469aff81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b169b1b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b169b1b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https://docs.pact.io/provider/handling_auth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469aff81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469aff81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00079f8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00079f8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b169b1b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b169b1b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deef2c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deef2c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turn; reduce coupling, reduce/eliminate breaking change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69aff81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469aff81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469aff81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469aff81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69aff81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69aff81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469aff81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469aff81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469aff81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469aff81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hyperlink" Target="https://docs.pact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bwgjoseph/spring-boot-consumer-driven-contract-demo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loud.spring.io/spring-cloud-contract/reference/html/using.html#flows-cdc-contracts-extern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spring.io/spring-cloud-contract/docs/current/reference/html/getting-started.html#getting-started" TargetMode="External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bwgjoseph/spring-boot-consumer-driven-contract-dem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microsoft.github.io/code-with-engineering-playbook/automated-testing/cdc-test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hyperlink" Target="https://docs.spring.io/spring-cloud-contract/docs/current/reference/html/getting-started.html#getting-started-introducing-spring-cloud-contract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Sharing - Aug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Testing</a:t>
            </a:r>
            <a:endParaRPr/>
          </a:p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Pact &amp; Spring Cloud Contract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4027" y="4453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Joseph 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Consumer </a:t>
            </a:r>
            <a:r>
              <a:rPr b="1" lang="en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Driven Contract Testing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</a:t>
            </a:r>
            <a:r>
              <a:rPr lang="en"/>
              <a:t>Driven Contract Testing 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Ability to drive the Provider API design (contract)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Define the expectation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Provider </a:t>
            </a:r>
            <a:r>
              <a:rPr lang="en"/>
              <a:t>takes the contract, and run against the contract (across Consumers) to ensure it meets the requirement of everyone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When?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Knowing who are the consumers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Good: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Usually better designed/friendly API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Bad: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Each consumer may have quite different expectation of “similar” contract, making it difficult to fulfill everyone needs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Consumer generally come up with the API they _really_ needs for provider to fulfill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Teams still need to talk to each other before coming up with contracts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Pact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Consumer-first Driven Contract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Contract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Contract defined in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</a:t>
            </a:r>
            <a:r>
              <a:rPr lang="en"/>
              <a:t>multiple languages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JVM (Java, Scala)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 JVM (JS, Go, Python)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Provider MockServer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Pact Broker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House the contracts and verification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Plugins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0" y="1303175"/>
            <a:ext cx="5834773" cy="370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6907250" y="728875"/>
            <a:ext cx="16110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Pact Docs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Pact Broker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8375"/>
            <a:ext cx="8839197" cy="20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88" y="3004200"/>
            <a:ext cx="8417624" cy="20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Provider add new field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impact to Consumer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Unless Consumer requires it as well, then have to update the contract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Provider remove existing field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Contract will fail if Consumer relies on this field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Provider change datatype of existing field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Contract will fail if Consumer relies on this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contract look like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7650" y="1346950"/>
            <a:ext cx="47817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url, method, headers, query params, body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status, headers, body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pre-defined type (ipAddress, hexValue, uuid, timestamp)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to JSON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see sample </a:t>
            </a:r>
            <a:r>
              <a:rPr lang="en"/>
              <a:t>during</a:t>
            </a:r>
            <a:r>
              <a:rPr lang="en"/>
              <a:t> demo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475" y="1288375"/>
            <a:ext cx="3590125" cy="37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50" y="1477275"/>
            <a:ext cx="3767450" cy="257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200" y="1443800"/>
            <a:ext cx="3767451" cy="26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1761375" y="4203625"/>
            <a:ext cx="77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Pact-JS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586425" y="4203625"/>
            <a:ext cx="77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Pact-JVM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3892800" y="4233225"/>
            <a:ext cx="10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Pact-Broker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425" y="1415075"/>
            <a:ext cx="3936000" cy="27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46925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3W - What, Why, When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 Driven Contract (Pact) w/ 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Producer Driven Contract (Spring Cloud Contract) w/ 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hlink"/>
                </a:solidFill>
                <a:hlinkClick r:id="rId3"/>
              </a:rPr>
              <a:t>DEMO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Provider </a:t>
            </a:r>
            <a:r>
              <a:rPr b="1" lang="en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Driven Contract Testing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 </a:t>
            </a:r>
            <a:r>
              <a:rPr lang="en"/>
              <a:t>Driven Contract Testing 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all the different API expectation in the contract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 takes the contract, and determine which are the useful one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Unsure who are the consumer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Produce less friendly API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Spring Cloud Contract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Cloud Contract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Provider</a:t>
            </a:r>
            <a:r>
              <a:rPr lang="en"/>
              <a:t>-first Driven Contract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Consumer Driven</a:t>
            </a:r>
            <a:r>
              <a:rPr lang="en"/>
              <a:t> too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Handwritten contract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Contract defined in YAML, Groovy, Java, Kotlin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multiple languages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JVM (Java, Scala)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 JVM (Docker-based option - more involved setup)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integration with Pact via additional dependency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spring-cloud-contract-pact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Integrates </a:t>
            </a:r>
            <a:r>
              <a:rPr lang="en"/>
              <a:t>with</a:t>
            </a:r>
            <a:r>
              <a:rPr lang="en"/>
              <a:t> Wiremock as the HTTP server stub (In-memory HTTP Server)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Provides stubbed response to matching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Integrates seamlessly with Spring Boot projects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6907250" y="728875"/>
            <a:ext cx="16110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SCC Docs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550" y="1304025"/>
            <a:ext cx="7326699" cy="37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contract look like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727650" y="1346950"/>
            <a:ext cx="47817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</a:t>
            </a:r>
            <a:r>
              <a:rPr lang="en"/>
              <a:t>rl, method, headers, query params, cookies, body, multipart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tatus, headers, body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upports </a:t>
            </a:r>
            <a:r>
              <a:rPr lang="en"/>
              <a:t>o</a:t>
            </a:r>
            <a:r>
              <a:rPr lang="en"/>
              <a:t>ptional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</a:t>
            </a:r>
            <a:r>
              <a:rPr lang="en"/>
              <a:t>re-defined regex (email, alphaNumeric, isoDateTime)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61" y="1346952"/>
            <a:ext cx="3521712" cy="350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75" y="1331000"/>
            <a:ext cx="7334125" cy="3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Non-helpful</a:t>
            </a:r>
            <a:r>
              <a:rPr lang="en"/>
              <a:t> error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727650" y="1346950"/>
            <a:ext cx="47817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fails without helpful error message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Anyone can spot it?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5" y="2237828"/>
            <a:ext cx="5936476" cy="266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175" y="1537350"/>
            <a:ext cx="30670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hlink"/>
                </a:solidFill>
                <a:hlinkClick r:id="rId3"/>
              </a:rPr>
              <a:t>DEMO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346925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Introduce Contract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 the differences between CD and PD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(Maybe) Deciding if we want to use it</a:t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(of this sharing)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Comparison Table</a:t>
            </a:r>
            <a:endParaRPr sz="2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4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{896F8497-0109-42BF-95E8-4387519D1E4B}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First Class Citizen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Consumer-first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Provider-first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Contract Language Support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YAML, Groovy, Java, Kotlin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Language Support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Java, Scala, JS, Python, Go and more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Java, any*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Contract is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Written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Stores Contract in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Pact Broker, Git </a:t>
                      </a:r>
                      <a:r>
                        <a:rPr lang="en"/>
                        <a:t>Repository</a:t>
                      </a:r>
                      <a:r>
                        <a:rPr lang="en"/>
                        <a:t>, Local Folder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Git </a:t>
                      </a:r>
                      <a:r>
                        <a:rPr lang="en"/>
                        <a:t>Repository</a:t>
                      </a:r>
                      <a:r>
                        <a:rPr lang="en"/>
                        <a:t>, Artifact Repository, Local m2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Verify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HTTP, Messaging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HTTP, Messaging**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43"/>
          <p:cNvSpPr txBox="1"/>
          <p:nvPr/>
        </p:nvSpPr>
        <p:spPr>
          <a:xfrm>
            <a:off x="125800" y="4766050"/>
            <a:ext cx="47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*Docker Based</a:t>
            </a:r>
            <a:br>
              <a:rPr lang="en" sz="700">
                <a:latin typeface="Lato"/>
                <a:ea typeface="Lato"/>
                <a:cs typeface="Lato"/>
                <a:sym typeface="Lato"/>
              </a:rPr>
            </a:br>
            <a:r>
              <a:rPr lang="en" sz="700">
                <a:latin typeface="Lato"/>
                <a:ea typeface="Lato"/>
                <a:cs typeface="Lato"/>
                <a:sym typeface="Lato"/>
              </a:rPr>
              <a:t>**Supports Camel, SCS, AMQP, JMS, Kafka, Integration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 / Authorization in Contract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Recommended testing</a:t>
            </a:r>
            <a:r>
              <a:rPr lang="en"/>
              <a:t> outside of Contract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Multipart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with query params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with CI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to use both SCC and Pact together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Consumer have to option to generate contract using Pact and submit to Broker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Provider is able to consume from Pact, and verify the contract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the buy-in of </a:t>
            </a:r>
            <a:r>
              <a:rPr lang="en"/>
              <a:t>different teams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Can’t be half using PDC, half using CDC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Provider can be a Consumer and vice versa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Alternative?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Postman + newman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Questions?</a:t>
            </a:r>
            <a:endParaRPr sz="5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346925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individual system to test independently of others</a:t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(of Contract Testing)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346951"/>
            <a:ext cx="76887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Contract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document that defines the expected request, response, header, body, </a:t>
            </a:r>
            <a:r>
              <a:rPr lang="en"/>
              <a:t>etc.</a:t>
            </a:r>
            <a:r>
              <a:rPr lang="en"/>
              <a:t> that is agreed between the teams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Endpoint, Input,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System that consumer the API from the Provider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System that provides the API to the Consumers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850" y="2959238"/>
            <a:ext cx="4553424" cy="16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2508850" y="45804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Microsoft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Contract Testing?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type of testing </a:t>
            </a:r>
            <a:r>
              <a:rPr lang="en"/>
              <a:t>methodology</a:t>
            </a:r>
            <a:r>
              <a:rPr lang="en"/>
              <a:t> </a:t>
            </a:r>
            <a:r>
              <a:rPr lang="en"/>
              <a:t>which</a:t>
            </a:r>
            <a:r>
              <a:rPr lang="en"/>
              <a:t> ensures the provider meets the expectation of consumer when test in isolation through “contracts”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contract is </a:t>
            </a:r>
            <a:r>
              <a:rPr lang="en"/>
              <a:t>an</a:t>
            </a:r>
            <a:r>
              <a:rPr lang="en"/>
              <a:t> agreement set between provider and consumer how communicate should 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against </a:t>
            </a:r>
            <a:r>
              <a:rPr b="1" lang="en"/>
              <a:t>HTTP</a:t>
            </a:r>
            <a:r>
              <a:rPr lang="en"/>
              <a:t> or </a:t>
            </a:r>
            <a:r>
              <a:rPr b="1" lang="en"/>
              <a:t>Messaging</a:t>
            </a:r>
            <a:r>
              <a:rPr lang="en"/>
              <a:t> protocols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Consumer</a:t>
            </a:r>
            <a:r>
              <a:rPr lang="en"/>
              <a:t> generally come up with the </a:t>
            </a:r>
            <a:r>
              <a:rPr lang="en" u="sng"/>
              <a:t>API</a:t>
            </a:r>
            <a:r>
              <a:rPr lang="en"/>
              <a:t> they </a:t>
            </a:r>
            <a:r>
              <a:rPr i="1" lang="en"/>
              <a:t>really</a:t>
            </a:r>
            <a:r>
              <a:rPr lang="en"/>
              <a:t> needs for </a:t>
            </a:r>
            <a:r>
              <a:rPr lang="en" u="sng"/>
              <a:t>provider</a:t>
            </a:r>
            <a:r>
              <a:rPr lang="en"/>
              <a:t> to fulfill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Teams still need to talk to each other before coming up with contracts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 not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1346950"/>
            <a:ext cx="38442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Replacement</a:t>
            </a:r>
            <a:r>
              <a:rPr lang="en"/>
              <a:t> for e2e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Magic contract where teams </a:t>
            </a:r>
            <a:r>
              <a:rPr lang="en"/>
              <a:t>do</a:t>
            </a:r>
            <a:r>
              <a:rPr lang="en"/>
              <a:t> not need to communicate upfront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OpenAPI schema / specification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Define structure and format of the API vs Contract </a:t>
            </a:r>
            <a:r>
              <a:rPr lang="en"/>
              <a:t>where,</a:t>
            </a:r>
            <a:r>
              <a:rPr lang="en"/>
              <a:t> given X, it </a:t>
            </a:r>
            <a:r>
              <a:rPr lang="en"/>
              <a:t>expects</a:t>
            </a:r>
            <a:r>
              <a:rPr lang="en"/>
              <a:t> 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against expected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675" y="1198925"/>
            <a:ext cx="2388225" cy="144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750" y="2870575"/>
            <a:ext cx="24098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you use it?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7650" y="1346938"/>
            <a:ext cx="7688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the need for e2e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Reduce/Remove the unexpected “breaking change” to API (breaking of contract)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fast feedback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confidence in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</a:t>
            </a:r>
            <a:r>
              <a:rPr lang="en"/>
              <a:t>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600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/>
              <a:t>do you use it?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7650" y="1346950"/>
            <a:ext cx="39867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2 or more services (team) that </a:t>
            </a:r>
            <a:r>
              <a:rPr lang="en"/>
              <a:t>need</a:t>
            </a:r>
            <a:r>
              <a:rPr lang="en"/>
              <a:t> to communicate to each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a </a:t>
            </a:r>
            <a:r>
              <a:rPr lang="en"/>
              <a:t>more</a:t>
            </a:r>
            <a:r>
              <a:rPr lang="en"/>
              <a:t> closely collaborated teams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Projects in active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844" y="1135975"/>
            <a:ext cx="2599081" cy="16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6830675" y="600775"/>
            <a:ext cx="20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SCC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5500" y="3345950"/>
            <a:ext cx="1786986" cy="1659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1"/>
          <p:cNvCxnSpPr>
            <a:stCxn id="140" idx="2"/>
          </p:cNvCxnSpPr>
          <p:nvPr/>
        </p:nvCxnSpPr>
        <p:spPr>
          <a:xfrm flipH="1">
            <a:off x="6904985" y="2795925"/>
            <a:ext cx="17400" cy="46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