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4CE4A8-0F70-DDEA-7799-76F7AFB767B1}" name="Harris, Blaine" initials="BH" userId="S::bwharris@smu.edu::be2bdafb-953b-4238-bb0b-64fd4d8bb1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E546E-59ED-4359-8720-C429B501E3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01267CAA-5E0F-4D30-B1D7-D9263D6E12A3}">
      <dgm:prSet/>
      <dgm:spPr/>
      <dgm:t>
        <a:bodyPr/>
        <a:lstStyle/>
        <a:p>
          <a:pPr>
            <a:defRPr cap="all"/>
          </a:pPr>
          <a:r>
            <a:rPr lang="en-US"/>
            <a:t>One of the most commonly used “architectures”</a:t>
          </a:r>
        </a:p>
      </dgm:t>
    </dgm:pt>
    <dgm:pt modelId="{D315941A-E448-4715-A6A0-30AFFA1FEBB5}" type="parTrans" cxnId="{D98E3AB7-8C66-4577-9B19-37F14C6A9A3B}">
      <dgm:prSet/>
      <dgm:spPr/>
      <dgm:t>
        <a:bodyPr/>
        <a:lstStyle/>
        <a:p>
          <a:endParaRPr lang="en-US"/>
        </a:p>
      </dgm:t>
    </dgm:pt>
    <dgm:pt modelId="{2DEFD2BF-751E-415F-A2E1-179D48E34E14}" type="sibTrans" cxnId="{D98E3AB7-8C66-4577-9B19-37F14C6A9A3B}">
      <dgm:prSet/>
      <dgm:spPr/>
      <dgm:t>
        <a:bodyPr/>
        <a:lstStyle/>
        <a:p>
          <a:endParaRPr lang="en-US"/>
        </a:p>
      </dgm:t>
    </dgm:pt>
    <dgm:pt modelId="{DD90815F-D286-480D-B5FC-2ED89E7B6E0A}">
      <dgm:prSet/>
      <dgm:spPr/>
      <dgm:t>
        <a:bodyPr/>
        <a:lstStyle/>
        <a:p>
          <a:pPr>
            <a:defRPr cap="all"/>
          </a:pPr>
          <a:r>
            <a:rPr lang="en-US"/>
            <a:t>Known for its simplicity, familiarity, and low cost</a:t>
          </a:r>
        </a:p>
      </dgm:t>
    </dgm:pt>
    <dgm:pt modelId="{0E859A05-2436-4FD7-8F26-55AE5C01F4E8}" type="parTrans" cxnId="{7FEE9975-32CE-4011-8357-F68F4600DB97}">
      <dgm:prSet/>
      <dgm:spPr/>
      <dgm:t>
        <a:bodyPr/>
        <a:lstStyle/>
        <a:p>
          <a:endParaRPr lang="en-US"/>
        </a:p>
      </dgm:t>
    </dgm:pt>
    <dgm:pt modelId="{02BA0065-F4C9-4A7C-9E19-8EDAD9ED2AE4}" type="sibTrans" cxnId="{7FEE9975-32CE-4011-8357-F68F4600DB97}">
      <dgm:prSet/>
      <dgm:spPr/>
      <dgm:t>
        <a:bodyPr/>
        <a:lstStyle/>
        <a:p>
          <a:endParaRPr lang="en-US"/>
        </a:p>
      </dgm:t>
    </dgm:pt>
    <dgm:pt modelId="{539DA697-0E3C-413F-AE7E-CC29251DF65A}">
      <dgm:prSet/>
      <dgm:spPr/>
      <dgm:t>
        <a:bodyPr/>
        <a:lstStyle/>
        <a:p>
          <a:pPr>
            <a:defRPr cap="all"/>
          </a:pPr>
          <a:r>
            <a:rPr lang="en-US"/>
            <a:t>Used in both monolithic and distributed systems</a:t>
          </a:r>
        </a:p>
      </dgm:t>
    </dgm:pt>
    <dgm:pt modelId="{CB94EABE-A7CD-4F1A-96CF-BA4B91AAD0CD}" type="parTrans" cxnId="{174C39DB-D2B7-4CB4-A5EB-D43F99447A0B}">
      <dgm:prSet/>
      <dgm:spPr/>
      <dgm:t>
        <a:bodyPr/>
        <a:lstStyle/>
        <a:p>
          <a:endParaRPr lang="en-US"/>
        </a:p>
      </dgm:t>
    </dgm:pt>
    <dgm:pt modelId="{216AA75A-8173-489E-913F-A32A5CCEAF01}" type="sibTrans" cxnId="{174C39DB-D2B7-4CB4-A5EB-D43F99447A0B}">
      <dgm:prSet/>
      <dgm:spPr/>
      <dgm:t>
        <a:bodyPr/>
        <a:lstStyle/>
        <a:p>
          <a:endParaRPr lang="en-US"/>
        </a:p>
      </dgm:t>
    </dgm:pt>
    <dgm:pt modelId="{4A3F6778-A21C-4D22-8562-2E9D901BE9EE}" type="pres">
      <dgm:prSet presAssocID="{36EE546E-59ED-4359-8720-C429B501E3BD}" presName="root" presStyleCnt="0">
        <dgm:presLayoutVars>
          <dgm:dir/>
          <dgm:resizeHandles val="exact"/>
        </dgm:presLayoutVars>
      </dgm:prSet>
      <dgm:spPr/>
    </dgm:pt>
    <dgm:pt modelId="{661090A0-E6A6-4450-B38E-5C4CF3443C3F}" type="pres">
      <dgm:prSet presAssocID="{01267CAA-5E0F-4D30-B1D7-D9263D6E12A3}" presName="compNode" presStyleCnt="0"/>
      <dgm:spPr/>
    </dgm:pt>
    <dgm:pt modelId="{196A31BF-6127-4246-BBC8-5AC118EF9878}" type="pres">
      <dgm:prSet presAssocID="{01267CAA-5E0F-4D30-B1D7-D9263D6E12A3}" presName="iconBgRect" presStyleLbl="bgShp" presStyleIdx="0" presStyleCnt="3"/>
      <dgm:spPr/>
    </dgm:pt>
    <dgm:pt modelId="{7567F6C8-E0E4-44CE-9CEB-46F4F41DABB2}" type="pres">
      <dgm:prSet presAssocID="{01267CAA-5E0F-4D30-B1D7-D9263D6E12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4FDDB5-0583-4D8B-AD37-7AFF8E1F01EE}" type="pres">
      <dgm:prSet presAssocID="{01267CAA-5E0F-4D30-B1D7-D9263D6E12A3}" presName="spaceRect" presStyleCnt="0"/>
      <dgm:spPr/>
    </dgm:pt>
    <dgm:pt modelId="{CCD8DACE-A5D9-4DC0-B290-AA0F257C9D50}" type="pres">
      <dgm:prSet presAssocID="{01267CAA-5E0F-4D30-B1D7-D9263D6E12A3}" presName="textRect" presStyleLbl="revTx" presStyleIdx="0" presStyleCnt="3">
        <dgm:presLayoutVars>
          <dgm:chMax val="1"/>
          <dgm:chPref val="1"/>
        </dgm:presLayoutVars>
      </dgm:prSet>
      <dgm:spPr/>
    </dgm:pt>
    <dgm:pt modelId="{FF11181C-5C7F-4882-8042-65FA9D6A8C74}" type="pres">
      <dgm:prSet presAssocID="{2DEFD2BF-751E-415F-A2E1-179D48E34E14}" presName="sibTrans" presStyleCnt="0"/>
      <dgm:spPr/>
    </dgm:pt>
    <dgm:pt modelId="{938E3D2D-23CF-4687-BA2A-0363DB7129F6}" type="pres">
      <dgm:prSet presAssocID="{DD90815F-D286-480D-B5FC-2ED89E7B6E0A}" presName="compNode" presStyleCnt="0"/>
      <dgm:spPr/>
    </dgm:pt>
    <dgm:pt modelId="{A5531B5A-D866-465B-98A0-BD62B49D1218}" type="pres">
      <dgm:prSet presAssocID="{DD90815F-D286-480D-B5FC-2ED89E7B6E0A}" presName="iconBgRect" presStyleLbl="bgShp" presStyleIdx="1" presStyleCnt="3"/>
      <dgm:spPr/>
    </dgm:pt>
    <dgm:pt modelId="{6C16C8CA-61B0-431B-8093-9CB7924542FF}" type="pres">
      <dgm:prSet presAssocID="{DD90815F-D286-480D-B5FC-2ED89E7B6E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17C041E-9CA6-4AB9-8929-E947B44CF0E5}" type="pres">
      <dgm:prSet presAssocID="{DD90815F-D286-480D-B5FC-2ED89E7B6E0A}" presName="spaceRect" presStyleCnt="0"/>
      <dgm:spPr/>
    </dgm:pt>
    <dgm:pt modelId="{0724287E-AC30-4512-89F2-13B0A969D77A}" type="pres">
      <dgm:prSet presAssocID="{DD90815F-D286-480D-B5FC-2ED89E7B6E0A}" presName="textRect" presStyleLbl="revTx" presStyleIdx="1" presStyleCnt="3">
        <dgm:presLayoutVars>
          <dgm:chMax val="1"/>
          <dgm:chPref val="1"/>
        </dgm:presLayoutVars>
      </dgm:prSet>
      <dgm:spPr/>
    </dgm:pt>
    <dgm:pt modelId="{3127DC67-4C7A-4BEF-9B9E-413E69AEC697}" type="pres">
      <dgm:prSet presAssocID="{02BA0065-F4C9-4A7C-9E19-8EDAD9ED2AE4}" presName="sibTrans" presStyleCnt="0"/>
      <dgm:spPr/>
    </dgm:pt>
    <dgm:pt modelId="{0536C0EF-35B0-48B6-9CD9-EEDC2340ABCA}" type="pres">
      <dgm:prSet presAssocID="{539DA697-0E3C-413F-AE7E-CC29251DF65A}" presName="compNode" presStyleCnt="0"/>
      <dgm:spPr/>
    </dgm:pt>
    <dgm:pt modelId="{A1C7D3D9-76A7-4859-8540-43C396D34091}" type="pres">
      <dgm:prSet presAssocID="{539DA697-0E3C-413F-AE7E-CC29251DF65A}" presName="iconBgRect" presStyleLbl="bgShp" presStyleIdx="2" presStyleCnt="3"/>
      <dgm:spPr/>
    </dgm:pt>
    <dgm:pt modelId="{F0E2BF5F-E3C8-490A-8119-A0F3A2841295}" type="pres">
      <dgm:prSet presAssocID="{539DA697-0E3C-413F-AE7E-CC29251DF6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48E33B-215B-4469-9F09-DE9463D90505}" type="pres">
      <dgm:prSet presAssocID="{539DA697-0E3C-413F-AE7E-CC29251DF65A}" presName="spaceRect" presStyleCnt="0"/>
      <dgm:spPr/>
    </dgm:pt>
    <dgm:pt modelId="{0AA52A62-DCA9-4191-A49E-68C0F6A173A9}" type="pres">
      <dgm:prSet presAssocID="{539DA697-0E3C-413F-AE7E-CC29251DF6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0C290F-118A-40EE-80FC-1ED3FF8F8661}" type="presOf" srcId="{DD90815F-D286-480D-B5FC-2ED89E7B6E0A}" destId="{0724287E-AC30-4512-89F2-13B0A969D77A}" srcOrd="0" destOrd="0" presId="urn:microsoft.com/office/officeart/2018/5/layout/IconCircleLabelList"/>
    <dgm:cxn modelId="{1E75C82F-9367-47AE-8E9A-7499ED9BD271}" type="presOf" srcId="{01267CAA-5E0F-4D30-B1D7-D9263D6E12A3}" destId="{CCD8DACE-A5D9-4DC0-B290-AA0F257C9D50}" srcOrd="0" destOrd="0" presId="urn:microsoft.com/office/officeart/2018/5/layout/IconCircleLabelList"/>
    <dgm:cxn modelId="{C5128E38-6F8E-4724-AE60-99F7C1461ACE}" type="presOf" srcId="{36EE546E-59ED-4359-8720-C429B501E3BD}" destId="{4A3F6778-A21C-4D22-8562-2E9D901BE9EE}" srcOrd="0" destOrd="0" presId="urn:microsoft.com/office/officeart/2018/5/layout/IconCircleLabelList"/>
    <dgm:cxn modelId="{135BB36C-62BB-41F3-BB7C-E377E5C14AA9}" type="presOf" srcId="{539DA697-0E3C-413F-AE7E-CC29251DF65A}" destId="{0AA52A62-DCA9-4191-A49E-68C0F6A173A9}" srcOrd="0" destOrd="0" presId="urn:microsoft.com/office/officeart/2018/5/layout/IconCircleLabelList"/>
    <dgm:cxn modelId="{7FEE9975-32CE-4011-8357-F68F4600DB97}" srcId="{36EE546E-59ED-4359-8720-C429B501E3BD}" destId="{DD90815F-D286-480D-B5FC-2ED89E7B6E0A}" srcOrd="1" destOrd="0" parTransId="{0E859A05-2436-4FD7-8F26-55AE5C01F4E8}" sibTransId="{02BA0065-F4C9-4A7C-9E19-8EDAD9ED2AE4}"/>
    <dgm:cxn modelId="{D98E3AB7-8C66-4577-9B19-37F14C6A9A3B}" srcId="{36EE546E-59ED-4359-8720-C429B501E3BD}" destId="{01267CAA-5E0F-4D30-B1D7-D9263D6E12A3}" srcOrd="0" destOrd="0" parTransId="{D315941A-E448-4715-A6A0-30AFFA1FEBB5}" sibTransId="{2DEFD2BF-751E-415F-A2E1-179D48E34E14}"/>
    <dgm:cxn modelId="{174C39DB-D2B7-4CB4-A5EB-D43F99447A0B}" srcId="{36EE546E-59ED-4359-8720-C429B501E3BD}" destId="{539DA697-0E3C-413F-AE7E-CC29251DF65A}" srcOrd="2" destOrd="0" parTransId="{CB94EABE-A7CD-4F1A-96CF-BA4B91AAD0CD}" sibTransId="{216AA75A-8173-489E-913F-A32A5CCEAF01}"/>
    <dgm:cxn modelId="{67D3F738-E3E7-4629-BC80-AAAC609C7E2B}" type="presParOf" srcId="{4A3F6778-A21C-4D22-8562-2E9D901BE9EE}" destId="{661090A0-E6A6-4450-B38E-5C4CF3443C3F}" srcOrd="0" destOrd="0" presId="urn:microsoft.com/office/officeart/2018/5/layout/IconCircleLabelList"/>
    <dgm:cxn modelId="{8EFB7FC0-E42B-4073-86A3-7B59FD40499E}" type="presParOf" srcId="{661090A0-E6A6-4450-B38E-5C4CF3443C3F}" destId="{196A31BF-6127-4246-BBC8-5AC118EF9878}" srcOrd="0" destOrd="0" presId="urn:microsoft.com/office/officeart/2018/5/layout/IconCircleLabelList"/>
    <dgm:cxn modelId="{67DE49FD-CB49-46CD-87CE-ADFDDD2E87E9}" type="presParOf" srcId="{661090A0-E6A6-4450-B38E-5C4CF3443C3F}" destId="{7567F6C8-E0E4-44CE-9CEB-46F4F41DABB2}" srcOrd="1" destOrd="0" presId="urn:microsoft.com/office/officeart/2018/5/layout/IconCircleLabelList"/>
    <dgm:cxn modelId="{FF20E12F-7DEF-493D-B1EA-D613A7BF619F}" type="presParOf" srcId="{661090A0-E6A6-4450-B38E-5C4CF3443C3F}" destId="{3E4FDDB5-0583-4D8B-AD37-7AFF8E1F01EE}" srcOrd="2" destOrd="0" presId="urn:microsoft.com/office/officeart/2018/5/layout/IconCircleLabelList"/>
    <dgm:cxn modelId="{A6EB242F-C6BE-47C7-83AA-6A38BE03D216}" type="presParOf" srcId="{661090A0-E6A6-4450-B38E-5C4CF3443C3F}" destId="{CCD8DACE-A5D9-4DC0-B290-AA0F257C9D50}" srcOrd="3" destOrd="0" presId="urn:microsoft.com/office/officeart/2018/5/layout/IconCircleLabelList"/>
    <dgm:cxn modelId="{6C1CB21E-3C76-4194-82D0-EFE60C342E21}" type="presParOf" srcId="{4A3F6778-A21C-4D22-8562-2E9D901BE9EE}" destId="{FF11181C-5C7F-4882-8042-65FA9D6A8C74}" srcOrd="1" destOrd="0" presId="urn:microsoft.com/office/officeart/2018/5/layout/IconCircleLabelList"/>
    <dgm:cxn modelId="{F3D245E4-B590-442D-A647-2FDC61E466DC}" type="presParOf" srcId="{4A3F6778-A21C-4D22-8562-2E9D901BE9EE}" destId="{938E3D2D-23CF-4687-BA2A-0363DB7129F6}" srcOrd="2" destOrd="0" presId="urn:microsoft.com/office/officeart/2018/5/layout/IconCircleLabelList"/>
    <dgm:cxn modelId="{DB1DBC0F-EF6C-4A64-B6A9-F63B4BCCFDA8}" type="presParOf" srcId="{938E3D2D-23CF-4687-BA2A-0363DB7129F6}" destId="{A5531B5A-D866-465B-98A0-BD62B49D1218}" srcOrd="0" destOrd="0" presId="urn:microsoft.com/office/officeart/2018/5/layout/IconCircleLabelList"/>
    <dgm:cxn modelId="{F46E22D2-E0D5-4106-A784-BF40C36DA228}" type="presParOf" srcId="{938E3D2D-23CF-4687-BA2A-0363DB7129F6}" destId="{6C16C8CA-61B0-431B-8093-9CB7924542FF}" srcOrd="1" destOrd="0" presId="urn:microsoft.com/office/officeart/2018/5/layout/IconCircleLabelList"/>
    <dgm:cxn modelId="{B7F32CD0-DE7E-4F0D-9517-5045BF534072}" type="presParOf" srcId="{938E3D2D-23CF-4687-BA2A-0363DB7129F6}" destId="{717C041E-9CA6-4AB9-8929-E947B44CF0E5}" srcOrd="2" destOrd="0" presId="urn:microsoft.com/office/officeart/2018/5/layout/IconCircleLabelList"/>
    <dgm:cxn modelId="{C9B241A0-5747-4AF8-AC18-5369E328876B}" type="presParOf" srcId="{938E3D2D-23CF-4687-BA2A-0363DB7129F6}" destId="{0724287E-AC30-4512-89F2-13B0A969D77A}" srcOrd="3" destOrd="0" presId="urn:microsoft.com/office/officeart/2018/5/layout/IconCircleLabelList"/>
    <dgm:cxn modelId="{BC274FCF-1459-4ED2-A5BD-D3AF5E261DB4}" type="presParOf" srcId="{4A3F6778-A21C-4D22-8562-2E9D901BE9EE}" destId="{3127DC67-4C7A-4BEF-9B9E-413E69AEC697}" srcOrd="3" destOrd="0" presId="urn:microsoft.com/office/officeart/2018/5/layout/IconCircleLabelList"/>
    <dgm:cxn modelId="{583D18EE-11C9-4E03-A4EC-7E476DE5E63C}" type="presParOf" srcId="{4A3F6778-A21C-4D22-8562-2E9D901BE9EE}" destId="{0536C0EF-35B0-48B6-9CD9-EEDC2340ABCA}" srcOrd="4" destOrd="0" presId="urn:microsoft.com/office/officeart/2018/5/layout/IconCircleLabelList"/>
    <dgm:cxn modelId="{4DA47633-4BD2-41E4-B004-942B6F149E79}" type="presParOf" srcId="{0536C0EF-35B0-48B6-9CD9-EEDC2340ABCA}" destId="{A1C7D3D9-76A7-4859-8540-43C396D34091}" srcOrd="0" destOrd="0" presId="urn:microsoft.com/office/officeart/2018/5/layout/IconCircleLabelList"/>
    <dgm:cxn modelId="{F246721D-D43B-45A2-8814-F4DC5B1722BF}" type="presParOf" srcId="{0536C0EF-35B0-48B6-9CD9-EEDC2340ABCA}" destId="{F0E2BF5F-E3C8-490A-8119-A0F3A2841295}" srcOrd="1" destOrd="0" presId="urn:microsoft.com/office/officeart/2018/5/layout/IconCircleLabelList"/>
    <dgm:cxn modelId="{11747C88-502C-4949-A454-FCD26CD0036E}" type="presParOf" srcId="{0536C0EF-35B0-48B6-9CD9-EEDC2340ABCA}" destId="{2C48E33B-215B-4469-9F09-DE9463D90505}" srcOrd="2" destOrd="0" presId="urn:microsoft.com/office/officeart/2018/5/layout/IconCircleLabelList"/>
    <dgm:cxn modelId="{DF214C7A-7236-47DF-89F4-0646547B12FB}" type="presParOf" srcId="{0536C0EF-35B0-48B6-9CD9-EEDC2340ABCA}" destId="{0AA52A62-DCA9-4191-A49E-68C0F6A173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31BF-6127-4246-BBC8-5AC118EF9878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7F6C8-E0E4-44CE-9CEB-46F4F41DABB2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8DACE-A5D9-4DC0-B290-AA0F257C9D50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One of the most commonly used “architectures”</a:t>
          </a:r>
        </a:p>
      </dsp:txBody>
      <dsp:txXfrm>
        <a:off x="66003" y="2335819"/>
        <a:ext cx="2868750" cy="720000"/>
      </dsp:txXfrm>
    </dsp:sp>
    <dsp:sp modelId="{A5531B5A-D866-465B-98A0-BD62B49D1218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6C8CA-61B0-431B-8093-9CB7924542FF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4287E-AC30-4512-89F2-13B0A969D77A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Known for its simplicity, familiarity, and low cost</a:t>
          </a:r>
        </a:p>
      </dsp:txBody>
      <dsp:txXfrm>
        <a:off x="3436784" y="2335819"/>
        <a:ext cx="2868750" cy="720000"/>
      </dsp:txXfrm>
    </dsp:sp>
    <dsp:sp modelId="{A1C7D3D9-76A7-4859-8540-43C396D34091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2BF5F-E3C8-490A-8119-A0F3A2841295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2A62-DCA9-4191-A49E-68C0F6A173A9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Used in both monolithic and distributed systems</a:t>
          </a:r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ECEE2-7432-4C81-94F9-EC8C03872F3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D8DC99-2B2B-4DB7-9529-7047E4A7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6DB42-39C3-8CF2-97DC-88C07B33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Layered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AA99-38ED-E266-98C3-A1E6C2B1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Chapter 10, Fundamentals of Software Architecture </a:t>
            </a:r>
            <a:br>
              <a:rPr lang="en-US" sz="2000"/>
            </a:br>
            <a:r>
              <a:rPr lang="en-US" sz="2000"/>
              <a:t>(2</a:t>
            </a:r>
            <a:r>
              <a:rPr lang="en-US" sz="2000" baseline="30000"/>
              <a:t>nd</a:t>
            </a:r>
            <a:r>
              <a:rPr lang="en-US" sz="2000"/>
              <a:t> Edition)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Blaine Harris</a:t>
            </a:r>
          </a:p>
        </p:txBody>
      </p:sp>
    </p:spTree>
    <p:extLst>
      <p:ext uri="{BB962C8B-B14F-4D97-AF65-F5344CB8AC3E}">
        <p14:creationId xmlns:p14="http://schemas.microsoft.com/office/powerpoint/2010/main" val="13589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FF68-F0E6-51A2-287E-97D8C8AC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9A3E7-0827-9524-94FC-A06E37BCD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140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DB1BB-9004-5D2E-5E49-64678E14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Standard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C49-1066-2254-58AB-01F011BC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/>
              <a:t>Presentation – User interface and interaction</a:t>
            </a:r>
          </a:p>
          <a:p>
            <a:r>
              <a:rPr lang="en-US"/>
              <a:t>Business – Contains business rules and logic</a:t>
            </a:r>
          </a:p>
          <a:p>
            <a:r>
              <a:rPr lang="en-US"/>
              <a:t>Persistence – Manages data access logic</a:t>
            </a:r>
          </a:p>
          <a:p>
            <a:r>
              <a:rPr lang="en-US"/>
              <a:t>Database – stores raw data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5C37-0E86-26FB-63BD-1F099D5D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992337"/>
            <a:ext cx="4744154" cy="25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87EB63-DC50-AC83-E9C7-E842C4FB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Layered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208E-370B-08EE-4EF6-93C22C3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Layers are portioned by technical role in the architecture</a:t>
            </a:r>
          </a:p>
          <a:p>
            <a:pPr>
              <a:lnSpc>
                <a:spcPct val="90000"/>
              </a:lnSpc>
            </a:pPr>
            <a:r>
              <a:rPr lang="en-US" sz="2000"/>
              <a:t>Grouped by what the component does rather than what is its domain</a:t>
            </a:r>
          </a:p>
          <a:p>
            <a:pPr>
              <a:lnSpc>
                <a:spcPct val="90000"/>
              </a:lnSpc>
            </a:pPr>
            <a:r>
              <a:rPr lang="en-US" sz="2000"/>
              <a:t>Business domain logic can be spread across multiple layers</a:t>
            </a:r>
          </a:p>
          <a:p>
            <a:pPr>
              <a:lnSpc>
                <a:spcPct val="90000"/>
              </a:lnSpc>
            </a:pPr>
            <a:r>
              <a:rPr lang="en-US" sz="2000"/>
              <a:t>Domain-driven design does not work well with this style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8F63F-F9D7-50A6-BD11-E3E5499F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2122801"/>
            <a:ext cx="4744154" cy="23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2A51-8D5B-E76B-9F09-85F79C66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Closed vs. Open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2E6F-3A66-1213-07A2-6ED580BF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Closed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Enforces a top-down logical flow where layers can not be skipped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Most systems are closed by default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Open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Logical flow can bypass layers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Less common, but typically used for performance optimization</a:t>
            </a:r>
            <a:endParaRPr lang="en-US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96671-BCB0-855E-ED20-A624630B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01" y="1050643"/>
            <a:ext cx="3341190" cy="2113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B4F24-03BA-B77E-C009-21EA4768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01" y="3418822"/>
            <a:ext cx="3341190" cy="20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AFBA-3E2D-03C2-D31B-F58C97D1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CE8D-ADA9-43E1-1231-8365F33E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layer is independent of others</a:t>
            </a:r>
          </a:p>
          <a:p>
            <a:r>
              <a:rPr lang="en-US" dirty="0"/>
              <a:t>Changes in one layer generally don’t (shouldn’t) impact others</a:t>
            </a:r>
          </a:p>
          <a:p>
            <a:r>
              <a:rPr lang="en-US" dirty="0"/>
              <a:t>If components are divided by functional in a logical way, </a:t>
            </a:r>
            <a:r>
              <a:rPr lang="en-US" b="1" dirty="0"/>
              <a:t>replicability</a:t>
            </a:r>
            <a:r>
              <a:rPr lang="en-US" dirty="0"/>
              <a:t> between components is achievable</a:t>
            </a:r>
          </a:p>
          <a:p>
            <a:r>
              <a:rPr lang="en-US" dirty="0"/>
              <a:t>Avoid the sinkhole anti-pattern</a:t>
            </a:r>
          </a:p>
          <a:p>
            <a:pPr lvl="1"/>
            <a:r>
              <a:rPr lang="en-US" dirty="0"/>
              <a:t>Occurs when layers pass requests through with little to no logic</a:t>
            </a:r>
          </a:p>
          <a:p>
            <a:pPr lvl="1"/>
            <a:r>
              <a:rPr lang="en-US" dirty="0"/>
              <a:t>80/20 rule is a good approach to this (no more than 20% of requests can be passed without logic)</a:t>
            </a:r>
          </a:p>
        </p:txBody>
      </p:sp>
    </p:spTree>
    <p:extLst>
      <p:ext uri="{BB962C8B-B14F-4D97-AF65-F5344CB8AC3E}">
        <p14:creationId xmlns:p14="http://schemas.microsoft.com/office/powerpoint/2010/main" val="12551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A0D-AC71-9EFE-7441-314FF27D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>
            <a:normAutofit/>
          </a:bodyPr>
          <a:lstStyle/>
          <a:p>
            <a:r>
              <a:rPr lang="en-US"/>
              <a:t>Advantages &amp; Disavantages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6009F-F4C0-DFCC-A98C-E1454F5A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2338"/>
            <a:ext cx="3632789" cy="36602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29DF-6305-97E0-ADAD-B51DA6DE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3" y="1998133"/>
            <a:ext cx="6660090" cy="37930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Familiarity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Responsiveness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Simple testability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Poor performance (specifically in closed layers)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Poor scalability for large or complex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become difficult to maintain from layer interdependencies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Not compatible with domain-driven design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225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BCF32-93EC-35B1-2233-DB7B955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Applicability</a:t>
            </a:r>
          </a:p>
        </p:txBody>
      </p:sp>
      <p:pic>
        <p:nvPicPr>
          <p:cNvPr id="5" name="Picture 4" descr="3D design of a city in white">
            <a:extLst>
              <a:ext uri="{FF2B5EF4-FFF2-40B4-BE49-F238E27FC236}">
                <a16:creationId xmlns:a16="http://schemas.microsoft.com/office/drawing/2014/main" id="{918D1876-31BB-D47C-4581-02178066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81" r="37294" b="-1"/>
          <a:stretch>
            <a:fillRect/>
          </a:stretch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DA1-1792-E591-7463-7846119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Good starting point when the final system architecture is not known</a:t>
            </a:r>
          </a:p>
          <a:p>
            <a:r>
              <a:rPr lang="en-US" dirty="0"/>
              <a:t>Best suited for small to medium-sized centralized applications</a:t>
            </a:r>
          </a:p>
          <a:p>
            <a:pPr lvl="1"/>
            <a:r>
              <a:rPr lang="en-US" dirty="0"/>
              <a:t>Not recommended for large or complex distributed systems</a:t>
            </a:r>
          </a:p>
          <a:p>
            <a:r>
              <a:rPr lang="en-US" dirty="0"/>
              <a:t>Focus reuse on object hierarchies, not on the architecture itself to facilitate moving to a more structured architecture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7B32D-C787-C06C-4FCF-B437E77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C54-90C5-281F-9D23-BE67748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Very common, low-cost, and simple architectural style</a:t>
            </a:r>
          </a:p>
          <a:p>
            <a:r>
              <a:rPr lang="en-US" sz="2000"/>
              <a:t>Architecture is structured by technical role, not domain</a:t>
            </a:r>
          </a:p>
          <a:p>
            <a:r>
              <a:rPr lang="en-US" sz="2000"/>
              <a:t>Isolation is key, avoid sink-hole antipatterns</a:t>
            </a:r>
          </a:p>
          <a:p>
            <a:r>
              <a:rPr lang="en-US" sz="2000"/>
              <a:t>Be aware of testing and deployment downsides due to the coupled nature of this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165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353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Layered Architecture</vt:lpstr>
      <vt:lpstr>Introduction</vt:lpstr>
      <vt:lpstr>Standard Layers</vt:lpstr>
      <vt:lpstr>Layered Partitioning</vt:lpstr>
      <vt:lpstr>Closed vs. Open Layers</vt:lpstr>
      <vt:lpstr>Layer Isolation</vt:lpstr>
      <vt:lpstr>Advantages &amp; Disavantages</vt:lpstr>
      <vt:lpstr>Applicability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Harris, Blaine</dc:creator>
  <cp:lastModifiedBy>Harris, Blaine</cp:lastModifiedBy>
  <cp:revision>1</cp:revision>
  <dcterms:created xsi:type="dcterms:W3CDTF">2025-09-02T14:14:25Z</dcterms:created>
  <dcterms:modified xsi:type="dcterms:W3CDTF">2025-09-02T15:35:05Z</dcterms:modified>
</cp:coreProperties>
</file>