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380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96225C-7473-4E9D-A802-A9B43891719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C7A88AD-8464-442E-A118-F4059D3D3551}">
      <dgm:prSet/>
      <dgm:spPr/>
      <dgm:t>
        <a:bodyPr/>
        <a:lstStyle/>
        <a:p>
          <a:r>
            <a:rPr lang="en-US"/>
            <a:t>Monolithic applications can become difficult to manage and add features for development teams</a:t>
          </a:r>
        </a:p>
      </dgm:t>
    </dgm:pt>
    <dgm:pt modelId="{5B053F5E-7BB5-48C1-9751-19847F9A4037}" type="parTrans" cxnId="{8E97A134-235D-490B-9069-994E20E127F3}">
      <dgm:prSet/>
      <dgm:spPr/>
      <dgm:t>
        <a:bodyPr/>
        <a:lstStyle/>
        <a:p>
          <a:endParaRPr lang="en-US"/>
        </a:p>
      </dgm:t>
    </dgm:pt>
    <dgm:pt modelId="{BB67035F-9AED-477E-98F5-4970D6A6F874}" type="sibTrans" cxnId="{8E97A134-235D-490B-9069-994E20E127F3}">
      <dgm:prSet/>
      <dgm:spPr/>
      <dgm:t>
        <a:bodyPr/>
        <a:lstStyle/>
        <a:p>
          <a:endParaRPr lang="en-US"/>
        </a:p>
      </dgm:t>
    </dgm:pt>
    <dgm:pt modelId="{29D53B26-9C57-4E22-B691-00F0EEDA64F7}">
      <dgm:prSet/>
      <dgm:spPr/>
      <dgm:t>
        <a:bodyPr/>
        <a:lstStyle/>
        <a:p>
          <a:r>
            <a:rPr lang="en-US"/>
            <a:t>Microservices are small, independently deployable services each focused on (ideally) one aspect of the business logic</a:t>
          </a:r>
        </a:p>
      </dgm:t>
    </dgm:pt>
    <dgm:pt modelId="{5F0943B8-9141-40AB-B0BF-655A6322919D}" type="parTrans" cxnId="{79006FB2-F045-48E8-A11E-92A1CC4066F7}">
      <dgm:prSet/>
      <dgm:spPr/>
      <dgm:t>
        <a:bodyPr/>
        <a:lstStyle/>
        <a:p>
          <a:endParaRPr lang="en-US"/>
        </a:p>
      </dgm:t>
    </dgm:pt>
    <dgm:pt modelId="{B17C118D-E44C-411E-BFE6-D983A67C0DAE}" type="sibTrans" cxnId="{79006FB2-F045-48E8-A11E-92A1CC4066F7}">
      <dgm:prSet/>
      <dgm:spPr/>
      <dgm:t>
        <a:bodyPr/>
        <a:lstStyle/>
        <a:p>
          <a:endParaRPr lang="en-US"/>
        </a:p>
      </dgm:t>
    </dgm:pt>
    <dgm:pt modelId="{1C2D06D0-33B1-47B4-A928-BAA957E6909F}">
      <dgm:prSet/>
      <dgm:spPr/>
      <dgm:t>
        <a:bodyPr/>
        <a:lstStyle/>
        <a:p>
          <a:r>
            <a:rPr lang="en-US"/>
            <a:t>Each service has its own code, data structure, and configuration</a:t>
          </a:r>
        </a:p>
      </dgm:t>
    </dgm:pt>
    <dgm:pt modelId="{59AECA73-349A-400C-BF84-CF369071AAD3}" type="parTrans" cxnId="{52D74170-5B83-45AA-92F8-3CB17230F218}">
      <dgm:prSet/>
      <dgm:spPr/>
      <dgm:t>
        <a:bodyPr/>
        <a:lstStyle/>
        <a:p>
          <a:endParaRPr lang="en-US"/>
        </a:p>
      </dgm:t>
    </dgm:pt>
    <dgm:pt modelId="{390CCCB1-21A8-40BD-9D29-79A5E2B16D86}" type="sibTrans" cxnId="{52D74170-5B83-45AA-92F8-3CB17230F218}">
      <dgm:prSet/>
      <dgm:spPr/>
      <dgm:t>
        <a:bodyPr/>
        <a:lstStyle/>
        <a:p>
          <a:endParaRPr lang="en-US"/>
        </a:p>
      </dgm:t>
    </dgm:pt>
    <dgm:pt modelId="{3E0D2159-2247-43C5-BE0F-A8284DF3E559}">
      <dgm:prSet/>
      <dgm:spPr/>
      <dgm:t>
        <a:bodyPr/>
        <a:lstStyle/>
        <a:p>
          <a:r>
            <a:rPr lang="en-US"/>
            <a:t>Trading off higher network complexity for greater team independence and flexibility</a:t>
          </a:r>
        </a:p>
      </dgm:t>
    </dgm:pt>
    <dgm:pt modelId="{33067533-74A2-45AA-9824-2FBA9FE1C589}" type="parTrans" cxnId="{AAC8FFDE-34D5-40DE-BB6F-BA75594D0032}">
      <dgm:prSet/>
      <dgm:spPr/>
      <dgm:t>
        <a:bodyPr/>
        <a:lstStyle/>
        <a:p>
          <a:endParaRPr lang="en-US"/>
        </a:p>
      </dgm:t>
    </dgm:pt>
    <dgm:pt modelId="{F0A7BCAD-B90D-4CC7-87FA-63CF7AF72C9B}" type="sibTrans" cxnId="{AAC8FFDE-34D5-40DE-BB6F-BA75594D0032}">
      <dgm:prSet/>
      <dgm:spPr/>
      <dgm:t>
        <a:bodyPr/>
        <a:lstStyle/>
        <a:p>
          <a:endParaRPr lang="en-US"/>
        </a:p>
      </dgm:t>
    </dgm:pt>
    <dgm:pt modelId="{59A46C09-3E03-4BCB-993C-AFF9EE8162B9}" type="pres">
      <dgm:prSet presAssocID="{7096225C-7473-4E9D-A802-A9B438917197}" presName="root" presStyleCnt="0">
        <dgm:presLayoutVars>
          <dgm:dir/>
          <dgm:resizeHandles val="exact"/>
        </dgm:presLayoutVars>
      </dgm:prSet>
      <dgm:spPr/>
    </dgm:pt>
    <dgm:pt modelId="{AFF3949C-D38E-4056-9C16-463C27ECB4A4}" type="pres">
      <dgm:prSet presAssocID="{7096225C-7473-4E9D-A802-A9B438917197}" presName="container" presStyleCnt="0">
        <dgm:presLayoutVars>
          <dgm:dir/>
          <dgm:resizeHandles val="exact"/>
        </dgm:presLayoutVars>
      </dgm:prSet>
      <dgm:spPr/>
    </dgm:pt>
    <dgm:pt modelId="{0D2C8443-9554-468B-9EAA-54FBFCA7A941}" type="pres">
      <dgm:prSet presAssocID="{FC7A88AD-8464-442E-A118-F4059D3D3551}" presName="compNode" presStyleCnt="0"/>
      <dgm:spPr/>
    </dgm:pt>
    <dgm:pt modelId="{27BD998B-FC93-4C25-8651-3C4DB1E9175D}" type="pres">
      <dgm:prSet presAssocID="{FC7A88AD-8464-442E-A118-F4059D3D3551}" presName="iconBgRect" presStyleLbl="bgShp" presStyleIdx="0" presStyleCnt="4"/>
      <dgm:spPr/>
    </dgm:pt>
    <dgm:pt modelId="{2687BCC3-41C9-4597-80CC-F4761662EDC4}" type="pres">
      <dgm:prSet presAssocID="{FC7A88AD-8464-442E-A118-F4059D3D35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2817420-7295-420E-859D-C1DAF5C255E5}" type="pres">
      <dgm:prSet presAssocID="{FC7A88AD-8464-442E-A118-F4059D3D3551}" presName="spaceRect" presStyleCnt="0"/>
      <dgm:spPr/>
    </dgm:pt>
    <dgm:pt modelId="{6E695023-2784-4CA5-9AD5-90ECC6C47C82}" type="pres">
      <dgm:prSet presAssocID="{FC7A88AD-8464-442E-A118-F4059D3D3551}" presName="textRect" presStyleLbl="revTx" presStyleIdx="0" presStyleCnt="4">
        <dgm:presLayoutVars>
          <dgm:chMax val="1"/>
          <dgm:chPref val="1"/>
        </dgm:presLayoutVars>
      </dgm:prSet>
      <dgm:spPr/>
    </dgm:pt>
    <dgm:pt modelId="{880F2BBA-B4C5-4D9E-AA7F-898CC709BD99}" type="pres">
      <dgm:prSet presAssocID="{BB67035F-9AED-477E-98F5-4970D6A6F874}" presName="sibTrans" presStyleLbl="sibTrans2D1" presStyleIdx="0" presStyleCnt="0"/>
      <dgm:spPr/>
    </dgm:pt>
    <dgm:pt modelId="{966FEC14-BCAE-4CF6-AD04-AE66A56AF7E6}" type="pres">
      <dgm:prSet presAssocID="{29D53B26-9C57-4E22-B691-00F0EEDA64F7}" presName="compNode" presStyleCnt="0"/>
      <dgm:spPr/>
    </dgm:pt>
    <dgm:pt modelId="{007EB043-74B0-4228-9054-FD7AFE9976FE}" type="pres">
      <dgm:prSet presAssocID="{29D53B26-9C57-4E22-B691-00F0EEDA64F7}" presName="iconBgRect" presStyleLbl="bgShp" presStyleIdx="1" presStyleCnt="4"/>
      <dgm:spPr/>
    </dgm:pt>
    <dgm:pt modelId="{3EEE9630-F96C-4AF8-AAA6-29B055188079}" type="pres">
      <dgm:prSet presAssocID="{29D53B26-9C57-4E22-B691-00F0EEDA64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2373E9-09D6-4185-AF8F-A2994209CD09}" type="pres">
      <dgm:prSet presAssocID="{29D53B26-9C57-4E22-B691-00F0EEDA64F7}" presName="spaceRect" presStyleCnt="0"/>
      <dgm:spPr/>
    </dgm:pt>
    <dgm:pt modelId="{7A7CAD84-472D-43EB-B417-2C39B92965CF}" type="pres">
      <dgm:prSet presAssocID="{29D53B26-9C57-4E22-B691-00F0EEDA64F7}" presName="textRect" presStyleLbl="revTx" presStyleIdx="1" presStyleCnt="4">
        <dgm:presLayoutVars>
          <dgm:chMax val="1"/>
          <dgm:chPref val="1"/>
        </dgm:presLayoutVars>
      </dgm:prSet>
      <dgm:spPr/>
    </dgm:pt>
    <dgm:pt modelId="{8F353F6C-2DCA-43F5-8C23-05920B0025D1}" type="pres">
      <dgm:prSet presAssocID="{B17C118D-E44C-411E-BFE6-D983A67C0DAE}" presName="sibTrans" presStyleLbl="sibTrans2D1" presStyleIdx="0" presStyleCnt="0"/>
      <dgm:spPr/>
    </dgm:pt>
    <dgm:pt modelId="{85BA3118-AFBF-4A7B-A453-EB3F31D68A51}" type="pres">
      <dgm:prSet presAssocID="{1C2D06D0-33B1-47B4-A928-BAA957E6909F}" presName="compNode" presStyleCnt="0"/>
      <dgm:spPr/>
    </dgm:pt>
    <dgm:pt modelId="{46751A67-7D96-468D-B63F-8E44016F77D0}" type="pres">
      <dgm:prSet presAssocID="{1C2D06D0-33B1-47B4-A928-BAA957E6909F}" presName="iconBgRect" presStyleLbl="bgShp" presStyleIdx="2" presStyleCnt="4"/>
      <dgm:spPr/>
    </dgm:pt>
    <dgm:pt modelId="{1EA9048E-F129-427B-8E9D-E7D67A26ABE5}" type="pres">
      <dgm:prSet presAssocID="{1C2D06D0-33B1-47B4-A928-BAA957E6909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A4D0578-479D-4566-9F9D-C54E588F956D}" type="pres">
      <dgm:prSet presAssocID="{1C2D06D0-33B1-47B4-A928-BAA957E6909F}" presName="spaceRect" presStyleCnt="0"/>
      <dgm:spPr/>
    </dgm:pt>
    <dgm:pt modelId="{1E4ED45B-7B5F-4492-9BC3-7FA1189175B9}" type="pres">
      <dgm:prSet presAssocID="{1C2D06D0-33B1-47B4-A928-BAA957E6909F}" presName="textRect" presStyleLbl="revTx" presStyleIdx="2" presStyleCnt="4">
        <dgm:presLayoutVars>
          <dgm:chMax val="1"/>
          <dgm:chPref val="1"/>
        </dgm:presLayoutVars>
      </dgm:prSet>
      <dgm:spPr/>
    </dgm:pt>
    <dgm:pt modelId="{E34666E1-CC14-4C6B-99B7-68954CC2F940}" type="pres">
      <dgm:prSet presAssocID="{390CCCB1-21A8-40BD-9D29-79A5E2B16D86}" presName="sibTrans" presStyleLbl="sibTrans2D1" presStyleIdx="0" presStyleCnt="0"/>
      <dgm:spPr/>
    </dgm:pt>
    <dgm:pt modelId="{45A56F03-D350-49C0-B17B-16864652D7D5}" type="pres">
      <dgm:prSet presAssocID="{3E0D2159-2247-43C5-BE0F-A8284DF3E559}" presName="compNode" presStyleCnt="0"/>
      <dgm:spPr/>
    </dgm:pt>
    <dgm:pt modelId="{3B75080D-E983-4473-BCC1-824EDE480AB2}" type="pres">
      <dgm:prSet presAssocID="{3E0D2159-2247-43C5-BE0F-A8284DF3E559}" presName="iconBgRect" presStyleLbl="bgShp" presStyleIdx="3" presStyleCnt="4"/>
      <dgm:spPr/>
    </dgm:pt>
    <dgm:pt modelId="{7E2398E8-95EB-4846-8FC3-5FC7AF562580}" type="pres">
      <dgm:prSet presAssocID="{3E0D2159-2247-43C5-BE0F-A8284DF3E5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0C5AD40-D8EA-4FB9-8609-999839DF35DB}" type="pres">
      <dgm:prSet presAssocID="{3E0D2159-2247-43C5-BE0F-A8284DF3E559}" presName="spaceRect" presStyleCnt="0"/>
      <dgm:spPr/>
    </dgm:pt>
    <dgm:pt modelId="{CC413692-2505-4C24-B443-4A2B0A3C69DB}" type="pres">
      <dgm:prSet presAssocID="{3E0D2159-2247-43C5-BE0F-A8284DF3E5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B37272D-183F-42A0-A123-ADFC53F85255}" type="presOf" srcId="{3E0D2159-2247-43C5-BE0F-A8284DF3E559}" destId="{CC413692-2505-4C24-B443-4A2B0A3C69DB}" srcOrd="0" destOrd="0" presId="urn:microsoft.com/office/officeart/2018/2/layout/IconCircleList"/>
    <dgm:cxn modelId="{3F0B4833-6E28-49EA-8F76-ED65496C1C84}" type="presOf" srcId="{1C2D06D0-33B1-47B4-A928-BAA957E6909F}" destId="{1E4ED45B-7B5F-4492-9BC3-7FA1189175B9}" srcOrd="0" destOrd="0" presId="urn:microsoft.com/office/officeart/2018/2/layout/IconCircleList"/>
    <dgm:cxn modelId="{8E97A134-235D-490B-9069-994E20E127F3}" srcId="{7096225C-7473-4E9D-A802-A9B438917197}" destId="{FC7A88AD-8464-442E-A118-F4059D3D3551}" srcOrd="0" destOrd="0" parTransId="{5B053F5E-7BB5-48C1-9751-19847F9A4037}" sibTransId="{BB67035F-9AED-477E-98F5-4970D6A6F874}"/>
    <dgm:cxn modelId="{67A9A761-E286-42C0-AD12-339FA7F2F59F}" type="presOf" srcId="{FC7A88AD-8464-442E-A118-F4059D3D3551}" destId="{6E695023-2784-4CA5-9AD5-90ECC6C47C82}" srcOrd="0" destOrd="0" presId="urn:microsoft.com/office/officeart/2018/2/layout/IconCircleList"/>
    <dgm:cxn modelId="{E9145362-6B90-4989-9D10-3286F14468A6}" type="presOf" srcId="{BB67035F-9AED-477E-98F5-4970D6A6F874}" destId="{880F2BBA-B4C5-4D9E-AA7F-898CC709BD99}" srcOrd="0" destOrd="0" presId="urn:microsoft.com/office/officeart/2018/2/layout/IconCircleList"/>
    <dgm:cxn modelId="{19C46967-1B95-4113-B43B-AC5659F9829C}" type="presOf" srcId="{29D53B26-9C57-4E22-B691-00F0EEDA64F7}" destId="{7A7CAD84-472D-43EB-B417-2C39B92965CF}" srcOrd="0" destOrd="0" presId="urn:microsoft.com/office/officeart/2018/2/layout/IconCircleList"/>
    <dgm:cxn modelId="{1BA8A468-D4AC-4456-844F-6ADE7B807632}" type="presOf" srcId="{B17C118D-E44C-411E-BFE6-D983A67C0DAE}" destId="{8F353F6C-2DCA-43F5-8C23-05920B0025D1}" srcOrd="0" destOrd="0" presId="urn:microsoft.com/office/officeart/2018/2/layout/IconCircleList"/>
    <dgm:cxn modelId="{52D74170-5B83-45AA-92F8-3CB17230F218}" srcId="{7096225C-7473-4E9D-A802-A9B438917197}" destId="{1C2D06D0-33B1-47B4-A928-BAA957E6909F}" srcOrd="2" destOrd="0" parTransId="{59AECA73-349A-400C-BF84-CF369071AAD3}" sibTransId="{390CCCB1-21A8-40BD-9D29-79A5E2B16D86}"/>
    <dgm:cxn modelId="{9F8FE759-D79D-41CD-A6B4-AD78E6EBC480}" type="presOf" srcId="{390CCCB1-21A8-40BD-9D29-79A5E2B16D86}" destId="{E34666E1-CC14-4C6B-99B7-68954CC2F940}" srcOrd="0" destOrd="0" presId="urn:microsoft.com/office/officeart/2018/2/layout/IconCircleList"/>
    <dgm:cxn modelId="{0A41F49C-4533-4FF7-90E9-5D353A074161}" type="presOf" srcId="{7096225C-7473-4E9D-A802-A9B438917197}" destId="{59A46C09-3E03-4BCB-993C-AFF9EE8162B9}" srcOrd="0" destOrd="0" presId="urn:microsoft.com/office/officeart/2018/2/layout/IconCircleList"/>
    <dgm:cxn modelId="{79006FB2-F045-48E8-A11E-92A1CC4066F7}" srcId="{7096225C-7473-4E9D-A802-A9B438917197}" destId="{29D53B26-9C57-4E22-B691-00F0EEDA64F7}" srcOrd="1" destOrd="0" parTransId="{5F0943B8-9141-40AB-B0BF-655A6322919D}" sibTransId="{B17C118D-E44C-411E-BFE6-D983A67C0DAE}"/>
    <dgm:cxn modelId="{AAC8FFDE-34D5-40DE-BB6F-BA75594D0032}" srcId="{7096225C-7473-4E9D-A802-A9B438917197}" destId="{3E0D2159-2247-43C5-BE0F-A8284DF3E559}" srcOrd="3" destOrd="0" parTransId="{33067533-74A2-45AA-9824-2FBA9FE1C589}" sibTransId="{F0A7BCAD-B90D-4CC7-87FA-63CF7AF72C9B}"/>
    <dgm:cxn modelId="{8F78AA32-D66E-4D03-B62A-BDFB9AA2F8EB}" type="presParOf" srcId="{59A46C09-3E03-4BCB-993C-AFF9EE8162B9}" destId="{AFF3949C-D38E-4056-9C16-463C27ECB4A4}" srcOrd="0" destOrd="0" presId="urn:microsoft.com/office/officeart/2018/2/layout/IconCircleList"/>
    <dgm:cxn modelId="{318DBE4B-CA5A-418C-A48D-F76AF29A9EEB}" type="presParOf" srcId="{AFF3949C-D38E-4056-9C16-463C27ECB4A4}" destId="{0D2C8443-9554-468B-9EAA-54FBFCA7A941}" srcOrd="0" destOrd="0" presId="urn:microsoft.com/office/officeart/2018/2/layout/IconCircleList"/>
    <dgm:cxn modelId="{1A31E14A-006A-4C9F-9BE0-7997C9228B80}" type="presParOf" srcId="{0D2C8443-9554-468B-9EAA-54FBFCA7A941}" destId="{27BD998B-FC93-4C25-8651-3C4DB1E9175D}" srcOrd="0" destOrd="0" presId="urn:microsoft.com/office/officeart/2018/2/layout/IconCircleList"/>
    <dgm:cxn modelId="{AC5F4D56-5198-4E59-A0B9-5AF6897B7655}" type="presParOf" srcId="{0D2C8443-9554-468B-9EAA-54FBFCA7A941}" destId="{2687BCC3-41C9-4597-80CC-F4761662EDC4}" srcOrd="1" destOrd="0" presId="urn:microsoft.com/office/officeart/2018/2/layout/IconCircleList"/>
    <dgm:cxn modelId="{EB058546-5F20-4290-9666-E25E227995AE}" type="presParOf" srcId="{0D2C8443-9554-468B-9EAA-54FBFCA7A941}" destId="{12817420-7295-420E-859D-C1DAF5C255E5}" srcOrd="2" destOrd="0" presId="urn:microsoft.com/office/officeart/2018/2/layout/IconCircleList"/>
    <dgm:cxn modelId="{43942DE6-D427-4613-A169-9E2FF44E1DC6}" type="presParOf" srcId="{0D2C8443-9554-468B-9EAA-54FBFCA7A941}" destId="{6E695023-2784-4CA5-9AD5-90ECC6C47C82}" srcOrd="3" destOrd="0" presId="urn:microsoft.com/office/officeart/2018/2/layout/IconCircleList"/>
    <dgm:cxn modelId="{E7C6DD55-0DAB-4DA4-BA34-51A25FF1FE02}" type="presParOf" srcId="{AFF3949C-D38E-4056-9C16-463C27ECB4A4}" destId="{880F2BBA-B4C5-4D9E-AA7F-898CC709BD99}" srcOrd="1" destOrd="0" presId="urn:microsoft.com/office/officeart/2018/2/layout/IconCircleList"/>
    <dgm:cxn modelId="{F67F845E-7DE2-48A9-A73B-AB5A8F40DC44}" type="presParOf" srcId="{AFF3949C-D38E-4056-9C16-463C27ECB4A4}" destId="{966FEC14-BCAE-4CF6-AD04-AE66A56AF7E6}" srcOrd="2" destOrd="0" presId="urn:microsoft.com/office/officeart/2018/2/layout/IconCircleList"/>
    <dgm:cxn modelId="{5728E206-B8DA-4A06-8623-A56C102A137E}" type="presParOf" srcId="{966FEC14-BCAE-4CF6-AD04-AE66A56AF7E6}" destId="{007EB043-74B0-4228-9054-FD7AFE9976FE}" srcOrd="0" destOrd="0" presId="urn:microsoft.com/office/officeart/2018/2/layout/IconCircleList"/>
    <dgm:cxn modelId="{C20DC6D8-9292-4D05-89B0-81EFBFB65742}" type="presParOf" srcId="{966FEC14-BCAE-4CF6-AD04-AE66A56AF7E6}" destId="{3EEE9630-F96C-4AF8-AAA6-29B055188079}" srcOrd="1" destOrd="0" presId="urn:microsoft.com/office/officeart/2018/2/layout/IconCircleList"/>
    <dgm:cxn modelId="{D04F9DEC-CFAC-4DF9-A36B-5E40993E29FF}" type="presParOf" srcId="{966FEC14-BCAE-4CF6-AD04-AE66A56AF7E6}" destId="{CA2373E9-09D6-4185-AF8F-A2994209CD09}" srcOrd="2" destOrd="0" presId="urn:microsoft.com/office/officeart/2018/2/layout/IconCircleList"/>
    <dgm:cxn modelId="{B1F99F09-A2E7-42D5-833E-5FD91408649F}" type="presParOf" srcId="{966FEC14-BCAE-4CF6-AD04-AE66A56AF7E6}" destId="{7A7CAD84-472D-43EB-B417-2C39B92965CF}" srcOrd="3" destOrd="0" presId="urn:microsoft.com/office/officeart/2018/2/layout/IconCircleList"/>
    <dgm:cxn modelId="{E392FE63-A6E6-4BFD-B30F-C0ADB0437303}" type="presParOf" srcId="{AFF3949C-D38E-4056-9C16-463C27ECB4A4}" destId="{8F353F6C-2DCA-43F5-8C23-05920B0025D1}" srcOrd="3" destOrd="0" presId="urn:microsoft.com/office/officeart/2018/2/layout/IconCircleList"/>
    <dgm:cxn modelId="{512A56E2-F53C-4392-9362-DF57F183C75A}" type="presParOf" srcId="{AFF3949C-D38E-4056-9C16-463C27ECB4A4}" destId="{85BA3118-AFBF-4A7B-A453-EB3F31D68A51}" srcOrd="4" destOrd="0" presId="urn:microsoft.com/office/officeart/2018/2/layout/IconCircleList"/>
    <dgm:cxn modelId="{62BE51C5-8497-4B89-8D15-985147DBC479}" type="presParOf" srcId="{85BA3118-AFBF-4A7B-A453-EB3F31D68A51}" destId="{46751A67-7D96-468D-B63F-8E44016F77D0}" srcOrd="0" destOrd="0" presId="urn:microsoft.com/office/officeart/2018/2/layout/IconCircleList"/>
    <dgm:cxn modelId="{92C06E04-7494-4008-9FED-116D7CAF272B}" type="presParOf" srcId="{85BA3118-AFBF-4A7B-A453-EB3F31D68A51}" destId="{1EA9048E-F129-427B-8E9D-E7D67A26ABE5}" srcOrd="1" destOrd="0" presId="urn:microsoft.com/office/officeart/2018/2/layout/IconCircleList"/>
    <dgm:cxn modelId="{8DBF8FF5-8ADD-4349-9182-EC1843A38EF3}" type="presParOf" srcId="{85BA3118-AFBF-4A7B-A453-EB3F31D68A51}" destId="{7A4D0578-479D-4566-9F9D-C54E588F956D}" srcOrd="2" destOrd="0" presId="urn:microsoft.com/office/officeart/2018/2/layout/IconCircleList"/>
    <dgm:cxn modelId="{ED7E151C-1194-4BBE-9D6E-294653D1E81C}" type="presParOf" srcId="{85BA3118-AFBF-4A7B-A453-EB3F31D68A51}" destId="{1E4ED45B-7B5F-4492-9BC3-7FA1189175B9}" srcOrd="3" destOrd="0" presId="urn:microsoft.com/office/officeart/2018/2/layout/IconCircleList"/>
    <dgm:cxn modelId="{B0C2E537-D136-4882-8C64-195E1274ED9E}" type="presParOf" srcId="{AFF3949C-D38E-4056-9C16-463C27ECB4A4}" destId="{E34666E1-CC14-4C6B-99B7-68954CC2F940}" srcOrd="5" destOrd="0" presId="urn:microsoft.com/office/officeart/2018/2/layout/IconCircleList"/>
    <dgm:cxn modelId="{8578D494-C27E-4402-93AC-7D60CC19A6B0}" type="presParOf" srcId="{AFF3949C-D38E-4056-9C16-463C27ECB4A4}" destId="{45A56F03-D350-49C0-B17B-16864652D7D5}" srcOrd="6" destOrd="0" presId="urn:microsoft.com/office/officeart/2018/2/layout/IconCircleList"/>
    <dgm:cxn modelId="{7466FE31-1078-4EE7-9885-A1C991FA0082}" type="presParOf" srcId="{45A56F03-D350-49C0-B17B-16864652D7D5}" destId="{3B75080D-E983-4473-BCC1-824EDE480AB2}" srcOrd="0" destOrd="0" presId="urn:microsoft.com/office/officeart/2018/2/layout/IconCircleList"/>
    <dgm:cxn modelId="{260B724E-314C-4A25-9B31-01CFEEA79284}" type="presParOf" srcId="{45A56F03-D350-49C0-B17B-16864652D7D5}" destId="{7E2398E8-95EB-4846-8FC3-5FC7AF562580}" srcOrd="1" destOrd="0" presId="urn:microsoft.com/office/officeart/2018/2/layout/IconCircleList"/>
    <dgm:cxn modelId="{6F774ADC-6AEF-401A-995B-9C4C94ABD0C6}" type="presParOf" srcId="{45A56F03-D350-49C0-B17B-16864652D7D5}" destId="{F0C5AD40-D8EA-4FB9-8609-999839DF35DB}" srcOrd="2" destOrd="0" presId="urn:microsoft.com/office/officeart/2018/2/layout/IconCircleList"/>
    <dgm:cxn modelId="{792D2667-028E-46CE-BE85-6343BA8E7A78}" type="presParOf" srcId="{45A56F03-D350-49C0-B17B-16864652D7D5}" destId="{CC413692-2505-4C24-B443-4A2B0A3C69D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697978-CFDE-4A0F-9AE1-0775EC0BF3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71E9AFC-FFF8-4042-9BCF-15DDD29766F3}">
      <dgm:prSet/>
      <dgm:spPr/>
      <dgm:t>
        <a:bodyPr/>
        <a:lstStyle/>
        <a:p>
          <a:r>
            <a:rPr lang="en-US" b="1"/>
            <a:t>Stream-aligned teams</a:t>
          </a:r>
          <a:r>
            <a:rPr lang="en-US"/>
            <a:t>: Own complete business domains from UI to database</a:t>
          </a:r>
        </a:p>
      </dgm:t>
    </dgm:pt>
    <dgm:pt modelId="{CD0CA90B-F4E7-4ED8-95CC-705493797124}" type="parTrans" cxnId="{497415C6-A4F7-40C1-9D8F-0E1F9AEF02FA}">
      <dgm:prSet/>
      <dgm:spPr/>
      <dgm:t>
        <a:bodyPr/>
        <a:lstStyle/>
        <a:p>
          <a:endParaRPr lang="en-US"/>
        </a:p>
      </dgm:t>
    </dgm:pt>
    <dgm:pt modelId="{45CAFAB7-AD41-4CDD-9658-CDCE4652F463}" type="sibTrans" cxnId="{497415C6-A4F7-40C1-9D8F-0E1F9AEF02FA}">
      <dgm:prSet/>
      <dgm:spPr/>
      <dgm:t>
        <a:bodyPr/>
        <a:lstStyle/>
        <a:p>
          <a:endParaRPr lang="en-US"/>
        </a:p>
      </dgm:t>
    </dgm:pt>
    <dgm:pt modelId="{1CF00BEA-1F0D-46BC-85A4-B7A455147B8E}">
      <dgm:prSet/>
      <dgm:spPr/>
      <dgm:t>
        <a:bodyPr/>
        <a:lstStyle/>
        <a:p>
          <a:r>
            <a:rPr lang="en-US" b="1"/>
            <a:t>Platform teams</a:t>
          </a:r>
          <a:r>
            <a:rPr lang="en-US"/>
            <a:t>:</a:t>
          </a:r>
          <a:r>
            <a:rPr lang="en-US" b="1"/>
            <a:t> </a:t>
          </a:r>
          <a:r>
            <a:rPr lang="en-US"/>
            <a:t>Build shared infrastructure (service mesh, CI/CD, monitoring tools)</a:t>
          </a:r>
        </a:p>
      </dgm:t>
    </dgm:pt>
    <dgm:pt modelId="{CCE525B7-CA68-4980-82EA-27B5F0F0FF87}" type="parTrans" cxnId="{A4053820-655B-4B53-A39F-00FD0062DE55}">
      <dgm:prSet/>
      <dgm:spPr/>
      <dgm:t>
        <a:bodyPr/>
        <a:lstStyle/>
        <a:p>
          <a:endParaRPr lang="en-US"/>
        </a:p>
      </dgm:t>
    </dgm:pt>
    <dgm:pt modelId="{1DF15E1D-1380-4625-B5DD-F1C7C6A0D0CD}" type="sibTrans" cxnId="{A4053820-655B-4B53-A39F-00FD0062DE55}">
      <dgm:prSet/>
      <dgm:spPr/>
      <dgm:t>
        <a:bodyPr/>
        <a:lstStyle/>
        <a:p>
          <a:endParaRPr lang="en-US"/>
        </a:p>
      </dgm:t>
    </dgm:pt>
    <dgm:pt modelId="{FFC3A066-E20A-4399-8F50-2B4B7EA48C4B}">
      <dgm:prSet/>
      <dgm:spPr/>
      <dgm:t>
        <a:bodyPr/>
        <a:lstStyle/>
        <a:p>
          <a:r>
            <a:rPr lang="en-US" b="1"/>
            <a:t>Enabling teams</a:t>
          </a:r>
          <a:r>
            <a:rPr lang="en-US"/>
            <a:t>: Coach other teams on practices like observability and resilience</a:t>
          </a:r>
        </a:p>
      </dgm:t>
    </dgm:pt>
    <dgm:pt modelId="{44D2C496-E4B7-485C-B3CF-792F8099B886}" type="parTrans" cxnId="{128466B2-B8DF-46A4-A77E-882A6C780475}">
      <dgm:prSet/>
      <dgm:spPr/>
      <dgm:t>
        <a:bodyPr/>
        <a:lstStyle/>
        <a:p>
          <a:endParaRPr lang="en-US"/>
        </a:p>
      </dgm:t>
    </dgm:pt>
    <dgm:pt modelId="{A59F595A-7F14-48A1-820B-8899E4F81081}" type="sibTrans" cxnId="{128466B2-B8DF-46A4-A77E-882A6C780475}">
      <dgm:prSet/>
      <dgm:spPr/>
      <dgm:t>
        <a:bodyPr/>
        <a:lstStyle/>
        <a:p>
          <a:endParaRPr lang="en-US"/>
        </a:p>
      </dgm:t>
    </dgm:pt>
    <dgm:pt modelId="{7E7B103F-683D-4E7A-B7B6-81D98E507A2C}">
      <dgm:prSet/>
      <dgm:spPr/>
      <dgm:t>
        <a:bodyPr/>
        <a:lstStyle/>
        <a:p>
          <a:r>
            <a:rPr lang="en-US" b="1"/>
            <a:t>Complex subsystem teams</a:t>
          </a:r>
          <a:r>
            <a:rPr lang="en-US"/>
            <a:t>: Handle specialized technical domains requiring deep expertise</a:t>
          </a:r>
        </a:p>
      </dgm:t>
    </dgm:pt>
    <dgm:pt modelId="{D0887E39-915F-4C1D-91F4-39142E1F173A}" type="parTrans" cxnId="{9B25AF8F-F833-4A75-9B31-E1F59094F00C}">
      <dgm:prSet/>
      <dgm:spPr/>
      <dgm:t>
        <a:bodyPr/>
        <a:lstStyle/>
        <a:p>
          <a:endParaRPr lang="en-US"/>
        </a:p>
      </dgm:t>
    </dgm:pt>
    <dgm:pt modelId="{51445CC8-B456-4B90-8FE0-722E09193667}" type="sibTrans" cxnId="{9B25AF8F-F833-4A75-9B31-E1F59094F00C}">
      <dgm:prSet/>
      <dgm:spPr/>
      <dgm:t>
        <a:bodyPr/>
        <a:lstStyle/>
        <a:p>
          <a:endParaRPr lang="en-US"/>
        </a:p>
      </dgm:t>
    </dgm:pt>
    <dgm:pt modelId="{B2EF98DE-3DE5-41C5-B72A-4C6C51D3C8C1}" type="pres">
      <dgm:prSet presAssocID="{50697978-CFDE-4A0F-9AE1-0775EC0BF397}" presName="root" presStyleCnt="0">
        <dgm:presLayoutVars>
          <dgm:dir/>
          <dgm:resizeHandles val="exact"/>
        </dgm:presLayoutVars>
      </dgm:prSet>
      <dgm:spPr/>
    </dgm:pt>
    <dgm:pt modelId="{13DFBF25-90DD-454E-A8D1-1800F8BE82D6}" type="pres">
      <dgm:prSet presAssocID="{C71E9AFC-FFF8-4042-9BCF-15DDD29766F3}" presName="compNode" presStyleCnt="0"/>
      <dgm:spPr/>
    </dgm:pt>
    <dgm:pt modelId="{6AD185CA-A1F8-4DDC-BBCF-A9596129B891}" type="pres">
      <dgm:prSet presAssocID="{C71E9AFC-FFF8-4042-9BCF-15DDD29766F3}" presName="bgRect" presStyleLbl="bgShp" presStyleIdx="0" presStyleCnt="4"/>
      <dgm:spPr/>
    </dgm:pt>
    <dgm:pt modelId="{9BCF3F7E-DA03-4337-A59F-A3144A9F8741}" type="pres">
      <dgm:prSet presAssocID="{C71E9AFC-FFF8-4042-9BCF-15DDD29766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FF56467-1791-4BE8-8ECA-139E579BA3D7}" type="pres">
      <dgm:prSet presAssocID="{C71E9AFC-FFF8-4042-9BCF-15DDD29766F3}" presName="spaceRect" presStyleCnt="0"/>
      <dgm:spPr/>
    </dgm:pt>
    <dgm:pt modelId="{41DD3A50-F99E-4F09-9EAC-09671F3762C4}" type="pres">
      <dgm:prSet presAssocID="{C71E9AFC-FFF8-4042-9BCF-15DDD29766F3}" presName="parTx" presStyleLbl="revTx" presStyleIdx="0" presStyleCnt="4">
        <dgm:presLayoutVars>
          <dgm:chMax val="0"/>
          <dgm:chPref val="0"/>
        </dgm:presLayoutVars>
      </dgm:prSet>
      <dgm:spPr/>
    </dgm:pt>
    <dgm:pt modelId="{6D333C19-0026-4BE2-A1B0-F69D4C967D4B}" type="pres">
      <dgm:prSet presAssocID="{45CAFAB7-AD41-4CDD-9658-CDCE4652F463}" presName="sibTrans" presStyleCnt="0"/>
      <dgm:spPr/>
    </dgm:pt>
    <dgm:pt modelId="{6F28D52C-3CDE-46EF-A269-F232A7183781}" type="pres">
      <dgm:prSet presAssocID="{1CF00BEA-1F0D-46BC-85A4-B7A455147B8E}" presName="compNode" presStyleCnt="0"/>
      <dgm:spPr/>
    </dgm:pt>
    <dgm:pt modelId="{D5062468-947A-4C78-8940-EABF5D472396}" type="pres">
      <dgm:prSet presAssocID="{1CF00BEA-1F0D-46BC-85A4-B7A455147B8E}" presName="bgRect" presStyleLbl="bgShp" presStyleIdx="1" presStyleCnt="4"/>
      <dgm:spPr/>
    </dgm:pt>
    <dgm:pt modelId="{166DA57F-64B7-4BA6-BD3E-A2E181ABAC74}" type="pres">
      <dgm:prSet presAssocID="{1CF00BEA-1F0D-46BC-85A4-B7A455147B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3C68B89-A0BC-47A1-B360-7C817E8F5CE2}" type="pres">
      <dgm:prSet presAssocID="{1CF00BEA-1F0D-46BC-85A4-B7A455147B8E}" presName="spaceRect" presStyleCnt="0"/>
      <dgm:spPr/>
    </dgm:pt>
    <dgm:pt modelId="{C8393084-3167-4D79-89B5-2BFFB8F63CCC}" type="pres">
      <dgm:prSet presAssocID="{1CF00BEA-1F0D-46BC-85A4-B7A455147B8E}" presName="parTx" presStyleLbl="revTx" presStyleIdx="1" presStyleCnt="4">
        <dgm:presLayoutVars>
          <dgm:chMax val="0"/>
          <dgm:chPref val="0"/>
        </dgm:presLayoutVars>
      </dgm:prSet>
      <dgm:spPr/>
    </dgm:pt>
    <dgm:pt modelId="{8BF39486-06D4-4FB4-9243-42020CBB48C6}" type="pres">
      <dgm:prSet presAssocID="{1DF15E1D-1380-4625-B5DD-F1C7C6A0D0CD}" presName="sibTrans" presStyleCnt="0"/>
      <dgm:spPr/>
    </dgm:pt>
    <dgm:pt modelId="{2E052792-61B5-4EA6-AFDE-95192857FFBC}" type="pres">
      <dgm:prSet presAssocID="{FFC3A066-E20A-4399-8F50-2B4B7EA48C4B}" presName="compNode" presStyleCnt="0"/>
      <dgm:spPr/>
    </dgm:pt>
    <dgm:pt modelId="{778FE131-9FB8-45EB-8D5B-0A27D8B0F2C1}" type="pres">
      <dgm:prSet presAssocID="{FFC3A066-E20A-4399-8F50-2B4B7EA48C4B}" presName="bgRect" presStyleLbl="bgShp" presStyleIdx="2" presStyleCnt="4"/>
      <dgm:spPr/>
    </dgm:pt>
    <dgm:pt modelId="{EE68C4BD-2679-4025-9B0C-041A12A4DB8D}" type="pres">
      <dgm:prSet presAssocID="{FFC3A066-E20A-4399-8F50-2B4B7EA48C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2A6E54A-3DB9-40D5-9F4F-4893F00BE6FF}" type="pres">
      <dgm:prSet presAssocID="{FFC3A066-E20A-4399-8F50-2B4B7EA48C4B}" presName="spaceRect" presStyleCnt="0"/>
      <dgm:spPr/>
    </dgm:pt>
    <dgm:pt modelId="{464E4239-6ECE-4C54-BE7C-30340288AEED}" type="pres">
      <dgm:prSet presAssocID="{FFC3A066-E20A-4399-8F50-2B4B7EA48C4B}" presName="parTx" presStyleLbl="revTx" presStyleIdx="2" presStyleCnt="4">
        <dgm:presLayoutVars>
          <dgm:chMax val="0"/>
          <dgm:chPref val="0"/>
        </dgm:presLayoutVars>
      </dgm:prSet>
      <dgm:spPr/>
    </dgm:pt>
    <dgm:pt modelId="{4083FC23-DDC8-4BA6-8ACD-D39F979DB9F6}" type="pres">
      <dgm:prSet presAssocID="{A59F595A-7F14-48A1-820B-8899E4F81081}" presName="sibTrans" presStyleCnt="0"/>
      <dgm:spPr/>
    </dgm:pt>
    <dgm:pt modelId="{B6AB32E5-8B7B-4738-9450-F190F3B07967}" type="pres">
      <dgm:prSet presAssocID="{7E7B103F-683D-4E7A-B7B6-81D98E507A2C}" presName="compNode" presStyleCnt="0"/>
      <dgm:spPr/>
    </dgm:pt>
    <dgm:pt modelId="{3C352330-C750-4F61-A57E-3E20611ED662}" type="pres">
      <dgm:prSet presAssocID="{7E7B103F-683D-4E7A-B7B6-81D98E507A2C}" presName="bgRect" presStyleLbl="bgShp" presStyleIdx="3" presStyleCnt="4"/>
      <dgm:spPr/>
    </dgm:pt>
    <dgm:pt modelId="{6F33A308-4A95-4641-A92F-8C17C70CA1F3}" type="pres">
      <dgm:prSet presAssocID="{7E7B103F-683D-4E7A-B7B6-81D98E507A2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2568EBC-1673-41B6-A5BD-D17E6BD667D0}" type="pres">
      <dgm:prSet presAssocID="{7E7B103F-683D-4E7A-B7B6-81D98E507A2C}" presName="spaceRect" presStyleCnt="0"/>
      <dgm:spPr/>
    </dgm:pt>
    <dgm:pt modelId="{89315BD9-366C-42C8-9AD5-1BBD15ECDE38}" type="pres">
      <dgm:prSet presAssocID="{7E7B103F-683D-4E7A-B7B6-81D98E507A2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4053820-655B-4B53-A39F-00FD0062DE55}" srcId="{50697978-CFDE-4A0F-9AE1-0775EC0BF397}" destId="{1CF00BEA-1F0D-46BC-85A4-B7A455147B8E}" srcOrd="1" destOrd="0" parTransId="{CCE525B7-CA68-4980-82EA-27B5F0F0FF87}" sibTransId="{1DF15E1D-1380-4625-B5DD-F1C7C6A0D0CD}"/>
    <dgm:cxn modelId="{8051CF26-CE1D-457A-A973-E81CE132D656}" type="presOf" srcId="{7E7B103F-683D-4E7A-B7B6-81D98E507A2C}" destId="{89315BD9-366C-42C8-9AD5-1BBD15ECDE38}" srcOrd="0" destOrd="0" presId="urn:microsoft.com/office/officeart/2018/2/layout/IconVerticalSolidList"/>
    <dgm:cxn modelId="{F8539B5B-0ABF-4913-915F-7D41AB12EB41}" type="presOf" srcId="{50697978-CFDE-4A0F-9AE1-0775EC0BF397}" destId="{B2EF98DE-3DE5-41C5-B72A-4C6C51D3C8C1}" srcOrd="0" destOrd="0" presId="urn:microsoft.com/office/officeart/2018/2/layout/IconVerticalSolidList"/>
    <dgm:cxn modelId="{9B25AF8F-F833-4A75-9B31-E1F59094F00C}" srcId="{50697978-CFDE-4A0F-9AE1-0775EC0BF397}" destId="{7E7B103F-683D-4E7A-B7B6-81D98E507A2C}" srcOrd="3" destOrd="0" parTransId="{D0887E39-915F-4C1D-91F4-39142E1F173A}" sibTransId="{51445CC8-B456-4B90-8FE0-722E09193667}"/>
    <dgm:cxn modelId="{B5C825A3-137E-4F5E-A51A-22927C9B93C1}" type="presOf" srcId="{1CF00BEA-1F0D-46BC-85A4-B7A455147B8E}" destId="{C8393084-3167-4D79-89B5-2BFFB8F63CCC}" srcOrd="0" destOrd="0" presId="urn:microsoft.com/office/officeart/2018/2/layout/IconVerticalSolidList"/>
    <dgm:cxn modelId="{128466B2-B8DF-46A4-A77E-882A6C780475}" srcId="{50697978-CFDE-4A0F-9AE1-0775EC0BF397}" destId="{FFC3A066-E20A-4399-8F50-2B4B7EA48C4B}" srcOrd="2" destOrd="0" parTransId="{44D2C496-E4B7-485C-B3CF-792F8099B886}" sibTransId="{A59F595A-7F14-48A1-820B-8899E4F81081}"/>
    <dgm:cxn modelId="{497415C6-A4F7-40C1-9D8F-0E1F9AEF02FA}" srcId="{50697978-CFDE-4A0F-9AE1-0775EC0BF397}" destId="{C71E9AFC-FFF8-4042-9BCF-15DDD29766F3}" srcOrd="0" destOrd="0" parTransId="{CD0CA90B-F4E7-4ED8-95CC-705493797124}" sibTransId="{45CAFAB7-AD41-4CDD-9658-CDCE4652F463}"/>
    <dgm:cxn modelId="{9B844AD5-F0A9-4BF9-B2CC-F6EABC53BD8C}" type="presOf" srcId="{FFC3A066-E20A-4399-8F50-2B4B7EA48C4B}" destId="{464E4239-6ECE-4C54-BE7C-30340288AEED}" srcOrd="0" destOrd="0" presId="urn:microsoft.com/office/officeart/2018/2/layout/IconVerticalSolidList"/>
    <dgm:cxn modelId="{DF450DF1-D5A7-44FD-B19F-4AB01E42DC50}" type="presOf" srcId="{C71E9AFC-FFF8-4042-9BCF-15DDD29766F3}" destId="{41DD3A50-F99E-4F09-9EAC-09671F3762C4}" srcOrd="0" destOrd="0" presId="urn:microsoft.com/office/officeart/2018/2/layout/IconVerticalSolidList"/>
    <dgm:cxn modelId="{05D21AE5-FEAB-4802-A5AA-7C874B8B0ACA}" type="presParOf" srcId="{B2EF98DE-3DE5-41C5-B72A-4C6C51D3C8C1}" destId="{13DFBF25-90DD-454E-A8D1-1800F8BE82D6}" srcOrd="0" destOrd="0" presId="urn:microsoft.com/office/officeart/2018/2/layout/IconVerticalSolidList"/>
    <dgm:cxn modelId="{A1B4C397-B013-43AB-91C1-041655E6D664}" type="presParOf" srcId="{13DFBF25-90DD-454E-A8D1-1800F8BE82D6}" destId="{6AD185CA-A1F8-4DDC-BBCF-A9596129B891}" srcOrd="0" destOrd="0" presId="urn:microsoft.com/office/officeart/2018/2/layout/IconVerticalSolidList"/>
    <dgm:cxn modelId="{842BB072-91D3-4B6A-B11E-D8810A638061}" type="presParOf" srcId="{13DFBF25-90DD-454E-A8D1-1800F8BE82D6}" destId="{9BCF3F7E-DA03-4337-A59F-A3144A9F8741}" srcOrd="1" destOrd="0" presId="urn:microsoft.com/office/officeart/2018/2/layout/IconVerticalSolidList"/>
    <dgm:cxn modelId="{6DCB2F45-94F3-4AE7-A3A2-23EF1F3395CD}" type="presParOf" srcId="{13DFBF25-90DD-454E-A8D1-1800F8BE82D6}" destId="{5FF56467-1791-4BE8-8ECA-139E579BA3D7}" srcOrd="2" destOrd="0" presId="urn:microsoft.com/office/officeart/2018/2/layout/IconVerticalSolidList"/>
    <dgm:cxn modelId="{C1078736-303A-47B1-955D-3C68DFC9E08D}" type="presParOf" srcId="{13DFBF25-90DD-454E-A8D1-1800F8BE82D6}" destId="{41DD3A50-F99E-4F09-9EAC-09671F3762C4}" srcOrd="3" destOrd="0" presId="urn:microsoft.com/office/officeart/2018/2/layout/IconVerticalSolidList"/>
    <dgm:cxn modelId="{424CEC81-099C-4A7C-9AEE-F3EDFFE34850}" type="presParOf" srcId="{B2EF98DE-3DE5-41C5-B72A-4C6C51D3C8C1}" destId="{6D333C19-0026-4BE2-A1B0-F69D4C967D4B}" srcOrd="1" destOrd="0" presId="urn:microsoft.com/office/officeart/2018/2/layout/IconVerticalSolidList"/>
    <dgm:cxn modelId="{9503FFF8-A5DB-4873-A0CF-C181AF8C1D0A}" type="presParOf" srcId="{B2EF98DE-3DE5-41C5-B72A-4C6C51D3C8C1}" destId="{6F28D52C-3CDE-46EF-A269-F232A7183781}" srcOrd="2" destOrd="0" presId="urn:microsoft.com/office/officeart/2018/2/layout/IconVerticalSolidList"/>
    <dgm:cxn modelId="{0A0C476A-C749-4B53-BF6C-9913251E0D4C}" type="presParOf" srcId="{6F28D52C-3CDE-46EF-A269-F232A7183781}" destId="{D5062468-947A-4C78-8940-EABF5D472396}" srcOrd="0" destOrd="0" presId="urn:microsoft.com/office/officeart/2018/2/layout/IconVerticalSolidList"/>
    <dgm:cxn modelId="{ED1C494D-45CA-4218-9FED-C827157D0BCB}" type="presParOf" srcId="{6F28D52C-3CDE-46EF-A269-F232A7183781}" destId="{166DA57F-64B7-4BA6-BD3E-A2E181ABAC74}" srcOrd="1" destOrd="0" presId="urn:microsoft.com/office/officeart/2018/2/layout/IconVerticalSolidList"/>
    <dgm:cxn modelId="{615B16CA-1F4D-496E-A047-18F327D7BA05}" type="presParOf" srcId="{6F28D52C-3CDE-46EF-A269-F232A7183781}" destId="{43C68B89-A0BC-47A1-B360-7C817E8F5CE2}" srcOrd="2" destOrd="0" presId="urn:microsoft.com/office/officeart/2018/2/layout/IconVerticalSolidList"/>
    <dgm:cxn modelId="{4560CC1D-3909-4E65-A01F-2C86D251DA0B}" type="presParOf" srcId="{6F28D52C-3CDE-46EF-A269-F232A7183781}" destId="{C8393084-3167-4D79-89B5-2BFFB8F63CCC}" srcOrd="3" destOrd="0" presId="urn:microsoft.com/office/officeart/2018/2/layout/IconVerticalSolidList"/>
    <dgm:cxn modelId="{334D1477-750D-435B-9F86-FE26CFA7BB0E}" type="presParOf" srcId="{B2EF98DE-3DE5-41C5-B72A-4C6C51D3C8C1}" destId="{8BF39486-06D4-4FB4-9243-42020CBB48C6}" srcOrd="3" destOrd="0" presId="urn:microsoft.com/office/officeart/2018/2/layout/IconVerticalSolidList"/>
    <dgm:cxn modelId="{D8E7722B-FDD6-41BE-A211-F67CA656F96C}" type="presParOf" srcId="{B2EF98DE-3DE5-41C5-B72A-4C6C51D3C8C1}" destId="{2E052792-61B5-4EA6-AFDE-95192857FFBC}" srcOrd="4" destOrd="0" presId="urn:microsoft.com/office/officeart/2018/2/layout/IconVerticalSolidList"/>
    <dgm:cxn modelId="{6E30EE44-CCA6-4BA4-8719-3E6B0DB2E6A3}" type="presParOf" srcId="{2E052792-61B5-4EA6-AFDE-95192857FFBC}" destId="{778FE131-9FB8-45EB-8D5B-0A27D8B0F2C1}" srcOrd="0" destOrd="0" presId="urn:microsoft.com/office/officeart/2018/2/layout/IconVerticalSolidList"/>
    <dgm:cxn modelId="{6EF671F2-E5EC-4DDC-A67A-66DABCF91138}" type="presParOf" srcId="{2E052792-61B5-4EA6-AFDE-95192857FFBC}" destId="{EE68C4BD-2679-4025-9B0C-041A12A4DB8D}" srcOrd="1" destOrd="0" presId="urn:microsoft.com/office/officeart/2018/2/layout/IconVerticalSolidList"/>
    <dgm:cxn modelId="{4550336F-B6F9-458D-BA96-3585B61BDAFD}" type="presParOf" srcId="{2E052792-61B5-4EA6-AFDE-95192857FFBC}" destId="{E2A6E54A-3DB9-40D5-9F4F-4893F00BE6FF}" srcOrd="2" destOrd="0" presId="urn:microsoft.com/office/officeart/2018/2/layout/IconVerticalSolidList"/>
    <dgm:cxn modelId="{CD56A6F1-4925-457D-BB81-D7C79E678A1E}" type="presParOf" srcId="{2E052792-61B5-4EA6-AFDE-95192857FFBC}" destId="{464E4239-6ECE-4C54-BE7C-30340288AEED}" srcOrd="3" destOrd="0" presId="urn:microsoft.com/office/officeart/2018/2/layout/IconVerticalSolidList"/>
    <dgm:cxn modelId="{D8C375F8-A28E-4FF1-BECF-CF04C9B0222E}" type="presParOf" srcId="{B2EF98DE-3DE5-41C5-B72A-4C6C51D3C8C1}" destId="{4083FC23-DDC8-4BA6-8ACD-D39F979DB9F6}" srcOrd="5" destOrd="0" presId="urn:microsoft.com/office/officeart/2018/2/layout/IconVerticalSolidList"/>
    <dgm:cxn modelId="{0C917812-0592-417D-8E87-B9D83C24BF33}" type="presParOf" srcId="{B2EF98DE-3DE5-41C5-B72A-4C6C51D3C8C1}" destId="{B6AB32E5-8B7B-4738-9450-F190F3B07967}" srcOrd="6" destOrd="0" presId="urn:microsoft.com/office/officeart/2018/2/layout/IconVerticalSolidList"/>
    <dgm:cxn modelId="{AB110BE5-AB82-472A-A136-D3EE5B41646A}" type="presParOf" srcId="{B6AB32E5-8B7B-4738-9450-F190F3B07967}" destId="{3C352330-C750-4F61-A57E-3E20611ED662}" srcOrd="0" destOrd="0" presId="urn:microsoft.com/office/officeart/2018/2/layout/IconVerticalSolidList"/>
    <dgm:cxn modelId="{084A3989-C17C-453A-9397-F37FC505016E}" type="presParOf" srcId="{B6AB32E5-8B7B-4738-9450-F190F3B07967}" destId="{6F33A308-4A95-4641-A92F-8C17C70CA1F3}" srcOrd="1" destOrd="0" presId="urn:microsoft.com/office/officeart/2018/2/layout/IconVerticalSolidList"/>
    <dgm:cxn modelId="{59EDA98B-E194-430F-A03F-3D6500DB42BC}" type="presParOf" srcId="{B6AB32E5-8B7B-4738-9450-F190F3B07967}" destId="{F2568EBC-1673-41B6-A5BD-D17E6BD667D0}" srcOrd="2" destOrd="0" presId="urn:microsoft.com/office/officeart/2018/2/layout/IconVerticalSolidList"/>
    <dgm:cxn modelId="{22056386-F013-4EDC-B19A-161DF162D1F9}" type="presParOf" srcId="{B6AB32E5-8B7B-4738-9450-F190F3B07967}" destId="{89315BD9-366C-42C8-9AD5-1BBD15ECDE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D998B-FC93-4C25-8651-3C4DB1E9175D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7BCC3-41C9-4597-80CC-F4761662EDC4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95023-2784-4CA5-9AD5-90ECC6C47C8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Monolithic applications can become difficult to manage and add features for development teams</a:t>
          </a:r>
        </a:p>
      </dsp:txBody>
      <dsp:txXfrm>
        <a:off x="1948202" y="368029"/>
        <a:ext cx="3233964" cy="1371985"/>
      </dsp:txXfrm>
    </dsp:sp>
    <dsp:sp modelId="{007EB043-74B0-4228-9054-FD7AFE9976FE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E9630-F96C-4AF8-AAA6-29B055188079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CAD84-472D-43EB-B417-2C39B92965CF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Microservices are small, independently deployable services each focused on (ideally) one aspect of the business logic</a:t>
          </a:r>
        </a:p>
      </dsp:txBody>
      <dsp:txXfrm>
        <a:off x="7411643" y="368029"/>
        <a:ext cx="3233964" cy="1371985"/>
      </dsp:txXfrm>
    </dsp:sp>
    <dsp:sp modelId="{46751A67-7D96-468D-B63F-8E44016F77D0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9048E-F129-427B-8E9D-E7D67A26ABE5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ED45B-7B5F-4492-9BC3-7FA1189175B9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service has its own code, data structure, and configuration</a:t>
          </a:r>
        </a:p>
      </dsp:txBody>
      <dsp:txXfrm>
        <a:off x="1948202" y="2452790"/>
        <a:ext cx="3233964" cy="1371985"/>
      </dsp:txXfrm>
    </dsp:sp>
    <dsp:sp modelId="{3B75080D-E983-4473-BCC1-824EDE480AB2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398E8-95EB-4846-8FC3-5FC7AF56258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13692-2505-4C24-B443-4A2B0A3C69D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Trading off higher network complexity for greater team independence and flexibility</a:t>
          </a:r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185CA-A1F8-4DDC-BBCF-A9596129B891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F3F7E-DA03-4337-A59F-A3144A9F874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D3A50-F99E-4F09-9EAC-09671F3762C4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Stream-aligned teams</a:t>
          </a:r>
          <a:r>
            <a:rPr lang="en-US" sz="2200" kern="1200"/>
            <a:t>: Own complete business domains from UI to database</a:t>
          </a:r>
        </a:p>
      </dsp:txBody>
      <dsp:txXfrm>
        <a:off x="1058686" y="1808"/>
        <a:ext cx="9456913" cy="916611"/>
      </dsp:txXfrm>
    </dsp:sp>
    <dsp:sp modelId="{D5062468-947A-4C78-8940-EABF5D472396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6DA57F-64B7-4BA6-BD3E-A2E181ABAC7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93084-3167-4D79-89B5-2BFFB8F63CCC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Platform teams</a:t>
          </a:r>
          <a:r>
            <a:rPr lang="en-US" sz="2200" kern="1200"/>
            <a:t>:</a:t>
          </a:r>
          <a:r>
            <a:rPr lang="en-US" sz="2200" b="1" kern="1200"/>
            <a:t> </a:t>
          </a:r>
          <a:r>
            <a:rPr lang="en-US" sz="2200" kern="1200"/>
            <a:t>Build shared infrastructure (service mesh, CI/CD, monitoring tools)</a:t>
          </a:r>
        </a:p>
      </dsp:txBody>
      <dsp:txXfrm>
        <a:off x="1058686" y="1147573"/>
        <a:ext cx="9456913" cy="916611"/>
      </dsp:txXfrm>
    </dsp:sp>
    <dsp:sp modelId="{778FE131-9FB8-45EB-8D5B-0A27D8B0F2C1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8C4BD-2679-4025-9B0C-041A12A4DB8D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E4239-6ECE-4C54-BE7C-30340288AEED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Enabling teams</a:t>
          </a:r>
          <a:r>
            <a:rPr lang="en-US" sz="2200" kern="1200"/>
            <a:t>: Coach other teams on practices like observability and resilience</a:t>
          </a:r>
        </a:p>
      </dsp:txBody>
      <dsp:txXfrm>
        <a:off x="1058686" y="2293338"/>
        <a:ext cx="9456913" cy="916611"/>
      </dsp:txXfrm>
    </dsp:sp>
    <dsp:sp modelId="{3C352330-C750-4F61-A57E-3E20611ED662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3A308-4A95-4641-A92F-8C17C70CA1F3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15BD9-366C-42C8-9AD5-1BBD15ECDE38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Complex subsystem teams</a:t>
          </a:r>
          <a:r>
            <a:rPr lang="en-US" sz="2200" kern="1200"/>
            <a:t>: Handle specialized technical domains requiring deep expertise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CE689-60BB-F111-1CA2-2DEA6CEB4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C3969-8D5F-592E-61AD-FBA1CEAA9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2F513-7595-81C0-7A79-815E0107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69661-13F4-91FC-65B5-50F5633D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0243-2AC7-AEF5-2460-86CA1153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15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C5BA-84C0-999B-5F1C-F6024CD2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75B92-A464-DF8B-E5E4-9698DB040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B6241-43C5-9B41-079E-F883F7D0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94C2F-6E63-33F9-39B3-C742A4D9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9E97-19D4-62C9-0EBA-3CEB6276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53616-4367-2F62-6395-3A814D895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25933-73D2-C98A-DA7A-8E3B045A6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82437-66D9-2139-4A06-6B8E6DA8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FF2B-2CA5-419C-3172-27149B3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7A6B-2CD0-95AD-A87B-856F3C96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E18D-0109-C055-D1EC-4C933F33B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1093-B854-A8BC-8EA6-FFBFA383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F4E3-E0D6-1B3B-1120-3AFE8117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6533F-4208-BA5F-5417-0FFC62DB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E135E-BD21-C974-75CB-5A013EF7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FCA-2C6E-4161-11E3-8F579F6A5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1DCEF-E48F-150E-295B-B2A2FBE6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61799-3983-0345-60D7-64235EF3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A329-2A1D-D8A8-B78E-793AC97A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EFCFA-51B9-B2B7-B9D3-54469C43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8B618-C6EE-9855-BE6A-2B0B0F1C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D1E09-2E7E-72F1-073F-B5F7C9943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5F887-E919-64E5-C92F-D5B98092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365D0-C855-8A3F-1994-1081718B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CAB84-7915-1FDE-6DCE-A741392C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E13C1-0819-FBD1-99FB-FF54C2B0D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006B-258F-0FEC-2525-C5C12954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6DE2-2AC6-4BF1-2081-41E466C15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F8936-A4CA-1F9A-0A0F-065EBA4C1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7607A-A5B8-0F42-8EAF-418938138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26B98-0AA7-46B9-A371-0D49E2ED8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1BC0C9-96FE-67CF-11CC-A15E3C6C9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23FAC5-17AA-E9A7-DA6E-0B4026C9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65B90-F566-9321-4EB3-8F9F30AE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D6BC-B1D6-CD13-5127-1807CBEC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7C88E-0EB5-06B5-7730-246E52320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608958-5065-CB15-4225-6E91688B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8FFEA-63A4-39E5-138A-2801234E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5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6BBE1-C749-C0DE-668C-AFBB00E8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D05EE-8A6A-0FF5-62F5-AE6F776D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BAD20-79C7-0DA1-DD57-208BA197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F5E2F-B4E9-97C3-B22C-10CB2CCE0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724D-84E9-CEA8-B0C9-A5F8C99C4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BBA8F-49B8-17CD-BFA4-5CC6016F5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6C8E3-3979-B84D-1A42-50961530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C5E71-0ED8-975F-1434-83C4349CA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E027B-57D7-245C-0274-5E21C877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45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E246-060E-EF86-4A28-8D0AF7DC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3C4A3C-1EF6-2554-4B38-F103C9DFA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D7334-41B1-0637-2E95-26854B41D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DD18-1ADA-1CE4-1ABE-14CD47AF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451F8-C95E-43F4-76B8-90DEE32C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2EEA5-97D3-1118-B226-3A67842E4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C86BA-B8FF-4E8B-AB32-A2DACE8A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3C6C7-9201-C272-D2CA-1A98CC6F1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677E-3B73-F675-B8FD-8DF9432B4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86EEF-57E2-44A3-92D1-4EDEBB90322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79FC0-967C-EF2B-B62B-13DC6A56C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6CE1-5E4B-6B34-0F94-46084933F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7C5D4-874E-4A90-B674-98EE2340B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9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4A474-8AC2-F409-B854-4AB7F81E4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Microservices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B7178-FF10-9E09-8701-61C66783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Chapter 18, Fundamentals of Software Architecture </a:t>
            </a:r>
            <a:br>
              <a:rPr lang="en-US" dirty="0"/>
            </a:br>
            <a:r>
              <a:rPr lang="en-US" dirty="0"/>
              <a:t>(2nd Edition)</a:t>
            </a:r>
            <a:endParaRPr lang="en-US"/>
          </a:p>
          <a:p>
            <a:pPr algn="l"/>
            <a:r>
              <a:rPr lang="en-US" dirty="0"/>
              <a:t>Presentation: Blaine Harris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6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AF59F-AE02-6D69-8E29-5FCFEEF3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Transactions &amp; Sagas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E8DE-6737-89DB-1526-B3A74CE7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Avoid traditional database transactions across multiple services</a:t>
            </a:r>
          </a:p>
          <a:p>
            <a:pPr lvl="1"/>
            <a:r>
              <a:rPr lang="en-US" sz="2000"/>
              <a:t>Is often slow and fragile</a:t>
            </a:r>
          </a:p>
          <a:p>
            <a:r>
              <a:rPr lang="en-US" sz="2000"/>
              <a:t>Saga pattern: Break transaction into steps with compensating actions for rollback</a:t>
            </a:r>
          </a:p>
          <a:p>
            <a:r>
              <a:rPr lang="en-US" sz="2000"/>
              <a:t>If you need many sagas, reconsider your service boundaries</a:t>
            </a:r>
          </a:p>
        </p:txBody>
      </p:sp>
    </p:spTree>
    <p:extLst>
      <p:ext uri="{BB962C8B-B14F-4D97-AF65-F5344CB8AC3E}">
        <p14:creationId xmlns:p14="http://schemas.microsoft.com/office/powerpoint/2010/main" val="61953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67359-A70A-D16E-5BCC-B676B88E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0C3C7-A287-B47F-3014-75E5C0FCF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Static coupling: Shared code libraries, build dependencies, deployment scripts</a:t>
            </a:r>
          </a:p>
          <a:p>
            <a:r>
              <a:rPr lang="en-US" sz="2000"/>
              <a:t>Dynamic coupling: Runtime service-to-service calls and communication patterns</a:t>
            </a:r>
          </a:p>
          <a:p>
            <a:r>
              <a:rPr lang="en-US" sz="2000"/>
              <a:t>Fitness functions: Automated tests that check architectural rules (e.g., max dependencies, linters, etc.)</a:t>
            </a:r>
          </a:p>
          <a:p>
            <a:r>
              <a:rPr lang="en-US" sz="2000"/>
              <a:t>Provide guidelines and tools rather than rigid approval processes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0781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45FC4-6671-C396-0632-01E464F0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Team Topologies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5DE25F-6820-6CFD-62FC-305D5233E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9898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61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1A87-536D-E1F2-51AD-82A78C63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7163-88D0-7979-2984-4A3157E64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645836"/>
            <a:ext cx="3390914" cy="5546047"/>
          </a:xfrm>
        </p:spPr>
        <p:txBody>
          <a:bodyPr anchor="ctr">
            <a:normAutofit/>
          </a:bodyPr>
          <a:lstStyle/>
          <a:p>
            <a:r>
              <a:rPr lang="en-US" sz="1400" dirty="0"/>
              <a:t>Strengths: </a:t>
            </a:r>
          </a:p>
          <a:p>
            <a:pPr lvl="1"/>
            <a:r>
              <a:rPr lang="en-US" sz="1400" dirty="0"/>
              <a:t>Independent development and deployment</a:t>
            </a:r>
          </a:p>
          <a:p>
            <a:pPr lvl="1"/>
            <a:r>
              <a:rPr lang="en-US" sz="1400" dirty="0"/>
              <a:t>Scalability (for application and teams)</a:t>
            </a:r>
          </a:p>
          <a:p>
            <a:pPr lvl="1"/>
            <a:r>
              <a:rPr lang="en-US" sz="1400" dirty="0"/>
              <a:t>High flexibility for technologies used</a:t>
            </a:r>
          </a:p>
          <a:p>
            <a:pPr lvl="1"/>
            <a:r>
              <a:rPr lang="en-US" sz="1400" dirty="0"/>
              <a:t>Easier testing and fault isolation</a:t>
            </a:r>
          </a:p>
          <a:p>
            <a:r>
              <a:rPr lang="en-US" sz="1400" dirty="0"/>
              <a:t>Weaknesses:</a:t>
            </a:r>
          </a:p>
          <a:p>
            <a:pPr lvl="1"/>
            <a:r>
              <a:rPr lang="en-US" sz="1400" dirty="0"/>
              <a:t>Network complexity</a:t>
            </a:r>
          </a:p>
          <a:p>
            <a:pPr lvl="1"/>
            <a:r>
              <a:rPr lang="en-US" sz="1400" dirty="0"/>
              <a:t>Operational overhead</a:t>
            </a:r>
          </a:p>
          <a:p>
            <a:pPr lvl="1"/>
            <a:r>
              <a:rPr lang="en-US" sz="1400" dirty="0"/>
              <a:t>Consistency challenges</a:t>
            </a:r>
          </a:p>
          <a:p>
            <a:pPr lvl="1"/>
            <a:r>
              <a:rPr lang="en-US" sz="1400" dirty="0"/>
              <a:t>Expensive boundary mistakes</a:t>
            </a:r>
          </a:p>
          <a:p>
            <a:r>
              <a:rPr lang="en-US" sz="1400" dirty="0"/>
              <a:t>Risks</a:t>
            </a:r>
          </a:p>
          <a:p>
            <a:pPr lvl="1"/>
            <a:r>
              <a:rPr lang="en-US" sz="1400" dirty="0"/>
              <a:t>Too many service calls</a:t>
            </a:r>
          </a:p>
          <a:p>
            <a:pPr lvl="1"/>
            <a:r>
              <a:rPr lang="en-US" sz="1400" dirty="0"/>
              <a:t>Network latency</a:t>
            </a:r>
          </a:p>
          <a:p>
            <a:pPr lvl="1"/>
            <a:r>
              <a:rPr lang="en-US" sz="1400" dirty="0"/>
              <a:t>Data consistency</a:t>
            </a:r>
          </a:p>
          <a:p>
            <a:pPr lvl="1"/>
            <a:r>
              <a:rPr lang="en-US" sz="1400" dirty="0"/>
              <a:t>Dependencies on shared libraries</a:t>
            </a:r>
          </a:p>
          <a:p>
            <a:pPr lvl="1"/>
            <a:r>
              <a:rPr lang="en-US" sz="1400" dirty="0"/>
              <a:t>Missing visibility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9035A-40CE-9D72-D179-245222F1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2" y="1566321"/>
            <a:ext cx="3615776" cy="373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299D-3875-8220-9D2E-64813A24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C36C53-BCE7-A05E-841E-0645D47252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28355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14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FB296-FEFC-83E3-C66C-10B71B73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Core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4774-181C-3681-E907-79F7773C7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Domain boundaries define service boundaries (inspired by Domain-Driven Design)</a:t>
            </a:r>
          </a:p>
          <a:p>
            <a:r>
              <a:rPr lang="en-US" sz="2000"/>
              <a:t> Services are tightly integrated internally but loosely connected externally</a:t>
            </a:r>
          </a:p>
          <a:p>
            <a:r>
              <a:rPr lang="en-US" sz="2000"/>
              <a:t>Teams can choose different technologies and databases for each service</a:t>
            </a:r>
          </a:p>
          <a:p>
            <a:r>
              <a:rPr lang="en-US" sz="2000"/>
              <a:t>Services communicate through well-defined APIs and events, not shared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5BEC7-EBA8-32EA-F454-2BCEB50B2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356254"/>
            <a:ext cx="5201023" cy="373173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46F88-4DB5-6F4B-D332-EFBF68E6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Bounded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4FF6A-A698-A507-3409-EBF484A0D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Each service should represent one of the following:</a:t>
            </a:r>
          </a:p>
          <a:p>
            <a:pPr lvl="1"/>
            <a:r>
              <a:rPr lang="en-US" sz="2000"/>
              <a:t>Business Domain</a:t>
            </a:r>
          </a:p>
          <a:p>
            <a:pPr lvl="1"/>
            <a:r>
              <a:rPr lang="en-US" sz="2000"/>
              <a:t>Subdomain</a:t>
            </a:r>
          </a:p>
          <a:p>
            <a:pPr lvl="1"/>
            <a:r>
              <a:rPr lang="en-US" sz="2000"/>
              <a:t>Workflow</a:t>
            </a:r>
          </a:p>
          <a:p>
            <a:r>
              <a:rPr lang="en-US" sz="2000"/>
              <a:t>Each service owns its own internal model; other services use translation layers</a:t>
            </a:r>
          </a:p>
          <a:p>
            <a:r>
              <a:rPr lang="en-US" sz="2000"/>
              <a:t>Prevent business logic from crossing across services</a:t>
            </a:r>
          </a:p>
          <a:p>
            <a:pPr lvl="1"/>
            <a:r>
              <a:rPr lang="en-US" sz="2000"/>
              <a:t>If services are constantly being changed together, boundaries may need to be reconsidered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7601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88437-8A96-7620-7D56-89B8506F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75" y="4583953"/>
            <a:ext cx="4685857" cy="1465973"/>
          </a:xfrm>
        </p:spPr>
        <p:txBody>
          <a:bodyPr anchor="t">
            <a:normAutofit/>
          </a:bodyPr>
          <a:lstStyle/>
          <a:p>
            <a:r>
              <a:rPr lang="en-US" sz="4000"/>
              <a:t>Data Topology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7D455-453A-345A-12F0-8F8D754825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7" b="10072"/>
          <a:stretch>
            <a:fillRect/>
          </a:stretch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640FC-DE85-C439-70A0-B0021CB55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83953"/>
            <a:ext cx="5638800" cy="1465973"/>
          </a:xfrm>
        </p:spPr>
        <p:txBody>
          <a:bodyPr>
            <a:normAutofit/>
          </a:bodyPr>
          <a:lstStyle/>
          <a:p>
            <a:r>
              <a:rPr lang="en-US" sz="1300"/>
              <a:t>Each service owns its database</a:t>
            </a:r>
          </a:p>
          <a:p>
            <a:pPr lvl="1"/>
            <a:r>
              <a:rPr lang="en-US" sz="1300"/>
              <a:t>Enables independent scaling and reduces dependencies</a:t>
            </a:r>
          </a:p>
          <a:p>
            <a:pPr lvl="1"/>
            <a:r>
              <a:rPr lang="en-US" sz="1300"/>
              <a:t>Allows more flexibility for schema changes and reduces bottlenecks</a:t>
            </a:r>
          </a:p>
          <a:p>
            <a:r>
              <a:rPr lang="en-US" sz="1300"/>
              <a:t>Services are integrated through APIs and events, and ideally never through shared database access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8340C-0F3A-DE8B-F3D1-75B930F92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API Gateways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026F6-B0B3-2693-DA8F-8B76DE52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Single entry point that routes requests to the appropriate microservice</a:t>
            </a:r>
          </a:p>
          <a:p>
            <a:r>
              <a:rPr lang="en-US" sz="2000"/>
              <a:t>Handles cross-cutting concerns (authentication, monitoring, rate limiting, etc.)</a:t>
            </a:r>
          </a:p>
          <a:p>
            <a:r>
              <a:rPr lang="en-US" sz="2000"/>
              <a:t>Contains </a:t>
            </a:r>
            <a:r>
              <a:rPr lang="en-US" sz="2000" b="1"/>
              <a:t>no </a:t>
            </a:r>
            <a:r>
              <a:rPr lang="en-US" sz="2000"/>
              <a:t>business logic</a:t>
            </a:r>
          </a:p>
          <a:p>
            <a:r>
              <a:rPr lang="en-US" sz="2000"/>
              <a:t>Allows internal services to evolve without affecting external clients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CF4E4-D055-E341-F637-C3B719467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596802"/>
            <a:ext cx="5201023" cy="325063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2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A11F3-66A3-72B5-40DA-21071F83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Sidecars &amp; Service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5245-022A-EBEA-C41A-E136AD570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Sidecar: Helper container that handles infrastructure concerns (logging, security, monitoring, etc.)</a:t>
            </a:r>
          </a:p>
          <a:p>
            <a:r>
              <a:rPr lang="en-US" sz="2000"/>
              <a:t>Service Mesh: Network of sidecars with centralized control</a:t>
            </a:r>
          </a:p>
          <a:p>
            <a:r>
              <a:rPr lang="en-US" sz="2000"/>
              <a:t>Provides consistent behavior and a degree of reuse without mixing infrastructure code and business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2F4A6A-9F04-9FD1-44C0-C377686D2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642311"/>
            <a:ext cx="5201023" cy="315962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61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C6560-93DC-08D7-F6F0-E45461CBB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400">
                <a:solidFill>
                  <a:srgbClr val="FFFFFF"/>
                </a:solidFill>
              </a:rPr>
              <a:t>Communication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D6DA-29D8-8092-5A05-EB498244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Synchronous calls (REST, gRPC): Direct request-response for immediate results</a:t>
            </a:r>
          </a:p>
          <a:p>
            <a:r>
              <a:rPr lang="en-US" sz="2000"/>
              <a:t>Asynchronous messaging: Events and queues for loose coupling and resilience</a:t>
            </a:r>
          </a:p>
          <a:p>
            <a:pPr lvl="1"/>
            <a:r>
              <a:rPr lang="en-US" sz="2000"/>
              <a:t>Useful when response timing is not critical</a:t>
            </a:r>
          </a:p>
          <a:p>
            <a:r>
              <a:rPr lang="en-US" sz="2000"/>
              <a:t>Microservices typically utilize </a:t>
            </a:r>
            <a:r>
              <a:rPr lang="en-US" sz="2000" i="1"/>
              <a:t>protocol-aware heterogenous interoperability</a:t>
            </a:r>
            <a:endParaRPr lang="en-US" sz="2000"/>
          </a:p>
          <a:p>
            <a:pPr lvl="1"/>
            <a:r>
              <a:rPr lang="en-US" sz="2000"/>
              <a:t>Not centralized</a:t>
            </a:r>
          </a:p>
          <a:p>
            <a:pPr lvl="1"/>
            <a:r>
              <a:rPr lang="en-US" sz="2000"/>
              <a:t>Supports polyglot environment</a:t>
            </a:r>
          </a:p>
          <a:p>
            <a:pPr lvl="1"/>
            <a:r>
              <a:rPr lang="en-US" sz="2000"/>
              <a:t>Services distributed across network</a:t>
            </a:r>
          </a:p>
        </p:txBody>
      </p:sp>
    </p:spTree>
    <p:extLst>
      <p:ext uri="{BB962C8B-B14F-4D97-AF65-F5344CB8AC3E}">
        <p14:creationId xmlns:p14="http://schemas.microsoft.com/office/powerpoint/2010/main" val="282327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4CDBC-B6CA-2C47-D910-ADA8ABA8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US" sz="4000"/>
              <a:t>Choreography vs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2EAB-CB4E-ACFC-2D47-0F5E38481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en-US" sz="2000"/>
              <a:t>Choreography: Services respond to events independently (no central controller)</a:t>
            </a:r>
          </a:p>
          <a:p>
            <a:r>
              <a:rPr lang="en-US" sz="2000"/>
              <a:t>Orchestration: Central coordinator manages the workflow sequence and decisions  </a:t>
            </a:r>
          </a:p>
          <a:p>
            <a:pPr lvl="1"/>
            <a:r>
              <a:rPr lang="en-US" sz="2000"/>
              <a:t>Ex. Kubernetes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16C7C3-8E15-EA7E-CF6E-0AE408FD9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766" y="813786"/>
            <a:ext cx="3712869" cy="2181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9A6055-A762-BC2B-B4FC-64101DCCD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987" y="3375824"/>
            <a:ext cx="2821714" cy="22432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556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Microservices Architecture</vt:lpstr>
      <vt:lpstr>Background</vt:lpstr>
      <vt:lpstr>Core Principles</vt:lpstr>
      <vt:lpstr>Bounded Context</vt:lpstr>
      <vt:lpstr>Data Topology</vt:lpstr>
      <vt:lpstr>API Gateways</vt:lpstr>
      <vt:lpstr>Sidecars &amp; Service Mesh</vt:lpstr>
      <vt:lpstr>Communication Styles</vt:lpstr>
      <vt:lpstr>Choreography vs Orchestration</vt:lpstr>
      <vt:lpstr>Transactions &amp; Sagas</vt:lpstr>
      <vt:lpstr>Governance</vt:lpstr>
      <vt:lpstr>Team Topologies</vt:lpstr>
      <vt:lpstr>Advantages &amp;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Harris, Blaine</dc:creator>
  <cp:lastModifiedBy>Harris, Blaine</cp:lastModifiedBy>
  <cp:revision>2</cp:revision>
  <dcterms:created xsi:type="dcterms:W3CDTF">2025-09-17T23:55:19Z</dcterms:created>
  <dcterms:modified xsi:type="dcterms:W3CDTF">2025-09-18T01:02:24Z</dcterms:modified>
</cp:coreProperties>
</file>