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94CE4A8-0F70-DDEA-7799-76F7AFB767B1}" name="Harris, Blaine" initials="BH" userId="S::bwharris@smu.edu::be2bdafb-953b-4238-bb0b-64fd4d8bb1a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6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EE546E-59ED-4359-8720-C429B501E3B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1_2" csCatId="accent1" phldr="1"/>
      <dgm:spPr/>
      <dgm:t>
        <a:bodyPr/>
        <a:lstStyle/>
        <a:p>
          <a:endParaRPr lang="en-US"/>
        </a:p>
      </dgm:t>
    </dgm:pt>
    <dgm:pt modelId="{01267CAA-5E0F-4D30-B1D7-D9263D6E12A3}">
      <dgm:prSet/>
      <dgm:spPr/>
      <dgm:t>
        <a:bodyPr/>
        <a:lstStyle/>
        <a:p>
          <a:pPr>
            <a:defRPr cap="all"/>
          </a:pPr>
          <a:r>
            <a:rPr lang="en-US" cap="none" baseline="0" dirty="0"/>
            <a:t>One of the most commonly used “architectures”</a:t>
          </a:r>
        </a:p>
      </dgm:t>
    </dgm:pt>
    <dgm:pt modelId="{D315941A-E448-4715-A6A0-30AFFA1FEBB5}" type="parTrans" cxnId="{D98E3AB7-8C66-4577-9B19-37F14C6A9A3B}">
      <dgm:prSet/>
      <dgm:spPr/>
      <dgm:t>
        <a:bodyPr/>
        <a:lstStyle/>
        <a:p>
          <a:endParaRPr lang="en-US"/>
        </a:p>
      </dgm:t>
    </dgm:pt>
    <dgm:pt modelId="{2DEFD2BF-751E-415F-A2E1-179D48E34E14}" type="sibTrans" cxnId="{D98E3AB7-8C66-4577-9B19-37F14C6A9A3B}">
      <dgm:prSet/>
      <dgm:spPr/>
      <dgm:t>
        <a:bodyPr/>
        <a:lstStyle/>
        <a:p>
          <a:endParaRPr lang="en-US"/>
        </a:p>
      </dgm:t>
    </dgm:pt>
    <dgm:pt modelId="{DD90815F-D286-480D-B5FC-2ED89E7B6E0A}">
      <dgm:prSet/>
      <dgm:spPr/>
      <dgm:t>
        <a:bodyPr/>
        <a:lstStyle/>
        <a:p>
          <a:pPr>
            <a:defRPr cap="all"/>
          </a:pPr>
          <a:r>
            <a:rPr lang="en-US" cap="none" baseline="0" dirty="0"/>
            <a:t>Known for its simplicity, familiarity, and low cost</a:t>
          </a:r>
        </a:p>
      </dgm:t>
    </dgm:pt>
    <dgm:pt modelId="{0E859A05-2436-4FD7-8F26-55AE5C01F4E8}" type="parTrans" cxnId="{7FEE9975-32CE-4011-8357-F68F4600DB97}">
      <dgm:prSet/>
      <dgm:spPr/>
      <dgm:t>
        <a:bodyPr/>
        <a:lstStyle/>
        <a:p>
          <a:endParaRPr lang="en-US"/>
        </a:p>
      </dgm:t>
    </dgm:pt>
    <dgm:pt modelId="{02BA0065-F4C9-4A7C-9E19-8EDAD9ED2AE4}" type="sibTrans" cxnId="{7FEE9975-32CE-4011-8357-F68F4600DB97}">
      <dgm:prSet/>
      <dgm:spPr/>
      <dgm:t>
        <a:bodyPr/>
        <a:lstStyle/>
        <a:p>
          <a:endParaRPr lang="en-US"/>
        </a:p>
      </dgm:t>
    </dgm:pt>
    <dgm:pt modelId="{539DA697-0E3C-413F-AE7E-CC29251DF65A}">
      <dgm:prSet/>
      <dgm:spPr/>
      <dgm:t>
        <a:bodyPr/>
        <a:lstStyle/>
        <a:p>
          <a:pPr>
            <a:defRPr cap="all"/>
          </a:pPr>
          <a:r>
            <a:rPr lang="en-US" cap="none" baseline="0" dirty="0"/>
            <a:t>Used in both monolithic and distributed systems</a:t>
          </a:r>
        </a:p>
      </dgm:t>
    </dgm:pt>
    <dgm:pt modelId="{CB94EABE-A7CD-4F1A-96CF-BA4B91AAD0CD}" type="parTrans" cxnId="{174C39DB-D2B7-4CB4-A5EB-D43F99447A0B}">
      <dgm:prSet/>
      <dgm:spPr/>
      <dgm:t>
        <a:bodyPr/>
        <a:lstStyle/>
        <a:p>
          <a:endParaRPr lang="en-US"/>
        </a:p>
      </dgm:t>
    </dgm:pt>
    <dgm:pt modelId="{216AA75A-8173-489E-913F-A32A5CCEAF01}" type="sibTrans" cxnId="{174C39DB-D2B7-4CB4-A5EB-D43F99447A0B}">
      <dgm:prSet/>
      <dgm:spPr/>
      <dgm:t>
        <a:bodyPr/>
        <a:lstStyle/>
        <a:p>
          <a:endParaRPr lang="en-US"/>
        </a:p>
      </dgm:t>
    </dgm:pt>
    <dgm:pt modelId="{4A3F6778-A21C-4D22-8562-2E9D901BE9EE}" type="pres">
      <dgm:prSet presAssocID="{36EE546E-59ED-4359-8720-C429B501E3BD}" presName="root" presStyleCnt="0">
        <dgm:presLayoutVars>
          <dgm:dir/>
          <dgm:resizeHandles val="exact"/>
        </dgm:presLayoutVars>
      </dgm:prSet>
      <dgm:spPr/>
    </dgm:pt>
    <dgm:pt modelId="{661090A0-E6A6-4450-B38E-5C4CF3443C3F}" type="pres">
      <dgm:prSet presAssocID="{01267CAA-5E0F-4D30-B1D7-D9263D6E12A3}" presName="compNode" presStyleCnt="0"/>
      <dgm:spPr/>
    </dgm:pt>
    <dgm:pt modelId="{196A31BF-6127-4246-BBC8-5AC118EF9878}" type="pres">
      <dgm:prSet presAssocID="{01267CAA-5E0F-4D30-B1D7-D9263D6E12A3}" presName="iconBgRect" presStyleLbl="bgShp" presStyleIdx="0" presStyleCnt="3"/>
      <dgm:spPr/>
    </dgm:pt>
    <dgm:pt modelId="{7567F6C8-E0E4-44CE-9CEB-46F4F41DABB2}" type="pres">
      <dgm:prSet presAssocID="{01267CAA-5E0F-4D30-B1D7-D9263D6E12A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E4FDDB5-0583-4D8B-AD37-7AFF8E1F01EE}" type="pres">
      <dgm:prSet presAssocID="{01267CAA-5E0F-4D30-B1D7-D9263D6E12A3}" presName="spaceRect" presStyleCnt="0"/>
      <dgm:spPr/>
    </dgm:pt>
    <dgm:pt modelId="{CCD8DACE-A5D9-4DC0-B290-AA0F257C9D50}" type="pres">
      <dgm:prSet presAssocID="{01267CAA-5E0F-4D30-B1D7-D9263D6E12A3}" presName="textRect" presStyleLbl="revTx" presStyleIdx="0" presStyleCnt="3">
        <dgm:presLayoutVars>
          <dgm:chMax val="1"/>
          <dgm:chPref val="1"/>
        </dgm:presLayoutVars>
      </dgm:prSet>
      <dgm:spPr/>
    </dgm:pt>
    <dgm:pt modelId="{FF11181C-5C7F-4882-8042-65FA9D6A8C74}" type="pres">
      <dgm:prSet presAssocID="{2DEFD2BF-751E-415F-A2E1-179D48E34E14}" presName="sibTrans" presStyleCnt="0"/>
      <dgm:spPr/>
    </dgm:pt>
    <dgm:pt modelId="{938E3D2D-23CF-4687-BA2A-0363DB7129F6}" type="pres">
      <dgm:prSet presAssocID="{DD90815F-D286-480D-B5FC-2ED89E7B6E0A}" presName="compNode" presStyleCnt="0"/>
      <dgm:spPr/>
    </dgm:pt>
    <dgm:pt modelId="{A5531B5A-D866-465B-98A0-BD62B49D1218}" type="pres">
      <dgm:prSet presAssocID="{DD90815F-D286-480D-B5FC-2ED89E7B6E0A}" presName="iconBgRect" presStyleLbl="bgShp" presStyleIdx="1" presStyleCnt="3"/>
      <dgm:spPr/>
    </dgm:pt>
    <dgm:pt modelId="{6C16C8CA-61B0-431B-8093-9CB7924542FF}" type="pres">
      <dgm:prSet presAssocID="{DD90815F-D286-480D-B5FC-2ED89E7B6E0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717C041E-9CA6-4AB9-8929-E947B44CF0E5}" type="pres">
      <dgm:prSet presAssocID="{DD90815F-D286-480D-B5FC-2ED89E7B6E0A}" presName="spaceRect" presStyleCnt="0"/>
      <dgm:spPr/>
    </dgm:pt>
    <dgm:pt modelId="{0724287E-AC30-4512-89F2-13B0A969D77A}" type="pres">
      <dgm:prSet presAssocID="{DD90815F-D286-480D-B5FC-2ED89E7B6E0A}" presName="textRect" presStyleLbl="revTx" presStyleIdx="1" presStyleCnt="3">
        <dgm:presLayoutVars>
          <dgm:chMax val="1"/>
          <dgm:chPref val="1"/>
        </dgm:presLayoutVars>
      </dgm:prSet>
      <dgm:spPr/>
    </dgm:pt>
    <dgm:pt modelId="{3127DC67-4C7A-4BEF-9B9E-413E69AEC697}" type="pres">
      <dgm:prSet presAssocID="{02BA0065-F4C9-4A7C-9E19-8EDAD9ED2AE4}" presName="sibTrans" presStyleCnt="0"/>
      <dgm:spPr/>
    </dgm:pt>
    <dgm:pt modelId="{0536C0EF-35B0-48B6-9CD9-EEDC2340ABCA}" type="pres">
      <dgm:prSet presAssocID="{539DA697-0E3C-413F-AE7E-CC29251DF65A}" presName="compNode" presStyleCnt="0"/>
      <dgm:spPr/>
    </dgm:pt>
    <dgm:pt modelId="{A1C7D3D9-76A7-4859-8540-43C396D34091}" type="pres">
      <dgm:prSet presAssocID="{539DA697-0E3C-413F-AE7E-CC29251DF65A}" presName="iconBgRect" presStyleLbl="bgShp" presStyleIdx="2" presStyleCnt="3"/>
      <dgm:spPr/>
    </dgm:pt>
    <dgm:pt modelId="{F0E2BF5F-E3C8-490A-8119-A0F3A2841295}" type="pres">
      <dgm:prSet presAssocID="{539DA697-0E3C-413F-AE7E-CC29251DF65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2C48E33B-215B-4469-9F09-DE9463D90505}" type="pres">
      <dgm:prSet presAssocID="{539DA697-0E3C-413F-AE7E-CC29251DF65A}" presName="spaceRect" presStyleCnt="0"/>
      <dgm:spPr/>
    </dgm:pt>
    <dgm:pt modelId="{0AA52A62-DCA9-4191-A49E-68C0F6A173A9}" type="pres">
      <dgm:prSet presAssocID="{539DA697-0E3C-413F-AE7E-CC29251DF65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A0C290F-118A-40EE-80FC-1ED3FF8F8661}" type="presOf" srcId="{DD90815F-D286-480D-B5FC-2ED89E7B6E0A}" destId="{0724287E-AC30-4512-89F2-13B0A969D77A}" srcOrd="0" destOrd="0" presId="urn:microsoft.com/office/officeart/2018/5/layout/IconCircleLabelList"/>
    <dgm:cxn modelId="{1E75C82F-9367-47AE-8E9A-7499ED9BD271}" type="presOf" srcId="{01267CAA-5E0F-4D30-B1D7-D9263D6E12A3}" destId="{CCD8DACE-A5D9-4DC0-B290-AA0F257C9D50}" srcOrd="0" destOrd="0" presId="urn:microsoft.com/office/officeart/2018/5/layout/IconCircleLabelList"/>
    <dgm:cxn modelId="{C5128E38-6F8E-4724-AE60-99F7C1461ACE}" type="presOf" srcId="{36EE546E-59ED-4359-8720-C429B501E3BD}" destId="{4A3F6778-A21C-4D22-8562-2E9D901BE9EE}" srcOrd="0" destOrd="0" presId="urn:microsoft.com/office/officeart/2018/5/layout/IconCircleLabelList"/>
    <dgm:cxn modelId="{135BB36C-62BB-41F3-BB7C-E377E5C14AA9}" type="presOf" srcId="{539DA697-0E3C-413F-AE7E-CC29251DF65A}" destId="{0AA52A62-DCA9-4191-A49E-68C0F6A173A9}" srcOrd="0" destOrd="0" presId="urn:microsoft.com/office/officeart/2018/5/layout/IconCircleLabelList"/>
    <dgm:cxn modelId="{7FEE9975-32CE-4011-8357-F68F4600DB97}" srcId="{36EE546E-59ED-4359-8720-C429B501E3BD}" destId="{DD90815F-D286-480D-B5FC-2ED89E7B6E0A}" srcOrd="1" destOrd="0" parTransId="{0E859A05-2436-4FD7-8F26-55AE5C01F4E8}" sibTransId="{02BA0065-F4C9-4A7C-9E19-8EDAD9ED2AE4}"/>
    <dgm:cxn modelId="{D98E3AB7-8C66-4577-9B19-37F14C6A9A3B}" srcId="{36EE546E-59ED-4359-8720-C429B501E3BD}" destId="{01267CAA-5E0F-4D30-B1D7-D9263D6E12A3}" srcOrd="0" destOrd="0" parTransId="{D315941A-E448-4715-A6A0-30AFFA1FEBB5}" sibTransId="{2DEFD2BF-751E-415F-A2E1-179D48E34E14}"/>
    <dgm:cxn modelId="{174C39DB-D2B7-4CB4-A5EB-D43F99447A0B}" srcId="{36EE546E-59ED-4359-8720-C429B501E3BD}" destId="{539DA697-0E3C-413F-AE7E-CC29251DF65A}" srcOrd="2" destOrd="0" parTransId="{CB94EABE-A7CD-4F1A-96CF-BA4B91AAD0CD}" sibTransId="{216AA75A-8173-489E-913F-A32A5CCEAF01}"/>
    <dgm:cxn modelId="{67D3F738-E3E7-4629-BC80-AAAC609C7E2B}" type="presParOf" srcId="{4A3F6778-A21C-4D22-8562-2E9D901BE9EE}" destId="{661090A0-E6A6-4450-B38E-5C4CF3443C3F}" srcOrd="0" destOrd="0" presId="urn:microsoft.com/office/officeart/2018/5/layout/IconCircleLabelList"/>
    <dgm:cxn modelId="{8EFB7FC0-E42B-4073-86A3-7B59FD40499E}" type="presParOf" srcId="{661090A0-E6A6-4450-B38E-5C4CF3443C3F}" destId="{196A31BF-6127-4246-BBC8-5AC118EF9878}" srcOrd="0" destOrd="0" presId="urn:microsoft.com/office/officeart/2018/5/layout/IconCircleLabelList"/>
    <dgm:cxn modelId="{67DE49FD-CB49-46CD-87CE-ADFDDD2E87E9}" type="presParOf" srcId="{661090A0-E6A6-4450-B38E-5C4CF3443C3F}" destId="{7567F6C8-E0E4-44CE-9CEB-46F4F41DABB2}" srcOrd="1" destOrd="0" presId="urn:microsoft.com/office/officeart/2018/5/layout/IconCircleLabelList"/>
    <dgm:cxn modelId="{FF20E12F-7DEF-493D-B1EA-D613A7BF619F}" type="presParOf" srcId="{661090A0-E6A6-4450-B38E-5C4CF3443C3F}" destId="{3E4FDDB5-0583-4D8B-AD37-7AFF8E1F01EE}" srcOrd="2" destOrd="0" presId="urn:microsoft.com/office/officeart/2018/5/layout/IconCircleLabelList"/>
    <dgm:cxn modelId="{A6EB242F-C6BE-47C7-83AA-6A38BE03D216}" type="presParOf" srcId="{661090A0-E6A6-4450-B38E-5C4CF3443C3F}" destId="{CCD8DACE-A5D9-4DC0-B290-AA0F257C9D50}" srcOrd="3" destOrd="0" presId="urn:microsoft.com/office/officeart/2018/5/layout/IconCircleLabelList"/>
    <dgm:cxn modelId="{6C1CB21E-3C76-4194-82D0-EFE60C342E21}" type="presParOf" srcId="{4A3F6778-A21C-4D22-8562-2E9D901BE9EE}" destId="{FF11181C-5C7F-4882-8042-65FA9D6A8C74}" srcOrd="1" destOrd="0" presId="urn:microsoft.com/office/officeart/2018/5/layout/IconCircleLabelList"/>
    <dgm:cxn modelId="{F3D245E4-B590-442D-A647-2FDC61E466DC}" type="presParOf" srcId="{4A3F6778-A21C-4D22-8562-2E9D901BE9EE}" destId="{938E3D2D-23CF-4687-BA2A-0363DB7129F6}" srcOrd="2" destOrd="0" presId="urn:microsoft.com/office/officeart/2018/5/layout/IconCircleLabelList"/>
    <dgm:cxn modelId="{DB1DBC0F-EF6C-4A64-B6A9-F63B4BCCFDA8}" type="presParOf" srcId="{938E3D2D-23CF-4687-BA2A-0363DB7129F6}" destId="{A5531B5A-D866-465B-98A0-BD62B49D1218}" srcOrd="0" destOrd="0" presId="urn:microsoft.com/office/officeart/2018/5/layout/IconCircleLabelList"/>
    <dgm:cxn modelId="{F46E22D2-E0D5-4106-A784-BF40C36DA228}" type="presParOf" srcId="{938E3D2D-23CF-4687-BA2A-0363DB7129F6}" destId="{6C16C8CA-61B0-431B-8093-9CB7924542FF}" srcOrd="1" destOrd="0" presId="urn:microsoft.com/office/officeart/2018/5/layout/IconCircleLabelList"/>
    <dgm:cxn modelId="{B7F32CD0-DE7E-4F0D-9517-5045BF534072}" type="presParOf" srcId="{938E3D2D-23CF-4687-BA2A-0363DB7129F6}" destId="{717C041E-9CA6-4AB9-8929-E947B44CF0E5}" srcOrd="2" destOrd="0" presId="urn:microsoft.com/office/officeart/2018/5/layout/IconCircleLabelList"/>
    <dgm:cxn modelId="{C9B241A0-5747-4AF8-AC18-5369E328876B}" type="presParOf" srcId="{938E3D2D-23CF-4687-BA2A-0363DB7129F6}" destId="{0724287E-AC30-4512-89F2-13B0A969D77A}" srcOrd="3" destOrd="0" presId="urn:microsoft.com/office/officeart/2018/5/layout/IconCircleLabelList"/>
    <dgm:cxn modelId="{BC274FCF-1459-4ED2-A5BD-D3AF5E261DB4}" type="presParOf" srcId="{4A3F6778-A21C-4D22-8562-2E9D901BE9EE}" destId="{3127DC67-4C7A-4BEF-9B9E-413E69AEC697}" srcOrd="3" destOrd="0" presId="urn:microsoft.com/office/officeart/2018/5/layout/IconCircleLabelList"/>
    <dgm:cxn modelId="{583D18EE-11C9-4E03-A4EC-7E476DE5E63C}" type="presParOf" srcId="{4A3F6778-A21C-4D22-8562-2E9D901BE9EE}" destId="{0536C0EF-35B0-48B6-9CD9-EEDC2340ABCA}" srcOrd="4" destOrd="0" presId="urn:microsoft.com/office/officeart/2018/5/layout/IconCircleLabelList"/>
    <dgm:cxn modelId="{4DA47633-4BD2-41E4-B004-942B6F149E79}" type="presParOf" srcId="{0536C0EF-35B0-48B6-9CD9-EEDC2340ABCA}" destId="{A1C7D3D9-76A7-4859-8540-43C396D34091}" srcOrd="0" destOrd="0" presId="urn:microsoft.com/office/officeart/2018/5/layout/IconCircleLabelList"/>
    <dgm:cxn modelId="{F246721D-D43B-45A2-8814-F4DC5B1722BF}" type="presParOf" srcId="{0536C0EF-35B0-48B6-9CD9-EEDC2340ABCA}" destId="{F0E2BF5F-E3C8-490A-8119-A0F3A2841295}" srcOrd="1" destOrd="0" presId="urn:microsoft.com/office/officeart/2018/5/layout/IconCircleLabelList"/>
    <dgm:cxn modelId="{11747C88-502C-4949-A454-FCD26CD0036E}" type="presParOf" srcId="{0536C0EF-35B0-48B6-9CD9-EEDC2340ABCA}" destId="{2C48E33B-215B-4469-9F09-DE9463D90505}" srcOrd="2" destOrd="0" presId="urn:microsoft.com/office/officeart/2018/5/layout/IconCircleLabelList"/>
    <dgm:cxn modelId="{DF214C7A-7236-47DF-89F4-0646547B12FB}" type="presParOf" srcId="{0536C0EF-35B0-48B6-9CD9-EEDC2340ABCA}" destId="{0AA52A62-DCA9-4191-A49E-68C0F6A173A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6A31BF-6127-4246-BBC8-5AC118EF9878}">
      <dsp:nvSpPr>
        <dsp:cNvPr id="0" name=""/>
        <dsp:cNvSpPr/>
      </dsp:nvSpPr>
      <dsp:spPr>
        <a:xfrm>
          <a:off x="625409" y="40818"/>
          <a:ext cx="1749937" cy="1749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67F6C8-E0E4-44CE-9CEB-46F4F41DABB2}">
      <dsp:nvSpPr>
        <dsp:cNvPr id="0" name=""/>
        <dsp:cNvSpPr/>
      </dsp:nvSpPr>
      <dsp:spPr>
        <a:xfrm>
          <a:off x="998346" y="413756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D8DACE-A5D9-4DC0-B290-AA0F257C9D50}">
      <dsp:nvSpPr>
        <dsp:cNvPr id="0" name=""/>
        <dsp:cNvSpPr/>
      </dsp:nvSpPr>
      <dsp:spPr>
        <a:xfrm>
          <a:off x="66003" y="2335819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cap="none" baseline="0" dirty="0"/>
            <a:t>One of the most commonly used “architectures”</a:t>
          </a:r>
        </a:p>
      </dsp:txBody>
      <dsp:txXfrm>
        <a:off x="66003" y="2335819"/>
        <a:ext cx="2868750" cy="720000"/>
      </dsp:txXfrm>
    </dsp:sp>
    <dsp:sp modelId="{A5531B5A-D866-465B-98A0-BD62B49D1218}">
      <dsp:nvSpPr>
        <dsp:cNvPr id="0" name=""/>
        <dsp:cNvSpPr/>
      </dsp:nvSpPr>
      <dsp:spPr>
        <a:xfrm>
          <a:off x="3996190" y="40818"/>
          <a:ext cx="1749937" cy="1749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16C8CA-61B0-431B-8093-9CB7924542FF}">
      <dsp:nvSpPr>
        <dsp:cNvPr id="0" name=""/>
        <dsp:cNvSpPr/>
      </dsp:nvSpPr>
      <dsp:spPr>
        <a:xfrm>
          <a:off x="4369128" y="413756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24287E-AC30-4512-89F2-13B0A969D77A}">
      <dsp:nvSpPr>
        <dsp:cNvPr id="0" name=""/>
        <dsp:cNvSpPr/>
      </dsp:nvSpPr>
      <dsp:spPr>
        <a:xfrm>
          <a:off x="3436784" y="2335819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cap="none" baseline="0" dirty="0"/>
            <a:t>Known for its simplicity, familiarity, and low cost</a:t>
          </a:r>
        </a:p>
      </dsp:txBody>
      <dsp:txXfrm>
        <a:off x="3436784" y="2335819"/>
        <a:ext cx="2868750" cy="720000"/>
      </dsp:txXfrm>
    </dsp:sp>
    <dsp:sp modelId="{A1C7D3D9-76A7-4859-8540-43C396D34091}">
      <dsp:nvSpPr>
        <dsp:cNvPr id="0" name=""/>
        <dsp:cNvSpPr/>
      </dsp:nvSpPr>
      <dsp:spPr>
        <a:xfrm>
          <a:off x="7366972" y="40818"/>
          <a:ext cx="1749937" cy="1749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2BF5F-E3C8-490A-8119-A0F3A2841295}">
      <dsp:nvSpPr>
        <dsp:cNvPr id="0" name=""/>
        <dsp:cNvSpPr/>
      </dsp:nvSpPr>
      <dsp:spPr>
        <a:xfrm>
          <a:off x="7739909" y="413756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A52A62-DCA9-4191-A49E-68C0F6A173A9}">
      <dsp:nvSpPr>
        <dsp:cNvPr id="0" name=""/>
        <dsp:cNvSpPr/>
      </dsp:nvSpPr>
      <dsp:spPr>
        <a:xfrm>
          <a:off x="6807565" y="2335819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cap="none" baseline="0" dirty="0"/>
            <a:t>Used in both monolithic and distributed systems</a:t>
          </a:r>
        </a:p>
      </dsp:txBody>
      <dsp:txXfrm>
        <a:off x="6807565" y="2335819"/>
        <a:ext cx="28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CEE2-7432-4C81-94F9-EC8C03872F3C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DC99-2B2B-4DB7-9529-7047E4A7A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74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CEE2-7432-4C81-94F9-EC8C03872F3C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DC99-2B2B-4DB7-9529-7047E4A7A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94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CEE2-7432-4C81-94F9-EC8C03872F3C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DC99-2B2B-4DB7-9529-7047E4A7A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28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CEE2-7432-4C81-94F9-EC8C03872F3C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DC99-2B2B-4DB7-9529-7047E4A7A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77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CEE2-7432-4C81-94F9-EC8C03872F3C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DC99-2B2B-4DB7-9529-7047E4A7A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127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CEE2-7432-4C81-94F9-EC8C03872F3C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DC99-2B2B-4DB7-9529-7047E4A7A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56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CEE2-7432-4C81-94F9-EC8C03872F3C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DC99-2B2B-4DB7-9529-7047E4A7A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72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CEE2-7432-4C81-94F9-EC8C03872F3C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DC99-2B2B-4DB7-9529-7047E4A7A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168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CEE2-7432-4C81-94F9-EC8C03872F3C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DC99-2B2B-4DB7-9529-7047E4A7A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CEE2-7432-4C81-94F9-EC8C03872F3C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CD8DC99-2B2B-4DB7-9529-7047E4A7A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CEE2-7432-4C81-94F9-EC8C03872F3C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DC99-2B2B-4DB7-9529-7047E4A7A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46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CEE2-7432-4C81-94F9-EC8C03872F3C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DC99-2B2B-4DB7-9529-7047E4A7A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1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CEE2-7432-4C81-94F9-EC8C03872F3C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DC99-2B2B-4DB7-9529-7047E4A7A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17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CEE2-7432-4C81-94F9-EC8C03872F3C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DC99-2B2B-4DB7-9529-7047E4A7A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45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CEE2-7432-4C81-94F9-EC8C03872F3C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DC99-2B2B-4DB7-9529-7047E4A7A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29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CEE2-7432-4C81-94F9-EC8C03872F3C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DC99-2B2B-4DB7-9529-7047E4A7A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09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CEE2-7432-4C81-94F9-EC8C03872F3C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DC99-2B2B-4DB7-9529-7047E4A7A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83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5FECEE2-7432-4C81-94F9-EC8C03872F3C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CD8DC99-2B2B-4DB7-9529-7047E4A7A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38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16DB42-39C3-8CF2-97DC-88C07B330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3468"/>
            <a:ext cx="9144000" cy="3618898"/>
          </a:xfrm>
        </p:spPr>
        <p:txBody>
          <a:bodyPr anchor="b">
            <a:normAutofit/>
          </a:bodyPr>
          <a:lstStyle/>
          <a:p>
            <a:pPr algn="ctr"/>
            <a:r>
              <a:rPr lang="en-US" sz="7200"/>
              <a:t>Layered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70AA99-38ED-E266-98C3-A1E6C2B1A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9546" y="4552335"/>
            <a:ext cx="6752908" cy="1091381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Chapter 10, Fundamentals of Software Architecture </a:t>
            </a:r>
            <a:br>
              <a:rPr lang="en-US" sz="2000" dirty="0"/>
            </a:br>
            <a:r>
              <a:rPr lang="en-US" sz="2000" dirty="0"/>
              <a:t>(2</a:t>
            </a:r>
            <a:r>
              <a:rPr lang="en-US" sz="2000" baseline="30000" dirty="0"/>
              <a:t>nd</a:t>
            </a:r>
            <a:r>
              <a:rPr lang="en-US" sz="2000" dirty="0"/>
              <a:t> Edition)</a:t>
            </a:r>
          </a:p>
          <a:p>
            <a:pPr algn="ctr">
              <a:lnSpc>
                <a:spcPct val="90000"/>
              </a:lnSpc>
            </a:pPr>
            <a:r>
              <a:rPr lang="en-US" sz="2000" dirty="0"/>
              <a:t>Presentation: Blaine Harris</a:t>
            </a:r>
          </a:p>
        </p:txBody>
      </p:sp>
    </p:spTree>
    <p:extLst>
      <p:ext uri="{BB962C8B-B14F-4D97-AF65-F5344CB8AC3E}">
        <p14:creationId xmlns:p14="http://schemas.microsoft.com/office/powerpoint/2010/main" val="135890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1FF68-F0E6-51A2-287E-97D8C8AC9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n-US" i="1" cap="small" dirty="0"/>
              <a:t>Layered (n-tiered) Architecture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29A3E7-0827-9524-94FC-A06E37BCD3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8047261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6502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F8D5C46-63E5-40C5-A208-4B2189FA1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A42B4ED-376E-46C3-8BB2-EAFC660D1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94E0795D-42C3-4DFD-AEB0-286A1CF14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2ACED1B-99D0-4C14-B63B-963889DCD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5C5D324F-33A3-4C66-BFE5-1742CA4E5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EC572FC8-A465-4BA3-BA4D-2EC538C04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66CC2B15-8E3B-4CFF-99E4-5B4E4D8CF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2DB1BB-9004-5D2E-5E49-64678E14E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278928" cy="1752599"/>
          </a:xfrm>
        </p:spPr>
        <p:txBody>
          <a:bodyPr>
            <a:normAutofit/>
          </a:bodyPr>
          <a:lstStyle/>
          <a:p>
            <a:r>
              <a:rPr lang="en-US"/>
              <a:t>Standard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49C49-1066-2254-58AB-01F011BC5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4278929" cy="31242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Presentation</a:t>
            </a:r>
          </a:p>
          <a:p>
            <a:pPr lvl="1"/>
            <a:r>
              <a:rPr lang="en-US" dirty="0"/>
              <a:t>User interface and interaction</a:t>
            </a:r>
          </a:p>
          <a:p>
            <a:r>
              <a:rPr lang="en-US" dirty="0"/>
              <a:t>Business</a:t>
            </a:r>
          </a:p>
          <a:p>
            <a:pPr lvl="1"/>
            <a:r>
              <a:rPr lang="en-US" dirty="0"/>
              <a:t>Contains business rules and logic</a:t>
            </a:r>
          </a:p>
          <a:p>
            <a:r>
              <a:rPr lang="en-US" dirty="0"/>
              <a:t>Persistence</a:t>
            </a:r>
          </a:p>
          <a:p>
            <a:pPr lvl="1"/>
            <a:r>
              <a:rPr lang="en-US" dirty="0"/>
              <a:t>Manages data access logic</a:t>
            </a:r>
          </a:p>
          <a:p>
            <a:r>
              <a:rPr lang="en-US" dirty="0"/>
              <a:t>Database</a:t>
            </a:r>
          </a:p>
          <a:p>
            <a:pPr lvl="1"/>
            <a:r>
              <a:rPr lang="en-US" dirty="0"/>
              <a:t>Stores raw data</a:t>
            </a:r>
          </a:p>
        </p:txBody>
      </p:sp>
      <p:sp>
        <p:nvSpPr>
          <p:cNvPr id="18" name="Rounded Rectangle 16">
            <a:extLst>
              <a:ext uri="{FF2B5EF4-FFF2-40B4-BE49-F238E27FC236}">
                <a16:creationId xmlns:a16="http://schemas.microsoft.com/office/drawing/2014/main" id="{63A60C88-7443-4827-9241-5019758CB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48931"/>
            <a:ext cx="540702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A35C37-0E86-26FB-63BD-1F099D5D1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407" y="1992337"/>
            <a:ext cx="4744154" cy="258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997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F8D5C46-63E5-40C5-A208-4B2189FA1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A42B4ED-376E-46C3-8BB2-EAFC660D1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94E0795D-42C3-4DFD-AEB0-286A1CF14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2ACED1B-99D0-4C14-B63B-963889DCD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5C5D324F-33A3-4C66-BFE5-1742CA4E5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EC572FC8-A465-4BA3-BA4D-2EC538C04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66CC2B15-8E3B-4CFF-99E4-5B4E4D8CF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B87EB63-DC50-AC83-E9C7-E842C4FB6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278928" cy="1752599"/>
          </a:xfrm>
        </p:spPr>
        <p:txBody>
          <a:bodyPr>
            <a:normAutofit/>
          </a:bodyPr>
          <a:lstStyle/>
          <a:p>
            <a:r>
              <a:rPr lang="en-US"/>
              <a:t>Layered Partitioning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9208E-370B-08EE-4EF6-93C22C3F1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4278929" cy="31242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Layers are portioned by technical role in the architecture</a:t>
            </a:r>
          </a:p>
          <a:p>
            <a:pPr>
              <a:lnSpc>
                <a:spcPct val="90000"/>
              </a:lnSpc>
            </a:pPr>
            <a:r>
              <a:rPr lang="en-US" sz="2000"/>
              <a:t>Grouped by what the component does rather than what is its domain</a:t>
            </a:r>
          </a:p>
          <a:p>
            <a:pPr>
              <a:lnSpc>
                <a:spcPct val="90000"/>
              </a:lnSpc>
            </a:pPr>
            <a:r>
              <a:rPr lang="en-US" sz="2000"/>
              <a:t>Business domain logic can be spread across multiple layers</a:t>
            </a:r>
          </a:p>
          <a:p>
            <a:pPr>
              <a:lnSpc>
                <a:spcPct val="90000"/>
              </a:lnSpc>
            </a:pPr>
            <a:r>
              <a:rPr lang="en-US" sz="2000"/>
              <a:t>Domain-driven design does not work well with this style</a:t>
            </a:r>
          </a:p>
        </p:txBody>
      </p:sp>
      <p:sp>
        <p:nvSpPr>
          <p:cNvPr id="18" name="Rounded Rectangle 16">
            <a:extLst>
              <a:ext uri="{FF2B5EF4-FFF2-40B4-BE49-F238E27FC236}">
                <a16:creationId xmlns:a16="http://schemas.microsoft.com/office/drawing/2014/main" id="{63A60C88-7443-4827-9241-5019758CB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48931"/>
            <a:ext cx="540702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B8F63F-F9D7-50A6-BD11-E3E5499FF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407" y="2122801"/>
            <a:ext cx="4744154" cy="232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052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72A51-8D5B-E76B-9F09-85F79C664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5747778" cy="1752599"/>
          </a:xfrm>
        </p:spPr>
        <p:txBody>
          <a:bodyPr>
            <a:normAutofit/>
          </a:bodyPr>
          <a:lstStyle/>
          <a:p>
            <a:r>
              <a:rPr lang="en-US" dirty="0"/>
              <a:t>Closed vs. Open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02E6F-3A66-1213-07A2-6ED580BFB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5747778" cy="31242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Closed Layers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dirty="0"/>
              <a:t>Enforces a top-down logical flow where layers can not be skipped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dirty="0"/>
              <a:t>Most systems are closed by default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dirty="0"/>
              <a:t>Open Layers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dirty="0"/>
              <a:t>Logical flow can bypass layers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dirty="0"/>
              <a:t>Less common, but typically used for performance optimization</a:t>
            </a:r>
            <a:endParaRPr lang="en-US"/>
          </a:p>
        </p:txBody>
      </p:sp>
      <p:sp>
        <p:nvSpPr>
          <p:cNvPr id="9" name="Rounded Rectangle 6">
            <a:extLst>
              <a:ext uri="{FF2B5EF4-FFF2-40B4-BE49-F238E27FC236}">
                <a16:creationId xmlns:a16="http://schemas.microsoft.com/office/drawing/2014/main" id="{61DCA37C-CB0B-475A-B462-77C9CBA37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648931"/>
            <a:ext cx="3982086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996671-BCB0-855E-ED20-A624630BF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3801" y="1050643"/>
            <a:ext cx="3341190" cy="21133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2B4F24-03BA-B77E-C009-21EA4768F0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3801" y="3418822"/>
            <a:ext cx="3341190" cy="208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151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6AFBA-3E2D-03C2-D31B-F58C97D17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Isolation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8CE8D-ADA9-43E1-1231-8365F33ED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Each layer is independent of others</a:t>
            </a:r>
          </a:p>
          <a:p>
            <a:r>
              <a:rPr lang="en-US" dirty="0"/>
              <a:t>Changes in one layer generally don’t (shouldn’t) impact others</a:t>
            </a:r>
          </a:p>
          <a:p>
            <a:r>
              <a:rPr lang="en-US" dirty="0"/>
              <a:t>If components are divided by functional in a logical way, </a:t>
            </a:r>
            <a:r>
              <a:rPr lang="en-US" b="1" dirty="0"/>
              <a:t>replicability</a:t>
            </a:r>
            <a:r>
              <a:rPr lang="en-US" dirty="0"/>
              <a:t> between components is achievable</a:t>
            </a:r>
          </a:p>
          <a:p>
            <a:r>
              <a:rPr lang="en-US" dirty="0"/>
              <a:t>Avoid the sinkhole anti-pattern</a:t>
            </a:r>
          </a:p>
          <a:p>
            <a:pPr lvl="1"/>
            <a:r>
              <a:rPr lang="en-US" dirty="0"/>
              <a:t>Occurs when layers pass requests through with little to no logic</a:t>
            </a:r>
          </a:p>
          <a:p>
            <a:pPr lvl="1"/>
            <a:r>
              <a:rPr lang="en-US" dirty="0"/>
              <a:t>80/20 rule is a good approach to this (no more than 20% of requests can be passed without logic)</a:t>
            </a:r>
          </a:p>
        </p:txBody>
      </p:sp>
    </p:spTree>
    <p:extLst>
      <p:ext uri="{BB962C8B-B14F-4D97-AF65-F5344CB8AC3E}">
        <p14:creationId xmlns:p14="http://schemas.microsoft.com/office/powerpoint/2010/main" val="1255148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E4A0D-AC71-9EFE-7441-314FF27DB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2934" y="905933"/>
            <a:ext cx="6660090" cy="965200"/>
          </a:xfrm>
        </p:spPr>
        <p:txBody>
          <a:bodyPr>
            <a:normAutofit/>
          </a:bodyPr>
          <a:lstStyle/>
          <a:p>
            <a:r>
              <a:rPr lang="en-US"/>
              <a:t>Advantages &amp; Disavantages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86009F-F4C0-DFCC-A98C-E1454F5A5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602338"/>
            <a:ext cx="3632789" cy="366024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D29DF-6305-97E0-ADAD-B51DA6DE6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2933" y="1998133"/>
            <a:ext cx="6660090" cy="379306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Advantages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Simplicity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Familiarity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Low Cost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Responsiveness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Simple testability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Disadvantages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Poor performance (specifically in closed layers)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Poor scalability for large or complex systems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Can become difficult to maintain from layer interdependencies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Not compatible with domain-driven design</a:t>
            </a:r>
          </a:p>
          <a:p>
            <a:pPr lvl="1">
              <a:lnSpc>
                <a:spcPct val="90000"/>
              </a:lnSpc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922582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12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3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0CBCF32-93EC-35B1-2233-DB7B95564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499" y="479526"/>
            <a:ext cx="7345891" cy="1413933"/>
          </a:xfrm>
        </p:spPr>
        <p:txBody>
          <a:bodyPr>
            <a:normAutofit/>
          </a:bodyPr>
          <a:lstStyle/>
          <a:p>
            <a:r>
              <a:rPr lang="en-US" dirty="0"/>
              <a:t>Applicability of Layered Architecture</a:t>
            </a:r>
          </a:p>
        </p:txBody>
      </p:sp>
      <p:pic>
        <p:nvPicPr>
          <p:cNvPr id="5" name="Picture 4" descr="3D design of a city in white">
            <a:extLst>
              <a:ext uri="{FF2B5EF4-FFF2-40B4-BE49-F238E27FC236}">
                <a16:creationId xmlns:a16="http://schemas.microsoft.com/office/drawing/2014/main" id="{918D1876-31BB-D47C-4581-0217806605C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4081" r="37294" b="-1"/>
          <a:stretch>
            <a:fillRect/>
          </a:stretch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B4DA1-1792-E591-7463-7846119AF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867" y="2048933"/>
            <a:ext cx="7659156" cy="3742267"/>
          </a:xfrm>
        </p:spPr>
        <p:txBody>
          <a:bodyPr>
            <a:normAutofit/>
          </a:bodyPr>
          <a:lstStyle/>
          <a:p>
            <a:r>
              <a:rPr lang="en-US" dirty="0"/>
              <a:t>Good starting point when the final system architecture is not known</a:t>
            </a:r>
          </a:p>
          <a:p>
            <a:r>
              <a:rPr lang="en-US" dirty="0"/>
              <a:t>Best suited for small to medium-sized centralized applications</a:t>
            </a:r>
          </a:p>
          <a:p>
            <a:pPr lvl="1"/>
            <a:r>
              <a:rPr lang="en-US" dirty="0"/>
              <a:t>Not recommended for large or complex distributed systems</a:t>
            </a:r>
          </a:p>
          <a:p>
            <a:r>
              <a:rPr lang="en-US" dirty="0"/>
              <a:t>Focus reuse on object hierarchies, not on the architecture itself to facilitate moving to a more structured architecture in the future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809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77B32D-C787-C06C-4FCF-B437E7784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FFFFFF"/>
                </a:solidFill>
              </a:rPr>
              <a:t>Conclusion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2EC54-90C5-281F-9D23-BE6774867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Layered Architecture:</a:t>
            </a:r>
          </a:p>
          <a:p>
            <a:r>
              <a:rPr lang="en-US" sz="2000" dirty="0"/>
              <a:t>Very common, low-cost, and simple architectural style</a:t>
            </a:r>
          </a:p>
          <a:p>
            <a:r>
              <a:rPr lang="en-US" sz="2000" dirty="0"/>
              <a:t>Architecture is structured by technical role -- </a:t>
            </a:r>
            <a:r>
              <a:rPr lang="en-US" sz="2000" u="sng" dirty="0"/>
              <a:t>not domain</a:t>
            </a:r>
          </a:p>
          <a:p>
            <a:r>
              <a:rPr lang="en-US" sz="2000" dirty="0"/>
              <a:t>Isolation is key, avoid sink-hole antipatterns</a:t>
            </a:r>
          </a:p>
          <a:p>
            <a:r>
              <a:rPr lang="en-US" sz="2000" dirty="0"/>
              <a:t>Be aware of testing and deployment downsides due to the coupled nature of this architecture</a:t>
            </a:r>
          </a:p>
        </p:txBody>
      </p:sp>
    </p:spTree>
    <p:extLst>
      <p:ext uri="{BB962C8B-B14F-4D97-AF65-F5344CB8AC3E}">
        <p14:creationId xmlns:p14="http://schemas.microsoft.com/office/powerpoint/2010/main" val="10716594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83</TotalTime>
  <Words>361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Parallax</vt:lpstr>
      <vt:lpstr>Layered Architecture</vt:lpstr>
      <vt:lpstr>Layered (n-tiered) Architecture</vt:lpstr>
      <vt:lpstr>Standard Layers</vt:lpstr>
      <vt:lpstr>Layered Partitioning</vt:lpstr>
      <vt:lpstr>Closed vs. Open Layers</vt:lpstr>
      <vt:lpstr>Layer Isolation</vt:lpstr>
      <vt:lpstr>Advantages &amp; Disavantages</vt:lpstr>
      <vt:lpstr>Applicability of Layered Architecture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Harris, Blaine</dc:creator>
  <cp:lastModifiedBy>Harris, Blaine</cp:lastModifiedBy>
  <cp:revision>5</cp:revision>
  <dcterms:created xsi:type="dcterms:W3CDTF">2025-09-02T14:14:25Z</dcterms:created>
  <dcterms:modified xsi:type="dcterms:W3CDTF">2025-09-05T17:13:35Z</dcterms:modified>
</cp:coreProperties>
</file>