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1" r:id="rId5"/>
    <p:sldId id="272" r:id="rId6"/>
    <p:sldId id="273" r:id="rId7"/>
    <p:sldId id="274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9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AE72-512D-41E0-B7BE-1DDB56B93C7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5235"/>
            <a:ext cx="9144000" cy="2387600"/>
          </a:xfrm>
        </p:spPr>
        <p:txBody>
          <a:bodyPr/>
          <a:lstStyle/>
          <a:p>
            <a:r>
              <a:rPr lang="en-US" b="1" dirty="0"/>
              <a:t>CSEE5590/CS490-0004: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AI </a:t>
            </a:r>
            <a:r>
              <a:rPr lang="en-US" b="1" dirty="0"/>
              <a:t>for Cybersecurity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1503"/>
            <a:ext cx="9144000" cy="1655762"/>
          </a:xfrm>
        </p:spPr>
        <p:txBody>
          <a:bodyPr/>
          <a:lstStyle/>
          <a:p>
            <a:r>
              <a:rPr lang="en-US" dirty="0" smtClean="0"/>
              <a:t>Gharib Gharibi</a:t>
            </a:r>
          </a:p>
          <a:p>
            <a:r>
              <a:rPr lang="en-US" dirty="0" smtClean="0"/>
              <a:t>Summer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0" y="406221"/>
            <a:ext cx="10515600" cy="1325563"/>
          </a:xfrm>
        </p:spPr>
        <p:txBody>
          <a:bodyPr/>
          <a:lstStyle/>
          <a:p>
            <a:r>
              <a:rPr lang="en-US" b="1" dirty="0" smtClean="0"/>
              <a:t>Inference and Validation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199" y="1996629"/>
            <a:ext cx="108332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Inference:</a:t>
            </a:r>
            <a:r>
              <a:rPr lang="en-US" sz="2800" dirty="0" smtClean="0"/>
              <a:t> using a trained DNN to make predictions.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Validation:</a:t>
            </a:r>
            <a:r>
              <a:rPr lang="en-US" sz="2800" dirty="0" smtClean="0"/>
              <a:t> testing(validating) the performance of the trained DNN.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“performance” is based on the application. It could be the </a:t>
            </a:r>
            <a:r>
              <a:rPr lang="en-US" sz="2800" i="1" dirty="0" smtClean="0"/>
              <a:t>accuracy</a:t>
            </a:r>
            <a:r>
              <a:rPr lang="en-US" sz="2800" dirty="0" smtClean="0"/>
              <a:t> (the percentage of correct predicted outputs), the </a:t>
            </a:r>
            <a:r>
              <a:rPr lang="en-US" sz="2800" i="1" dirty="0" smtClean="0"/>
              <a:t>precision</a:t>
            </a:r>
            <a:r>
              <a:rPr lang="en-US" sz="2800" dirty="0" smtClean="0"/>
              <a:t>, the </a:t>
            </a:r>
            <a:r>
              <a:rPr lang="en-US" sz="2800" i="1" dirty="0" smtClean="0"/>
              <a:t>recall</a:t>
            </a:r>
            <a:r>
              <a:rPr lang="en-US" sz="2800" dirty="0" smtClean="0"/>
              <a:t>, top 5-error rate, etc.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537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4910" y="2361981"/>
            <a:ext cx="41550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DNN have </a:t>
            </a:r>
            <a:r>
              <a:rPr lang="en-US" sz="2800" dirty="0"/>
              <a:t>a tendency to perform </a:t>
            </a:r>
            <a:r>
              <a:rPr lang="en-US" sz="2800" i="1" dirty="0"/>
              <a:t>too well</a:t>
            </a:r>
            <a:r>
              <a:rPr lang="en-US" sz="2800" dirty="0"/>
              <a:t> on the training data and aren't able to generalize to data that hasn't been seen </a:t>
            </a:r>
            <a:r>
              <a:rPr lang="en-US" sz="2800" dirty="0" smtClean="0"/>
              <a:t>before (validation dataset). 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5732" y="478138"/>
            <a:ext cx="10515600" cy="1325563"/>
          </a:xfrm>
        </p:spPr>
        <p:txBody>
          <a:bodyPr/>
          <a:lstStyle/>
          <a:p>
            <a:r>
              <a:rPr lang="en-US" b="1" dirty="0" smtClean="0"/>
              <a:t>Overfitting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193" y="1863847"/>
            <a:ext cx="6269632" cy="3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733" y="1776356"/>
            <a:ext cx="10751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measure to reduce the network’s overfitting. It can use several techniques. In this exercise we will use the technique of </a:t>
            </a:r>
            <a:r>
              <a:rPr lang="en-US" sz="2800" b="1" dirty="0" smtClean="0"/>
              <a:t>Drop Out </a:t>
            </a:r>
            <a:r>
              <a:rPr lang="en-US" sz="2800" dirty="0" smtClean="0"/>
              <a:t>to reduce overfitting. 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5732" y="478138"/>
            <a:ext cx="10515600" cy="1325563"/>
          </a:xfrm>
        </p:spPr>
        <p:txBody>
          <a:bodyPr/>
          <a:lstStyle/>
          <a:p>
            <a:r>
              <a:rPr lang="en-US" b="1" dirty="0" smtClean="0"/>
              <a:t>Regularization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2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3813" y="2089662"/>
            <a:ext cx="42577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measure to reduce the network’s overfitting by dropping out (ignoring) a number of hidden, and visual, neurons in </a:t>
            </a:r>
            <a:br>
              <a:rPr lang="en-US" sz="2800" dirty="0" smtClean="0"/>
            </a:br>
            <a:r>
              <a:rPr lang="en-US" sz="2800" dirty="0" smtClean="0"/>
              <a:t>the DNN randomly. </a:t>
            </a:r>
          </a:p>
          <a:p>
            <a:endParaRPr lang="en-US" sz="2800" dirty="0"/>
          </a:p>
          <a:p>
            <a:r>
              <a:rPr lang="en-US" sz="2800" dirty="0" smtClean="0"/>
              <a:t>Learn less to learn better!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7377" y="5384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Drop Out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36" y="1677798"/>
            <a:ext cx="6429482" cy="3202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96846" y="510587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medium-content-sans-serif-font"/>
              </a:rPr>
              <a:t>Reference: Srivastava</a:t>
            </a:r>
            <a:r>
              <a:rPr lang="en-US" sz="1400" dirty="0">
                <a:latin typeface="medium-content-sans-serif-font"/>
              </a:rPr>
              <a:t>, </a:t>
            </a:r>
            <a:r>
              <a:rPr lang="en-US" sz="1400" dirty="0" err="1">
                <a:latin typeface="medium-content-sans-serif-font"/>
              </a:rPr>
              <a:t>Nitish</a:t>
            </a:r>
            <a:r>
              <a:rPr lang="en-US" sz="1400" dirty="0">
                <a:latin typeface="medium-content-sans-serif-font"/>
              </a:rPr>
              <a:t>, et al. ”Dropout: a simple way to prevent neural networks </a:t>
            </a:r>
            <a:r>
              <a:rPr lang="en-US" sz="1400" dirty="0" smtClean="0">
                <a:latin typeface="medium-content-sans-serif-font"/>
              </a:rPr>
              <a:t>from overfitting</a:t>
            </a:r>
            <a:r>
              <a:rPr lang="en-US" sz="1400" dirty="0">
                <a:latin typeface="medium-content-sans-serif-font"/>
              </a:rPr>
              <a:t>”, JMLR 2014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56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0940" y="2017743"/>
            <a:ext cx="9251023" cy="428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Make predictions using your trained network.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You can use the </a:t>
            </a:r>
            <a:r>
              <a:rPr lang="en-US" sz="2800" b="1" i="1" dirty="0" err="1" smtClean="0"/>
              <a:t>model.eval</a:t>
            </a:r>
            <a:r>
              <a:rPr lang="en-US" sz="2800" b="1" i="1" dirty="0" smtClean="0"/>
              <a:t>() </a:t>
            </a:r>
            <a:r>
              <a:rPr lang="en-US" sz="2800" dirty="0" smtClean="0"/>
              <a:t>function to make predictions.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Make sure to turn of the </a:t>
            </a:r>
            <a:r>
              <a:rPr lang="en-US" sz="2800" b="1" i="1" dirty="0" err="1" smtClean="0"/>
              <a:t>autograd</a:t>
            </a:r>
            <a:endParaRPr lang="en-US" sz="2800" b="1" i="1" dirty="0" smtClean="0"/>
          </a:p>
          <a:p>
            <a:pPr>
              <a:lnSpc>
                <a:spcPct val="200000"/>
              </a:lnSpc>
            </a:pPr>
            <a:endParaRPr lang="en-US" sz="2800" b="1" i="1" dirty="0" smtClean="0"/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7377" y="5384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33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7377" y="2038783"/>
            <a:ext cx="92510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order to reuse your trained model or deploy it in a real environment, you need first to save your model. Saving a model means saving its architecture and weights.</a:t>
            </a:r>
          </a:p>
          <a:p>
            <a:r>
              <a:rPr lang="en-US" altLang="en-US" sz="2800" dirty="0"/>
              <a:t>The parameters for PyTorch networks are stored in a model's </a:t>
            </a:r>
            <a:r>
              <a:rPr lang="en-US" altLang="en-US" sz="2800" b="1" i="1" dirty="0" err="1"/>
              <a:t>state_dict</a:t>
            </a:r>
            <a:r>
              <a:rPr lang="en-US" altLang="en-US" sz="2800" b="1" i="1" dirty="0"/>
              <a:t>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b="1" i="1" dirty="0" smtClean="0"/>
          </a:p>
          <a:p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7377" y="5384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Saving/Loading Your Trained Model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15945" y="4775184"/>
            <a:ext cx="6098464" cy="46166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torch.save</a:t>
            </a:r>
            <a:r>
              <a:rPr lang="en-US" sz="2400" dirty="0"/>
              <a:t>(</a:t>
            </a:r>
            <a:r>
              <a:rPr lang="en-US" sz="2400" dirty="0" err="1"/>
              <a:t>model.state_dict</a:t>
            </a:r>
            <a:r>
              <a:rPr lang="en-US" sz="2400" dirty="0"/>
              <a:t>(), '</a:t>
            </a:r>
            <a:r>
              <a:rPr lang="en-US" sz="2400" dirty="0" err="1"/>
              <a:t>checkpoint.pth</a:t>
            </a:r>
            <a:r>
              <a:rPr lang="en-US" sz="2400" dirty="0"/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7877" y="5762471"/>
            <a:ext cx="4622206" cy="46166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err="1"/>
              <a:t>model.load_state_dict</a:t>
            </a:r>
            <a:r>
              <a:rPr lang="en-US" sz="2400" dirty="0"/>
              <a:t>(</a:t>
            </a:r>
            <a:r>
              <a:rPr lang="en-US" sz="2400" dirty="0" err="1"/>
              <a:t>state_dict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53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7377" y="2038783"/>
            <a:ext cx="9251023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Check the </a:t>
            </a:r>
            <a:r>
              <a:rPr lang="en-US" sz="2800" dirty="0" err="1" smtClean="0"/>
              <a:t>Notboko</a:t>
            </a:r>
            <a:r>
              <a:rPr lang="en-US" sz="2800" dirty="0" smtClean="0"/>
              <a:t> #7 for: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b="1" i="1" dirty="0" smtClean="0"/>
              <a:t>Loading data from a path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b="1" i="1" dirty="0" smtClean="0"/>
              <a:t>Transforms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b="1" i="1" dirty="0" smtClean="0"/>
              <a:t>Data Augmentation</a:t>
            </a:r>
            <a:endParaRPr lang="en-US" altLang="en-US" sz="2800" b="1" i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b="1" i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7377" y="5384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Loading Your Own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47" y="1187057"/>
            <a:ext cx="10515600" cy="4319892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 smtClean="0"/>
              <a:t>ICP2 </a:t>
            </a:r>
            <a:r>
              <a:rPr lang="en-US" sz="4900" b="1" dirty="0" smtClean="0"/>
              <a:t>(Exercise </a:t>
            </a:r>
            <a:r>
              <a:rPr lang="en-US" sz="4900" b="1" dirty="0" smtClean="0"/>
              <a:t>Part5 , 6, and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258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medium-content-sans-serif-font</vt:lpstr>
      <vt:lpstr>Office Theme</vt:lpstr>
      <vt:lpstr>CSEE5590/CS490-0004:  AI for Cybersecurity</vt:lpstr>
      <vt:lpstr>Inference and Validation</vt:lpstr>
      <vt:lpstr>Overfitting</vt:lpstr>
      <vt:lpstr>Regularization</vt:lpstr>
      <vt:lpstr>PowerPoint Presentation</vt:lpstr>
      <vt:lpstr>PowerPoint Presentation</vt:lpstr>
      <vt:lpstr>PowerPoint Presentation</vt:lpstr>
      <vt:lpstr>PowerPoint Presentation</vt:lpstr>
      <vt:lpstr>ICP2 (Exercise Part5 , 6, and 7)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Gharibi, Gharib (UMKC-Student)</dc:creator>
  <cp:lastModifiedBy>Gharibi, Gharib (UMKC-Student)</cp:lastModifiedBy>
  <cp:revision>54</cp:revision>
  <dcterms:created xsi:type="dcterms:W3CDTF">2019-06-04T16:20:58Z</dcterms:created>
  <dcterms:modified xsi:type="dcterms:W3CDTF">2019-06-10T18:13:55Z</dcterms:modified>
</cp:coreProperties>
</file>