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3" r:id="rId7"/>
    <p:sldId id="264" r:id="rId8"/>
    <p:sldId id="265" r:id="rId9"/>
    <p:sldId id="268" r:id="rId10"/>
    <p:sldId id="259" r:id="rId11"/>
    <p:sldId id="258" r:id="rId12"/>
    <p:sldId id="260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AE72-512D-41E0-B7BE-1DDB56B93C7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en/latest/" TargetMode="External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dlami/latest/devguide/gpu.html" TargetMode="External"/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oydhub.com/" TargetMode="External"/><Relationship Id="rId4" Type="http://schemas.openxmlformats.org/officeDocument/2006/relationships/hyperlink" Target="https://cloud.google.com/gpu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box.com/file/46988022275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gk89@mail.umk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235"/>
            <a:ext cx="9144000" cy="2387600"/>
          </a:xfrm>
        </p:spPr>
        <p:txBody>
          <a:bodyPr/>
          <a:lstStyle/>
          <a:p>
            <a:r>
              <a:rPr lang="en-US" b="1" dirty="0"/>
              <a:t>CSEE5590/CS490-0004: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AI </a:t>
            </a:r>
            <a:r>
              <a:rPr lang="en-US" b="1" dirty="0"/>
              <a:t>for 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1503"/>
            <a:ext cx="9144000" cy="1655762"/>
          </a:xfrm>
        </p:spPr>
        <p:txBody>
          <a:bodyPr/>
          <a:lstStyle/>
          <a:p>
            <a:r>
              <a:rPr lang="en-US" dirty="0" smtClean="0"/>
              <a:t>Gharib Gharibi</a:t>
            </a:r>
          </a:p>
          <a:p>
            <a:r>
              <a:rPr lang="en-US" dirty="0" smtClean="0"/>
              <a:t>Summer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</a:t>
            </a:r>
            <a:r>
              <a:rPr lang="en-US" b="1" dirty="0" err="1" smtClean="0"/>
              <a:t>Colaboratory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is an online Notebook service with that provides a GPU for up to 12 hours per session for free.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only need to create a Google account (</a:t>
            </a:r>
            <a:r>
              <a:rPr lang="en-US" dirty="0" err="1" smtClean="0"/>
              <a:t>gmail</a:t>
            </a:r>
            <a:r>
              <a:rPr lang="en-US" dirty="0" smtClean="0"/>
              <a:t>) and access the GC from your Google Drive.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Here’s the formal “getting-Started” tutorial from Google: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hlinkClick r:id="rId2"/>
              </a:rPr>
              <a:t>https://colab.research.google.com/notebooks/welcome.ipynb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will run this step-by-step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PyTorch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is PyTorch?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PyTorch Locally:</a:t>
            </a:r>
            <a:endParaRPr lang="en-US" b="1" dirty="0"/>
          </a:p>
          <a:p>
            <a:r>
              <a:rPr lang="en-US" dirty="0" smtClean="0"/>
              <a:t>To install </a:t>
            </a:r>
            <a:r>
              <a:rPr lang="en-US" b="1" i="1" dirty="0" smtClean="0"/>
              <a:t>PyTorch</a:t>
            </a:r>
            <a:r>
              <a:rPr lang="en-US" dirty="0" smtClean="0"/>
              <a:t> Locally, follow the instructions here: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https://pytorch.org/get-started/locally/</a:t>
            </a:r>
            <a:endParaRPr lang="en-US" dirty="0" smtClean="0"/>
          </a:p>
          <a:p>
            <a:r>
              <a:rPr lang="en-US" dirty="0" smtClean="0"/>
              <a:t>You should be able to manage Virtual Environment on your own system. I recommend using </a:t>
            </a:r>
            <a:r>
              <a:rPr lang="en-US" b="1" i="1" dirty="0" err="1" smtClean="0"/>
              <a:t>Conda</a:t>
            </a:r>
            <a:r>
              <a:rPr lang="en-US" dirty="0" smtClean="0"/>
              <a:t>. Follow the instructions here: </a:t>
            </a:r>
            <a:r>
              <a:rPr lang="en-US" dirty="0" smtClean="0">
                <a:hlinkClick r:id="rId3"/>
              </a:rPr>
              <a:t>https://conda.io/en/latest/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 </a:t>
            </a:r>
            <a:r>
              <a:rPr lang="en-US" b="1" i="1" dirty="0" err="1" smtClean="0"/>
              <a:t>NumPy</a:t>
            </a:r>
            <a:r>
              <a:rPr lang="en-US" dirty="0" smtClean="0"/>
              <a:t> and </a:t>
            </a:r>
            <a:r>
              <a:rPr lang="en-US" b="1" i="1" dirty="0" err="1" smtClean="0"/>
              <a:t>Jupyter</a:t>
            </a:r>
            <a:r>
              <a:rPr lang="en-US" b="1" i="1" dirty="0" smtClean="0"/>
              <a:t> Notebooks </a:t>
            </a:r>
            <a:r>
              <a:rPr lang="en-US" dirty="0" smtClean="0"/>
              <a:t>(should be easy to install from within </a:t>
            </a:r>
            <a:r>
              <a:rPr lang="en-US" dirty="0" err="1" smtClean="0"/>
              <a:t>conda</a:t>
            </a:r>
            <a:r>
              <a:rPr lang="en-US" dirty="0" smtClean="0"/>
              <a:t> –if not already installed with the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PyTorch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do not have a local GPU, I recommend using Google </a:t>
            </a:r>
            <a:r>
              <a:rPr lang="en-US" dirty="0" err="1" smtClean="0"/>
              <a:t>Colaboratory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https://colab.research.google.com/notebooks/welcome.ipynb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would like to use other paid services, check:</a:t>
            </a:r>
          </a:p>
          <a:p>
            <a:r>
              <a:rPr lang="en-US" dirty="0" smtClean="0"/>
              <a:t>AWS: </a:t>
            </a:r>
            <a:r>
              <a:rPr lang="en-US" dirty="0" smtClean="0">
                <a:hlinkClick r:id="rId3"/>
              </a:rPr>
              <a:t>https://docs.aws.amazon.com/dlami/latest/devguide/gpu.html</a:t>
            </a:r>
            <a:endParaRPr lang="en-US" dirty="0" smtClean="0"/>
          </a:p>
          <a:p>
            <a:r>
              <a:rPr lang="en-US" dirty="0" smtClean="0"/>
              <a:t>GCP: </a:t>
            </a:r>
            <a:r>
              <a:rPr lang="en-US" dirty="0" smtClean="0">
                <a:hlinkClick r:id="rId4"/>
              </a:rPr>
              <a:t>https://cloud.google.com/gpu/</a:t>
            </a:r>
            <a:endParaRPr lang="en-US" dirty="0" smtClean="0"/>
          </a:p>
          <a:p>
            <a:r>
              <a:rPr lang="en-US" dirty="0" err="1" smtClean="0"/>
              <a:t>FolydHub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https://www.floydhub.com/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PyTorch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95004"/>
          </a:xfrm>
        </p:spPr>
        <p:txBody>
          <a:bodyPr>
            <a:normAutofit/>
          </a:bodyPr>
          <a:lstStyle/>
          <a:p>
            <a:r>
              <a:rPr lang="en-US" dirty="0" smtClean="0"/>
              <a:t>The best resource to start learning PyTorch, is to learning by example from the following Notebooks on GitHub (these are used for teaching a Deep Learning Nanodegree in </a:t>
            </a:r>
            <a:r>
              <a:rPr lang="en-US" dirty="0" err="1" smtClean="0"/>
              <a:t>Udacity</a:t>
            </a:r>
            <a:r>
              <a:rPr lang="en-US" dirty="0" smtClean="0"/>
              <a:t>). Following is a modified version to fit our classroom. </a:t>
            </a:r>
            <a:endParaRPr lang="en-US" dirty="0" smtClean="0"/>
          </a:p>
          <a:p>
            <a:r>
              <a:rPr lang="en-US" dirty="0" smtClean="0"/>
              <a:t>Clone </a:t>
            </a:r>
            <a:r>
              <a:rPr lang="en-US" dirty="0" smtClean="0"/>
              <a:t>the following repository (It includes more teaching materials </a:t>
            </a:r>
            <a:r>
              <a:rPr lang="en-US" dirty="0" smtClean="0"/>
              <a:t>and </a:t>
            </a:r>
            <a:r>
              <a:rPr lang="en-US" dirty="0" smtClean="0"/>
              <a:t>ICP 1):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33298" y="4616385"/>
            <a:ext cx="5925405" cy="43088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hlinkClick r:id="rId2"/>
              </a:rPr>
              <a:t>https://app.box.com/file/469880222759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8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Deep Neural Network (DNN) from scratch: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8914"/>
            <a:ext cx="1111064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Notebook1:</a:t>
            </a:r>
          </a:p>
          <a:p>
            <a:pPr marL="0" indent="0">
              <a:buNone/>
            </a:pPr>
            <a:r>
              <a:rPr lang="en-US" altLang="en-US" i="1" dirty="0" smtClean="0"/>
              <a:t>deep-learning-v2-pytorch &gt;&gt; intro-to-PyTorch &gt;&gt; Part1 (tensors in PyTorch)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87" y="3274990"/>
            <a:ext cx="8414470" cy="31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5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47" y="1187057"/>
            <a:ext cx="10515600" cy="4319892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ICP1 (Exercise Part1 + Part2)</a:t>
            </a:r>
            <a:br>
              <a:rPr lang="en-US" sz="4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 1: </a:t>
            </a:r>
            <a:r>
              <a:rPr lang="en-US" dirty="0" smtClean="0"/>
              <a:t>Build a DNN using Tensors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Part2: </a:t>
            </a:r>
            <a:r>
              <a:rPr lang="en-US" dirty="0" smtClean="0"/>
              <a:t>Build a DNN using PyTorch </a:t>
            </a:r>
            <a:r>
              <a:rPr lang="en-US" dirty="0" err="1" smtClean="0"/>
              <a:t>nn</a:t>
            </a:r>
            <a:r>
              <a:rPr lang="en-US" dirty="0" smtClean="0"/>
              <a:t> module and download the 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1979"/>
            <a:ext cx="10515600" cy="1325563"/>
          </a:xfrm>
        </p:spPr>
        <p:txBody>
          <a:bodyPr/>
          <a:lstStyle/>
          <a:p>
            <a:r>
              <a:rPr lang="en-US" b="1" dirty="0" smtClean="0"/>
              <a:t>Instructor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 smtClean="0"/>
              <a:t>Gharib Gharibi</a:t>
            </a:r>
          </a:p>
          <a:p>
            <a:r>
              <a:rPr lang="en-US" dirty="0" smtClean="0">
                <a:hlinkClick r:id="rId2"/>
              </a:rPr>
              <a:t>ggk89@mail.umkc.edu</a:t>
            </a:r>
            <a:r>
              <a:rPr lang="en-US" dirty="0" smtClean="0"/>
              <a:t> (preferred)</a:t>
            </a:r>
          </a:p>
          <a:p>
            <a:r>
              <a:rPr lang="en-US" dirty="0" smtClean="0"/>
              <a:t>Office: FH 519 (</a:t>
            </a:r>
            <a:r>
              <a:rPr lang="en-US" dirty="0" err="1" smtClean="0"/>
              <a:t>TuTh</a:t>
            </a:r>
            <a:r>
              <a:rPr lang="en-US" dirty="0" smtClean="0"/>
              <a:t> 3-4pm) or by appointment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0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Course: AI for Cybersecurity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138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AI, and specifically Deep Learning, has advanced the SOTA in an growing number of domains.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Thus, there is a high demand to develop DL models, but the privacy and security of these models have been ignored for some extent.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We study how to secure DL models and preserve data privacy when developing and implementing DL models.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Deep Learning?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 subfield of Machine Learning that can automatically detect the features/patterns of data without user intervention.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92" y="2963774"/>
            <a:ext cx="7041758" cy="34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2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0" y="406221"/>
            <a:ext cx="10515600" cy="1325563"/>
          </a:xfrm>
        </p:spPr>
        <p:txBody>
          <a:bodyPr/>
          <a:lstStyle/>
          <a:p>
            <a:r>
              <a:rPr lang="en-US" b="1" dirty="0" smtClean="0"/>
              <a:t>Neural Networks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27" y="853245"/>
            <a:ext cx="5398410" cy="4787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46662" y="5966947"/>
            <a:ext cx="398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hlinkClick r:id="rId3"/>
              </a:rPr>
              <a:t>Referece</a:t>
            </a:r>
            <a:r>
              <a:rPr lang="en-US" dirty="0" smtClean="0">
                <a:hlinkClick r:id="rId3"/>
              </a:rPr>
              <a:t>: https://classroom.udacity.com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96629"/>
            <a:ext cx="49358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Deep Learning is based on </a:t>
            </a:r>
            <a:r>
              <a:rPr lang="en-US" sz="2800" b="1" i="1" dirty="0" smtClean="0"/>
              <a:t>artificial neural networks </a:t>
            </a:r>
            <a:r>
              <a:rPr lang="en-US" sz="2800" dirty="0" smtClean="0"/>
              <a:t>which have been around in some form since the late 1950s. </a:t>
            </a:r>
          </a:p>
          <a:p>
            <a:endParaRPr lang="en-US" sz="2800" dirty="0"/>
          </a:p>
          <a:p>
            <a:r>
              <a:rPr lang="en-US" sz="2800" dirty="0" smtClean="0"/>
              <a:t>The networks are built from individual parts approximating neurons, typically called units or simply "neurons."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70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One-Layer Neural Network:</a:t>
            </a:r>
            <a:br>
              <a:rPr lang="en-US" b="1" dirty="0" smtClean="0"/>
            </a:br>
            <a:r>
              <a:rPr lang="en-US" b="1" dirty="0" smtClean="0"/>
              <a:t>How does it work?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70" y="1690688"/>
            <a:ext cx="7084460" cy="47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6" y="396564"/>
            <a:ext cx="5575389" cy="27348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4" y="3685585"/>
            <a:ext cx="5363111" cy="2671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3540" y="1286925"/>
            <a:ext cx="3970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General Architecture of a Deep Neural Network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2223" y="4531847"/>
            <a:ext cx="45831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More hidden layers for more complicated tasks (NLP, Computer Vision, etc.)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19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Activation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break the linearity of the matrix computations by compressing the network values between 0 and 1 or -1 and 1.</a:t>
            </a:r>
          </a:p>
          <a:p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Sigmoid</a:t>
            </a:r>
          </a:p>
          <a:p>
            <a:r>
              <a:rPr lang="en-US" dirty="0" err="1" smtClean="0"/>
              <a:t>Tanh</a:t>
            </a:r>
            <a:endParaRPr lang="en-US" dirty="0" smtClean="0"/>
          </a:p>
          <a:p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61" y="3023296"/>
            <a:ext cx="7840967" cy="31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Deep Neural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Do not worry about these concepts, we will study them in more details as the course progress (top-down </a:t>
            </a:r>
            <a:r>
              <a:rPr lang="en-US" dirty="0" err="1" smtClean="0"/>
              <a:t>appraoch</a:t>
            </a:r>
            <a:r>
              <a:rPr lang="en-US" dirty="0" smtClean="0"/>
              <a:t>):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loss function (e.g., mean square error)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Backpropagation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Stochastic Gradient Descent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Hyperparameters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…and others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2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488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CSEE5590/CS490-0004:  AI for Cybersecurity</vt:lpstr>
      <vt:lpstr>Instructor</vt:lpstr>
      <vt:lpstr>Course: AI for Cybersecurity</vt:lpstr>
      <vt:lpstr>What is Deep Learning?</vt:lpstr>
      <vt:lpstr>Neural Networks</vt:lpstr>
      <vt:lpstr>One-Layer Neural Network: How does it work?</vt:lpstr>
      <vt:lpstr>PowerPoint Presentation</vt:lpstr>
      <vt:lpstr>Activation Functions</vt:lpstr>
      <vt:lpstr>More on Deep Neural Networks</vt:lpstr>
      <vt:lpstr>Google Colaboratory</vt:lpstr>
      <vt:lpstr>Introduction to PyTorch</vt:lpstr>
      <vt:lpstr>Introduction to PyTorch</vt:lpstr>
      <vt:lpstr>Introduction to PyTorch</vt:lpstr>
      <vt:lpstr>Building a Deep Neural Network (DNN) from scratch:</vt:lpstr>
      <vt:lpstr>ICP1 (Exercise Part1 + Part2)  Part 1: Build a DNN using Tensors  Part2: Build a DNN using PyTorch nn module and download the MNIST dataset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Gharibi, Gharib (UMKC-Student)</dc:creator>
  <cp:lastModifiedBy>Gharibi, Gharib (UMKC-Student)</cp:lastModifiedBy>
  <cp:revision>34</cp:revision>
  <dcterms:created xsi:type="dcterms:W3CDTF">2019-06-04T16:20:58Z</dcterms:created>
  <dcterms:modified xsi:type="dcterms:W3CDTF">2019-06-04T20:00:44Z</dcterms:modified>
</cp:coreProperties>
</file>