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2" r:id="rId5"/>
    <p:sldId id="291" r:id="rId6"/>
    <p:sldId id="262" r:id="rId7"/>
    <p:sldId id="290" r:id="rId8"/>
    <p:sldId id="293" r:id="rId9"/>
    <p:sldId id="294" r:id="rId10"/>
    <p:sldId id="295" r:id="rId11"/>
    <p:sldId id="288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AE72-512D-41E0-B7BE-1DDB56B93C7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g-VhHlztq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g-VhHlztq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235"/>
            <a:ext cx="9144000" cy="2387600"/>
          </a:xfrm>
        </p:spPr>
        <p:txBody>
          <a:bodyPr/>
          <a:lstStyle/>
          <a:p>
            <a:r>
              <a:rPr lang="en-US" b="1" dirty="0"/>
              <a:t>CSEE5590/CS490-0004: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AI </a:t>
            </a:r>
            <a:r>
              <a:rPr lang="en-US" b="1" dirty="0"/>
              <a:t>for 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1503"/>
            <a:ext cx="9144000" cy="1655762"/>
          </a:xfrm>
        </p:spPr>
        <p:txBody>
          <a:bodyPr/>
          <a:lstStyle/>
          <a:p>
            <a:r>
              <a:rPr lang="en-US" dirty="0" smtClean="0"/>
              <a:t>Gharib Gharibi</a:t>
            </a:r>
          </a:p>
          <a:p>
            <a:r>
              <a:rPr lang="en-US" dirty="0" smtClean="0"/>
              <a:t>Summer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05" y="838004"/>
            <a:ext cx="8835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Project: Global DP on sum and mean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924674" y="1884256"/>
            <a:ext cx="11075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Create a Laplacian mechanism that accepts a query, a </a:t>
            </a:r>
            <a:r>
              <a:rPr lang="en-US" sz="3600" dirty="0" err="1" smtClean="0"/>
              <a:t>db</a:t>
            </a:r>
            <a:r>
              <a:rPr lang="en-US" sz="3600" dirty="0" smtClean="0"/>
              <a:t>, and a sensitivity and adds a certain amount of noise to the query output 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Laplace noise requires the Beta variable. Use the </a:t>
            </a:r>
            <a:r>
              <a:rPr lang="en-US" sz="3600" dirty="0"/>
              <a:t>following function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np.random.laplace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(0, beta, 1</a:t>
            </a:r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3600" dirty="0" smtClean="0"/>
              <a:t>to get Laplace noise.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7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805" y="2695591"/>
            <a:ext cx="11215955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How does changing epsilon value affects the output result?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683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Differentially Private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= Training</a:t>
            </a:r>
          </a:p>
          <a:p>
            <a:r>
              <a:rPr lang="en-US" dirty="0" smtClean="0"/>
              <a:t>Databases = Datasets</a:t>
            </a:r>
          </a:p>
          <a:p>
            <a:r>
              <a:rPr lang="en-US" dirty="0" smtClean="0"/>
              <a:t>The major issues here with calculating sensitivity is that DL models already produce a high-level of random distribution during the training phase that its very difficult to generate the same model (query result) twice even using the same dataset.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336"/>
            <a:ext cx="10515600" cy="23883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DP to train </a:t>
            </a:r>
            <a:r>
              <a:rPr lang="en-US" b="1" dirty="0" smtClean="0"/>
              <a:t>a classifier on your high-sensitive patients data that is missing labels </a:t>
            </a:r>
            <a:r>
              <a:rPr lang="en-US" b="1" dirty="0"/>
              <a:t>and generate a DP DL model: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092754"/>
          </a:xfrm>
        </p:spPr>
        <p:txBody>
          <a:bodyPr/>
          <a:lstStyle/>
          <a:p>
            <a:r>
              <a:rPr lang="en-US" dirty="0" smtClean="0"/>
              <a:t>Ask </a:t>
            </a:r>
            <a:r>
              <a:rPr lang="en-US" i="1" dirty="0" smtClean="0"/>
              <a:t>n</a:t>
            </a:r>
            <a:r>
              <a:rPr lang="en-US" dirty="0" smtClean="0"/>
              <a:t> partner hospitals to train models locally on their own data</a:t>
            </a:r>
          </a:p>
          <a:p>
            <a:r>
              <a:rPr lang="en-US" dirty="0" smtClean="0"/>
              <a:t>Use their models to predict on your own dataset, and generate </a:t>
            </a:r>
            <a:r>
              <a:rPr lang="en-US" i="1" dirty="0" smtClean="0"/>
              <a:t>n</a:t>
            </a:r>
            <a:r>
              <a:rPr lang="en-US" dirty="0" smtClean="0"/>
              <a:t> labels for each data point</a:t>
            </a:r>
          </a:p>
          <a:p>
            <a:r>
              <a:rPr lang="en-US" dirty="0" smtClean="0"/>
              <a:t>Use a DP query to generate a true label (most appeared label!)</a:t>
            </a:r>
          </a:p>
          <a:p>
            <a:r>
              <a:rPr lang="en-US" dirty="0" smtClean="0"/>
              <a:t>Train a new model using the labels in the dataset. Those labels are all DP generated!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46" y="837738"/>
            <a:ext cx="10515600" cy="397056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- Local Differential Privacy: </a:t>
            </a:r>
            <a:r>
              <a:rPr lang="en-US" sz="3600" dirty="0" smtClean="0"/>
              <a:t>adding noise to the database directly (or letting users add noise to their data –e.g., ).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- This technique provides high privacy.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- Users do not have to trust the database analysts! </a:t>
            </a:r>
            <a:br>
              <a:rPr lang="en-US" sz="3600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/>
              <a:t>Example: Randomized Response (flipping coins)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037726" y="5078474"/>
            <a:ext cx="5602840" cy="95410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def</a:t>
            </a:r>
            <a:r>
              <a:rPr lang="en-US" sz="2800" dirty="0"/>
              <a:t> query(</a:t>
            </a:r>
            <a:r>
              <a:rPr lang="en-US" sz="2800" dirty="0" err="1"/>
              <a:t>db</a:t>
            </a:r>
            <a:r>
              <a:rPr lang="en-US" sz="2800" dirty="0"/>
              <a:t>, noise):</a:t>
            </a:r>
          </a:p>
          <a:p>
            <a:r>
              <a:rPr lang="en-US" sz="2800" dirty="0"/>
              <a:t>  return </a:t>
            </a:r>
            <a:r>
              <a:rPr lang="en-US" sz="2800" dirty="0" err="1"/>
              <a:t>torch.sum</a:t>
            </a:r>
            <a:r>
              <a:rPr lang="en-US" sz="2800" dirty="0"/>
              <a:t>(</a:t>
            </a:r>
            <a:r>
              <a:rPr lang="en-US" sz="2800" dirty="0" err="1"/>
              <a:t>db.float</a:t>
            </a:r>
            <a:r>
              <a:rPr lang="en-US" sz="2800" dirty="0"/>
              <a:t>() + noise)</a:t>
            </a:r>
          </a:p>
        </p:txBody>
      </p:sp>
    </p:spTree>
    <p:extLst>
      <p:ext uri="{BB962C8B-B14F-4D97-AF65-F5344CB8AC3E}">
        <p14:creationId xmlns:p14="http://schemas.microsoft.com/office/powerpoint/2010/main" val="5209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19" y="893851"/>
            <a:ext cx="10515600" cy="481858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Global Differential Privacy: </a:t>
            </a:r>
            <a:r>
              <a:rPr lang="en-US" sz="3200" dirty="0" smtClean="0"/>
              <a:t>adding noise to the output of the query on the database.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 The database includes the information in raw format.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 Users need to trust the database owner!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 Two types of noise to add to the query output: </a:t>
            </a:r>
            <a:br>
              <a:rPr lang="en-US" sz="3200" dirty="0" smtClean="0"/>
            </a:br>
            <a:r>
              <a:rPr lang="en-US" sz="3200" dirty="0" smtClean="0"/>
              <a:t>Gaussian noise, Laplace noise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171290" y="5235377"/>
            <a:ext cx="5602840" cy="95410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def</a:t>
            </a:r>
            <a:r>
              <a:rPr lang="en-US" sz="2800" dirty="0"/>
              <a:t> query(</a:t>
            </a:r>
            <a:r>
              <a:rPr lang="en-US" sz="2800" dirty="0" err="1"/>
              <a:t>db</a:t>
            </a:r>
            <a:r>
              <a:rPr lang="en-US" sz="2800" dirty="0"/>
              <a:t>, noise):</a:t>
            </a:r>
          </a:p>
          <a:p>
            <a:r>
              <a:rPr lang="en-US" sz="2800" dirty="0"/>
              <a:t>  return </a:t>
            </a:r>
            <a:r>
              <a:rPr lang="en-US" sz="2800" dirty="0" err="1"/>
              <a:t>torch.sum</a:t>
            </a:r>
            <a:r>
              <a:rPr lang="en-US" sz="2800" dirty="0"/>
              <a:t>(</a:t>
            </a:r>
            <a:r>
              <a:rPr lang="en-US" sz="2800" dirty="0" err="1"/>
              <a:t>db.float</a:t>
            </a:r>
            <a:r>
              <a:rPr lang="en-US" sz="2800" dirty="0" smtClean="0"/>
              <a:t>()) + noise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9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94" y="840741"/>
            <a:ext cx="5945167" cy="1368203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5106847" y="3375061"/>
            <a:ext cx="1859623" cy="1674688"/>
          </a:xfrm>
          <a:prstGeom prst="fram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9622" y="2969232"/>
            <a:ext cx="1348190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Query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Noise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36585" y="4212405"/>
            <a:ext cx="1179252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52242" y="4212405"/>
            <a:ext cx="1179252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42461" y="3579805"/>
            <a:ext cx="1872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differential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private query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979" y="2748998"/>
            <a:ext cx="4993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How </a:t>
            </a:r>
            <a:r>
              <a:rPr lang="en-US" sz="4400" b="1" dirty="0"/>
              <a:t>much noise should we add?</a:t>
            </a:r>
            <a:endParaRPr lang="en-US" sz="4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1" y="1186273"/>
            <a:ext cx="38766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0" y="322884"/>
            <a:ext cx="10515600" cy="1325563"/>
          </a:xfrm>
        </p:spPr>
        <p:txBody>
          <a:bodyPr/>
          <a:lstStyle/>
          <a:p>
            <a:r>
              <a:rPr lang="en-US" b="1" dirty="0" smtClean="0"/>
              <a:t>Differential Privacy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14908" y="5847406"/>
            <a:ext cx="1083324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(YouTube) The Definition of Privacy by Cynthia </a:t>
            </a:r>
            <a:r>
              <a:rPr lang="en-US" dirty="0" err="1" smtClean="0"/>
              <a:t>Dwork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www.youtube.com/watch?v=lg-VhHlztqo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909" y="1530674"/>
            <a:ext cx="108332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outcome of any analysis is essentially equally likely, independent of whether any individual joins, or refrains from joining, the dataset.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4" y="3342330"/>
            <a:ext cx="8014112" cy="17780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17969" y="4473737"/>
                <a:ext cx="6363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69" y="4473737"/>
                <a:ext cx="6363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530956" y="5268470"/>
                <a:ext cx="3577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)-differential private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56" y="5268470"/>
                <a:ext cx="3577326" cy="430887"/>
              </a:xfrm>
              <a:prstGeom prst="rect">
                <a:avLst/>
              </a:prstGeom>
              <a:blipFill>
                <a:blip r:embed="rId5"/>
                <a:stretch>
                  <a:fillRect t="-23944" r="-4600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7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0" y="322884"/>
            <a:ext cx="10515600" cy="1325563"/>
          </a:xfrm>
        </p:spPr>
        <p:txBody>
          <a:bodyPr/>
          <a:lstStyle/>
          <a:p>
            <a:r>
              <a:rPr lang="en-US" b="1" dirty="0" smtClean="0"/>
              <a:t>Differential Privacy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14908" y="5847406"/>
            <a:ext cx="1083324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(YouTube) The Definition of Privacy by Cynthia </a:t>
            </a:r>
            <a:r>
              <a:rPr lang="en-US" dirty="0" err="1" smtClean="0"/>
              <a:t>Dwork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www.youtube.com/watch?v=lg-VhHlztqo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909" y="1530674"/>
            <a:ext cx="108332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outcome of any analysis is essentially equally likely, independent of whether any individual joins, or refrains from joining, the dataset.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54" y="3342330"/>
            <a:ext cx="8014112" cy="17780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17969" y="4473737"/>
                <a:ext cx="7261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69" y="4473737"/>
                <a:ext cx="72616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530956" y="5268470"/>
                <a:ext cx="3577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)-differential private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56" y="5268470"/>
                <a:ext cx="3577326" cy="430887"/>
              </a:xfrm>
              <a:prstGeom prst="rect">
                <a:avLst/>
              </a:prstGeom>
              <a:blipFill>
                <a:blip r:embed="rId5"/>
                <a:stretch>
                  <a:fillRect t="-23944" r="-4600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47636" y="419961"/>
            <a:ext cx="8250148" cy="218526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Q: How different are these two distributions?</a:t>
            </a:r>
            <a:endParaRPr lang="en-US" sz="3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6647" y="2076360"/>
            <a:ext cx="811659" cy="22901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49583" y="1745524"/>
            <a:ext cx="435661" cy="26457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50067" y="4391283"/>
            <a:ext cx="2147299" cy="57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2998" y="4417254"/>
            <a:ext cx="2147299" cy="57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9963" y="1464727"/>
            <a:ext cx="4993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So </a:t>
            </a:r>
            <a:r>
              <a:rPr lang="en-US" sz="4400" b="1" dirty="0"/>
              <a:t>how much noise should we add?</a:t>
            </a:r>
            <a:endParaRPr lang="en-US" sz="4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1" y="1186273"/>
            <a:ext cx="38766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19963" y="3312363"/>
            <a:ext cx="4993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The minimum level that satisfies a certain level of epsilon and delta</a:t>
            </a:r>
          </a:p>
          <a:p>
            <a:pPr algn="ctr"/>
            <a:r>
              <a:rPr lang="en-US" sz="3600" b="1" dirty="0" smtClean="0"/>
              <a:t>(Privacy Budget)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7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05" y="838004"/>
            <a:ext cx="8835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But </a:t>
            </a:r>
            <a:r>
              <a:rPr lang="en-US" sz="4400" b="1" dirty="0"/>
              <a:t>how much noise should we add?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4674" y="1884256"/>
                <a:ext cx="11075542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The amount of noise depends on the following factors: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sz="3600" dirty="0" smtClean="0"/>
                  <a:t>The type of used noise (Laplacian)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sz="3600" dirty="0" smtClean="0"/>
                  <a:t>The sensitivity of the query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sz="3600" dirty="0" smtClean="0"/>
                  <a:t>The desired Epsilon and Delta</a:t>
                </a:r>
              </a:p>
              <a:p>
                <a:pPr marL="571500" indent="-571500">
                  <a:buFontTx/>
                  <a:buChar char="-"/>
                </a:pPr>
                <a:endParaRPr lang="en-US" sz="3600" dirty="0"/>
              </a:p>
              <a:p>
                <a:r>
                  <a:rPr lang="en-US" sz="3600" b="1" dirty="0" smtClean="0"/>
                  <a:t>For Laplacian Noise: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 smtClean="0"/>
                  <a:t> = sensitivity(query) /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 smtClean="0"/>
                  <a:t> is always 0 for Laplacian noise</a:t>
                </a: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74" y="1884256"/>
                <a:ext cx="11075542" cy="5078313"/>
              </a:xfrm>
              <a:prstGeom prst="rect">
                <a:avLst/>
              </a:prstGeom>
              <a:blipFill>
                <a:blip r:embed="rId2"/>
                <a:stretch>
                  <a:fillRect l="-1706" t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472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CSEE5590/CS490-0004:  AI for Cybersecurity</vt:lpstr>
      <vt:lpstr>- Local Differential Privacy: adding noise to the database directly (or letting users add noise to their data –e.g., ).   - This technique provides high privacy.   - Users do not have to trust the database analysts!   Example: Randomized Response (flipping coins) </vt:lpstr>
      <vt:lpstr>Global Differential Privacy: adding noise to the output of the query on the database.  - The database includes the information in raw format.   - Users need to trust the database owner!  - Two types of noise to add to the query output:  Gaussian noise, Laplace noise   </vt:lpstr>
      <vt:lpstr>PowerPoint Presentation</vt:lpstr>
      <vt:lpstr>PowerPoint Presentation</vt:lpstr>
      <vt:lpstr>Differential Privacy</vt:lpstr>
      <vt:lpstr>Differential Privacy</vt:lpstr>
      <vt:lpstr>PowerPoint Presentation</vt:lpstr>
      <vt:lpstr>PowerPoint Presentation</vt:lpstr>
      <vt:lpstr>PowerPoint Presentation</vt:lpstr>
      <vt:lpstr>How does changing epsilon value affects the output result?</vt:lpstr>
      <vt:lpstr>Differentially Private Deep Learning</vt:lpstr>
      <vt:lpstr>Use DP to train a classifier on your high-sensitive patients data that is missing labels and generate a DP DL model: 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Gharibi, Gharib (UMKC-Student)</dc:creator>
  <cp:lastModifiedBy>Gharibi, Gharib (UMKC-Student)</cp:lastModifiedBy>
  <cp:revision>131</cp:revision>
  <dcterms:created xsi:type="dcterms:W3CDTF">2019-06-04T16:20:58Z</dcterms:created>
  <dcterms:modified xsi:type="dcterms:W3CDTF">2019-06-20T21:37:27Z</dcterms:modified>
</cp:coreProperties>
</file>