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2" r:id="rId4"/>
    <p:sldId id="271" r:id="rId5"/>
    <p:sldId id="279" r:id="rId6"/>
    <p:sldId id="272" r:id="rId7"/>
    <p:sldId id="273" r:id="rId8"/>
    <p:sldId id="280" r:id="rId9"/>
    <p:sldId id="274" r:id="rId10"/>
    <p:sldId id="277" r:id="rId11"/>
    <p:sldId id="270" r:id="rId12"/>
    <p:sldId id="284" r:id="rId13"/>
    <p:sldId id="281" r:id="rId14"/>
    <p:sldId id="282" r:id="rId15"/>
    <p:sldId id="283" r:id="rId16"/>
    <p:sldId id="285" r:id="rId17"/>
    <p:sldId id="286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9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6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9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0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0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4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7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1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6AE72-512D-41E0-B7BE-1DDB56B93C7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6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lg-VhHlztq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5235"/>
            <a:ext cx="9144000" cy="2387600"/>
          </a:xfrm>
        </p:spPr>
        <p:txBody>
          <a:bodyPr/>
          <a:lstStyle/>
          <a:p>
            <a:r>
              <a:rPr lang="en-US" b="1" dirty="0"/>
              <a:t>CSEE5590/CS490-0004: </a:t>
            </a:r>
            <a:br>
              <a:rPr lang="en-US" b="1" dirty="0"/>
            </a:br>
            <a:r>
              <a:rPr lang="en-US" b="1" dirty="0"/>
              <a:t>AI for Cybersecurity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31503"/>
            <a:ext cx="9144000" cy="1655762"/>
          </a:xfrm>
        </p:spPr>
        <p:txBody>
          <a:bodyPr/>
          <a:lstStyle/>
          <a:p>
            <a:r>
              <a:rPr lang="en-US" dirty="0"/>
              <a:t>Gharib Gharibi</a:t>
            </a:r>
          </a:p>
          <a:p>
            <a:r>
              <a:rPr lang="en-US" dirty="0"/>
              <a:t>Summer 2019</a:t>
            </a:r>
          </a:p>
        </p:txBody>
      </p:sp>
    </p:spTree>
    <p:extLst>
      <p:ext uri="{BB962C8B-B14F-4D97-AF65-F5344CB8AC3E}">
        <p14:creationId xmlns:p14="http://schemas.microsoft.com/office/powerpoint/2010/main" val="37058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8746" y="476619"/>
            <a:ext cx="9251023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b="1" dirty="0"/>
              <a:t>To answer the question: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/>
              <a:t>3- create a function, sensitivity, to measure the sensitivity of any query: </a:t>
            </a:r>
            <a:r>
              <a:rPr lang="en-US" sz="2800" i="1" dirty="0"/>
              <a:t>sensitivity(query, </a:t>
            </a:r>
            <a:r>
              <a:rPr lang="en-US" sz="2800" i="1" dirty="0" err="1"/>
              <a:t>n_entries</a:t>
            </a:r>
            <a:r>
              <a:rPr lang="en-US" sz="2800" i="1" dirty="0"/>
              <a:t>) # returns max distance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/>
              <a:t>4- Use your sensitivity function to get a feeling of different simple queries (sum, mean, threshold).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sz="2800" dirty="0"/>
              <a:t>You will learn that some sensitivity is related to the function (e.g., sum query) while others are data-specific (e.g., threshold).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75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47" y="1187057"/>
            <a:ext cx="10515600" cy="43198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5400" dirty="0"/>
              <a:t>5- Implement a Differencing attack to identify the data of a particular  object in the database. </a:t>
            </a:r>
          </a:p>
        </p:txBody>
      </p:sp>
    </p:spTree>
    <p:extLst>
      <p:ext uri="{BB962C8B-B14F-4D97-AF65-F5344CB8AC3E}">
        <p14:creationId xmlns:p14="http://schemas.microsoft.com/office/powerpoint/2010/main" val="260167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8702"/>
            <a:ext cx="10515600" cy="1325563"/>
          </a:xfrm>
        </p:spPr>
        <p:txBody>
          <a:bodyPr/>
          <a:lstStyle/>
          <a:p>
            <a:r>
              <a:rPr lang="en-US" dirty="0"/>
              <a:t>The previous functions are not differentially private.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880579"/>
            <a:ext cx="10515600" cy="2657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Differential privacy always requires a noise or randomness added to the data/query output to protect from attacks -- e.g., Differencing Attacks.</a:t>
            </a:r>
          </a:p>
        </p:txBody>
      </p:sp>
    </p:spTree>
    <p:extLst>
      <p:ext uri="{BB962C8B-B14F-4D97-AF65-F5344CB8AC3E}">
        <p14:creationId xmlns:p14="http://schemas.microsoft.com/office/powerpoint/2010/main" val="3534326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892" y="2337763"/>
            <a:ext cx="10997629" cy="2614382"/>
          </a:xfrm>
        </p:spPr>
        <p:txBody>
          <a:bodyPr>
            <a:normAutofit fontScale="90000"/>
          </a:bodyPr>
          <a:lstStyle/>
          <a:p>
            <a:r>
              <a:rPr lang="en-US" dirty="0"/>
              <a:t>Thus, we need to focus on developing differentially-private algorithms to protect the users data!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main strategy here is to add noise to the database and to the queries.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 can add noise in two different techniques: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986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717" y="324029"/>
            <a:ext cx="10515600" cy="59997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- Local Differential Privacy: </a:t>
            </a:r>
            <a:r>
              <a:rPr lang="en-US" dirty="0"/>
              <a:t>adding noise to the database directly (or letting users add noise to their data –e.g., ). This technique provides high privacy. Users do not have to trust the database analysts!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- Global Differential Privacy: </a:t>
            </a:r>
            <a:r>
              <a:rPr lang="en-US" dirty="0"/>
              <a:t>adding noise to the output of the query on the database. The database include the information in raw format. Users need to trust the database owner!</a:t>
            </a:r>
          </a:p>
        </p:txBody>
      </p:sp>
    </p:spTree>
    <p:extLst>
      <p:ext uri="{BB962C8B-B14F-4D97-AF65-F5344CB8AC3E}">
        <p14:creationId xmlns:p14="http://schemas.microsoft.com/office/powerpoint/2010/main" val="520967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Local Differential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4769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Each individual adds noise to their own data BEFORE sending it to the database. </a:t>
            </a:r>
          </a:p>
          <a:p>
            <a:pPr>
              <a:lnSpc>
                <a:spcPct val="200000"/>
              </a:lnSpc>
            </a:pPr>
            <a:r>
              <a:rPr lang="en-US" dirty="0"/>
              <a:t>A good example is </a:t>
            </a:r>
            <a:r>
              <a:rPr lang="en-US" i="1" dirty="0"/>
              <a:t>Randomized Response which protects privacy using what's known as Plausible Deniability</a:t>
            </a:r>
            <a:r>
              <a:rPr lang="en-US" dirty="0"/>
              <a:t>. This provides protect for the user (privacy) and adds noise to the data. </a:t>
            </a:r>
          </a:p>
        </p:txBody>
      </p:sp>
    </p:spTree>
    <p:extLst>
      <p:ext uri="{BB962C8B-B14F-4D97-AF65-F5344CB8AC3E}">
        <p14:creationId xmlns:p14="http://schemas.microsoft.com/office/powerpoint/2010/main" val="1908835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5403" y="2065104"/>
            <a:ext cx="1222625" cy="12226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Study group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2500903" y="1880170"/>
            <a:ext cx="1664413" cy="1592494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Flip a coin</a:t>
            </a:r>
          </a:p>
        </p:txBody>
      </p:sp>
      <p:sp>
        <p:nvSpPr>
          <p:cNvPr id="6" name="Rectangle 5"/>
          <p:cNvSpPr/>
          <p:nvPr/>
        </p:nvSpPr>
        <p:spPr>
          <a:xfrm>
            <a:off x="6905945" y="801383"/>
            <a:ext cx="3253483" cy="5753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Answer Honestly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3945281" y="4289355"/>
            <a:ext cx="2607064" cy="127547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Flip </a:t>
            </a:r>
            <a:r>
              <a:rPr lang="en-US" sz="2000"/>
              <a:t>a coin again**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905945" y="3714002"/>
            <a:ext cx="3253483" cy="5753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Answer YES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905945" y="5654105"/>
            <a:ext cx="3253483" cy="5753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Answer NO</a:t>
            </a:r>
          </a:p>
        </p:txBody>
      </p:sp>
      <p:cxnSp>
        <p:nvCxnSpPr>
          <p:cNvPr id="11" name="Straight Arrow Connector 10"/>
          <p:cNvCxnSpPr>
            <a:stCxn id="4" idx="6"/>
            <a:endCxn id="5" idx="1"/>
          </p:cNvCxnSpPr>
          <p:nvPr/>
        </p:nvCxnSpPr>
        <p:spPr>
          <a:xfrm>
            <a:off x="1628028" y="2676417"/>
            <a:ext cx="87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0"/>
            <a:endCxn id="6" idx="1"/>
          </p:cNvCxnSpPr>
          <p:nvPr/>
        </p:nvCxnSpPr>
        <p:spPr>
          <a:xfrm rot="5400000" flipH="1" flipV="1">
            <a:off x="4723972" y="-301802"/>
            <a:ext cx="791110" cy="3572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7" idx="1"/>
          </p:cNvCxnSpPr>
          <p:nvPr/>
        </p:nvCxnSpPr>
        <p:spPr>
          <a:xfrm rot="16200000" flipH="1">
            <a:off x="2911982" y="3893791"/>
            <a:ext cx="1454426" cy="612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0"/>
            <a:endCxn id="8" idx="1"/>
          </p:cNvCxnSpPr>
          <p:nvPr/>
        </p:nvCxnSpPr>
        <p:spPr>
          <a:xfrm rot="5400000" flipH="1" flipV="1">
            <a:off x="5933541" y="3316951"/>
            <a:ext cx="287676" cy="16571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2"/>
            <a:endCxn id="9" idx="1"/>
          </p:cNvCxnSpPr>
          <p:nvPr/>
        </p:nvCxnSpPr>
        <p:spPr>
          <a:xfrm rot="16200000" flipH="1">
            <a:off x="5888901" y="4924737"/>
            <a:ext cx="376957" cy="16571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618646" y="604703"/>
            <a:ext cx="1360470" cy="557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HEADS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539448" y="4054057"/>
            <a:ext cx="1360470" cy="557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TAILS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5607119" y="4063209"/>
            <a:ext cx="1360470" cy="557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5536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project, do the following: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 a randomized response functionality (flip coins by creating a 0/1 random generator in python):</a:t>
            </a:r>
          </a:p>
          <a:p>
            <a:r>
              <a:rPr lang="en-US" dirty="0"/>
              <a:t>For each entry in the </a:t>
            </a:r>
            <a:r>
              <a:rPr lang="en-US" dirty="0" err="1"/>
              <a:t>db</a:t>
            </a:r>
            <a:r>
              <a:rPr lang="en-US" dirty="0"/>
              <a:t>: flip two coins (generate two 1/0 responses)</a:t>
            </a:r>
          </a:p>
          <a:p>
            <a:pPr lvl="1"/>
            <a:r>
              <a:rPr lang="en-US" dirty="0"/>
              <a:t>If the first result (flip) is heads (1), then leave the entry as it is</a:t>
            </a:r>
          </a:p>
          <a:p>
            <a:pPr lvl="1"/>
            <a:r>
              <a:rPr lang="en-US" dirty="0"/>
              <a:t>If the first result is tails (0), then reset the entry according to the second flip (rest it to either 1 or 0 based on the second flip). </a:t>
            </a:r>
          </a:p>
          <a:p>
            <a:pPr marL="228600" lvl="1"/>
            <a:r>
              <a:rPr lang="en-US" dirty="0"/>
              <a:t>Now, perform the mean query on the original dataset and the randomized dataset and return both results so that you can compare them</a:t>
            </a:r>
          </a:p>
          <a:p>
            <a:pPr marL="228600" lvl="1"/>
            <a:r>
              <a:rPr lang="en-US" dirty="0"/>
              <a:t>Study how much the noise changes the query databases of varying sizes</a:t>
            </a:r>
            <a:br>
              <a:rPr lang="en-US" dirty="0"/>
            </a:br>
            <a:r>
              <a:rPr lang="en-US" dirty="0"/>
              <a:t> (10, 100, 1000)</a:t>
            </a:r>
          </a:p>
          <a:p>
            <a:pPr marL="228600" lvl="1"/>
            <a:r>
              <a:rPr lang="en-US" dirty="0"/>
              <a:t>Report the true query and the noise query for those varying sizes.  </a:t>
            </a:r>
          </a:p>
        </p:txBody>
      </p:sp>
    </p:spTree>
    <p:extLst>
      <p:ext uri="{BB962C8B-B14F-4D97-AF65-F5344CB8AC3E}">
        <p14:creationId xmlns:p14="http://schemas.microsoft.com/office/powerpoint/2010/main" val="1917232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Observations: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more data points are added, the similar the query results (the noise is averaging with more data even when its noisy!)</a:t>
            </a:r>
          </a:p>
          <a:p>
            <a:r>
              <a:rPr lang="en-US" dirty="0"/>
              <a:t>Local differential privacy adds much more noise, and requires much more data to get more accurate results.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To maximize the protection on the dataset itself, use Local Differential Privacy, but make sure to have a large dataset so that your results are more accurate!</a:t>
            </a:r>
          </a:p>
          <a:p>
            <a:r>
              <a:rPr lang="en-US" dirty="0"/>
              <a:t>What if the dataset is smaller? (Global DP!)</a:t>
            </a:r>
          </a:p>
        </p:txBody>
      </p:sp>
    </p:spTree>
    <p:extLst>
      <p:ext uri="{BB962C8B-B14F-4D97-AF65-F5344CB8AC3E}">
        <p14:creationId xmlns:p14="http://schemas.microsoft.com/office/powerpoint/2010/main" val="1144928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9596" y="2757237"/>
            <a:ext cx="11215955" cy="1325563"/>
          </a:xfrm>
        </p:spPr>
        <p:txBody>
          <a:bodyPr/>
          <a:lstStyle/>
          <a:p>
            <a:r>
              <a:rPr lang="en-US" b="1" dirty="0"/>
              <a:t>Assignment #1 Varying Amounts of Noise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64742" y="462337"/>
            <a:ext cx="10515600" cy="561623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Add another parameter to your query function: </a:t>
            </a:r>
            <a:r>
              <a:rPr lang="en-US" i="1" dirty="0"/>
              <a:t>noise</a:t>
            </a:r>
            <a:r>
              <a:rPr lang="en-US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This parameter controls the bias (the likelihood) of the first flip to be HEADS.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query(</a:t>
            </a:r>
            <a:r>
              <a:rPr lang="en-US" i="1" dirty="0" err="1"/>
              <a:t>db</a:t>
            </a:r>
            <a:r>
              <a:rPr lang="en-US" i="1" dirty="0"/>
              <a:t>, noise=0.2)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# means 80% of the flips is HEADS (i.e., 1)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Then, rebalance the result of the query given the noise parameter.</a:t>
            </a:r>
          </a:p>
          <a:p>
            <a:pPr>
              <a:lnSpc>
                <a:spcPct val="100000"/>
              </a:lnSpc>
            </a:pPr>
            <a:r>
              <a:rPr lang="en-US" dirty="0"/>
              <a:t>Start with a size of 10, 100, and so on  while changing the noise in ease size to observe the change in the query between the actual database and the augmented database one. </a:t>
            </a:r>
          </a:p>
          <a:p>
            <a:pPr>
              <a:lnSpc>
                <a:spcPct val="100000"/>
              </a:lnSpc>
            </a:pPr>
            <a:r>
              <a:rPr lang="en-US" dirty="0"/>
              <a:t>Write down your observations and conclusions on the Local DP</a:t>
            </a:r>
          </a:p>
        </p:txBody>
      </p:sp>
    </p:spTree>
    <p:extLst>
      <p:ext uri="{BB962C8B-B14F-4D97-AF65-F5344CB8AC3E}">
        <p14:creationId xmlns:p14="http://schemas.microsoft.com/office/powerpoint/2010/main" val="366839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3960139"/>
            <a:ext cx="10515600" cy="631468"/>
          </a:xfrm>
        </p:spPr>
        <p:txBody>
          <a:bodyPr>
            <a:normAutofit/>
          </a:bodyPr>
          <a:lstStyle/>
          <a:p>
            <a:r>
              <a:rPr lang="en-US" sz="3200" dirty="0"/>
              <a:t>What is Privacy?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5236"/>
            <a:ext cx="10515600" cy="31871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Statistical analysis is a set of algorithms to learn something on particular dataset (or database). </a:t>
            </a:r>
          </a:p>
          <a:p>
            <a:pPr marL="0" indent="0">
              <a:buNone/>
            </a:pPr>
            <a:r>
              <a:rPr lang="en-US" dirty="0"/>
              <a:t>However, it is important to analyze the data while preserving the participants privacy.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4475" y="598295"/>
            <a:ext cx="90230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How can you analyze data while preserving privacy?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599" y="4882419"/>
            <a:ext cx="10515600" cy="1409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Classical definition:</a:t>
            </a:r>
            <a:r>
              <a:rPr lang="en-US" b="1" dirty="0"/>
              <a:t> </a:t>
            </a:r>
            <a:r>
              <a:rPr lang="en-US" dirty="0"/>
              <a:t>A data in a database is private if the data analyst does not learn anything new on any data object after the analysis.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910" y="322884"/>
            <a:ext cx="10515600" cy="1325563"/>
          </a:xfrm>
        </p:spPr>
        <p:txBody>
          <a:bodyPr/>
          <a:lstStyle/>
          <a:p>
            <a:r>
              <a:rPr lang="en-US" b="1" dirty="0"/>
              <a:t>Differential Privacy</a:t>
            </a:r>
          </a:p>
        </p:txBody>
      </p:sp>
      <p:sp>
        <p:nvSpPr>
          <p:cNvPr id="6" name="Rectangle 5"/>
          <p:cNvSpPr/>
          <p:nvPr/>
        </p:nvSpPr>
        <p:spPr>
          <a:xfrm>
            <a:off x="714908" y="5847406"/>
            <a:ext cx="10833243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(YouTube) The Definition of Privacy by Cynthia </a:t>
            </a:r>
            <a:r>
              <a:rPr lang="en-US" dirty="0" err="1"/>
              <a:t>Dwork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https://www.youtube.com/watch?v=lg-VhHlztqo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4909" y="1530674"/>
            <a:ext cx="108332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The outcome of any analysis is essentially equally likely, independent of whether any individual joins, or refrains from joining, the dataset. 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654" y="3342330"/>
            <a:ext cx="8014112" cy="17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0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64231" y="718118"/>
            <a:ext cx="10751050" cy="1964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Differential Privacy </a:t>
            </a:r>
            <a:r>
              <a:rPr lang="en-US" sz="2800" dirty="0"/>
              <a:t>means that a data analyst should learn nothing about an individual, in the analyzed dataset, while learning useful information about a population.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4231" y="3120559"/>
            <a:ext cx="107510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Differential Privacy </a:t>
            </a:r>
            <a:r>
              <a:rPr lang="en-US" sz="2800" dirty="0"/>
              <a:t>is tailored to the problem of privacy-reserving data analysis. We want to build a DL model (data analysis) that learns the features of a population while preserving the privacy of participating objects (e.g., patients medical history)</a:t>
            </a:r>
          </a:p>
        </p:txBody>
      </p:sp>
    </p:spTree>
    <p:extLst>
      <p:ext uri="{BB962C8B-B14F-4D97-AF65-F5344CB8AC3E}">
        <p14:creationId xmlns:p14="http://schemas.microsoft.com/office/powerpoint/2010/main" val="165620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7652" y="695857"/>
            <a:ext cx="1075105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medical database may teach that smoking causes cancer affecting the smoker’s long-term medical costs.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Perhaps the analysis harmed the smoker.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But, It might help him, too </a:t>
            </a:r>
            <a:br>
              <a:rPr lang="en-US" sz="2800" dirty="0"/>
            </a:br>
            <a:r>
              <a:rPr lang="en-US" sz="2800" dirty="0"/>
              <a:t>(smoker considers quieting before having a cancer).</a:t>
            </a:r>
          </a:p>
          <a:p>
            <a:endParaRPr lang="en-US" sz="2800" dirty="0"/>
          </a:p>
          <a:p>
            <a:r>
              <a:rPr lang="en-US" sz="2800" b="1" dirty="0"/>
              <a:t>Was the information of a specific smoker leaked?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Differential privacy says NO since the information learned from the study is independent whether or not a specific smoker participated in the study.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the conclusions reached by the study that affected the smoker, not his particular participation.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331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07377" y="5384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Our Basic Database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485744"/>
              </p:ext>
            </p:extLst>
          </p:nvPr>
        </p:nvGraphicFramePr>
        <p:xfrm>
          <a:off x="1736331" y="2209420"/>
          <a:ext cx="1099337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337">
                  <a:extLst>
                    <a:ext uri="{9D8B030D-6E8A-4147-A177-3AD203B41FA5}">
                      <a16:colId xmlns:a16="http://schemas.microsoft.com/office/drawing/2014/main" val="2526828394"/>
                    </a:ext>
                  </a:extLst>
                </a:gridCol>
              </a:tblGrid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276366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808967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121119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293761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046622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93769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068567" y="1949141"/>
            <a:ext cx="70686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In the context of differential privacy: the output of some statistical analysis (a query on this database) will not change despite the presence or absence any particular participant.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4357" y="4955570"/>
            <a:ext cx="7068620" cy="1384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Can we construct a query that does not change no mater who we remove from the database?</a:t>
            </a:r>
          </a:p>
        </p:txBody>
      </p:sp>
    </p:spTree>
    <p:extLst>
      <p:ext uri="{BB962C8B-B14F-4D97-AF65-F5344CB8AC3E}">
        <p14:creationId xmlns:p14="http://schemas.microsoft.com/office/powerpoint/2010/main" val="380564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8746" y="485411"/>
            <a:ext cx="9251023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b="1" dirty="0"/>
              <a:t>To answer the question: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/>
              <a:t>1- We build a set of parallel databases (adjacent) with each one of them missing on particular participant.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/>
              <a:t>2- Measure the privacy of the QUERY by comparing the output of the query of each of the parallel databases with the original database (measure how the query changes when removing a particular object; measure the maximum change).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/>
              <a:t>- Start with a very basic query: sum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339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30474"/>
              </p:ext>
            </p:extLst>
          </p:nvPr>
        </p:nvGraphicFramePr>
        <p:xfrm>
          <a:off x="657545" y="880629"/>
          <a:ext cx="1099337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337">
                  <a:extLst>
                    <a:ext uri="{9D8B030D-6E8A-4147-A177-3AD203B41FA5}">
                      <a16:colId xmlns:a16="http://schemas.microsoft.com/office/drawing/2014/main" val="2526828394"/>
                    </a:ext>
                  </a:extLst>
                </a:gridCol>
              </a:tblGrid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276366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808967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121119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293761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046622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93769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634712"/>
              </p:ext>
            </p:extLst>
          </p:nvPr>
        </p:nvGraphicFramePr>
        <p:xfrm>
          <a:off x="3039437" y="880629"/>
          <a:ext cx="1099337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337">
                  <a:extLst>
                    <a:ext uri="{9D8B030D-6E8A-4147-A177-3AD203B41FA5}">
                      <a16:colId xmlns:a16="http://schemas.microsoft.com/office/drawing/2014/main" val="2526828394"/>
                    </a:ext>
                  </a:extLst>
                </a:gridCol>
              </a:tblGrid>
              <a:tr h="42458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276366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808967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121119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293761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046622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93769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637059"/>
              </p:ext>
            </p:extLst>
          </p:nvPr>
        </p:nvGraphicFramePr>
        <p:xfrm>
          <a:off x="4522339" y="907005"/>
          <a:ext cx="1099337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337">
                  <a:extLst>
                    <a:ext uri="{9D8B030D-6E8A-4147-A177-3AD203B41FA5}">
                      <a16:colId xmlns:a16="http://schemas.microsoft.com/office/drawing/2014/main" val="2526828394"/>
                    </a:ext>
                  </a:extLst>
                </a:gridCol>
              </a:tblGrid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276366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808967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121119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293761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046622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93769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581664"/>
              </p:ext>
            </p:extLst>
          </p:nvPr>
        </p:nvGraphicFramePr>
        <p:xfrm>
          <a:off x="5976131" y="880629"/>
          <a:ext cx="1099337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337">
                  <a:extLst>
                    <a:ext uri="{9D8B030D-6E8A-4147-A177-3AD203B41FA5}">
                      <a16:colId xmlns:a16="http://schemas.microsoft.com/office/drawing/2014/main" val="2526828394"/>
                    </a:ext>
                  </a:extLst>
                </a:gridCol>
              </a:tblGrid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276366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808967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121119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293761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046622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93769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97706"/>
              </p:ext>
            </p:extLst>
          </p:nvPr>
        </p:nvGraphicFramePr>
        <p:xfrm>
          <a:off x="7429923" y="880629"/>
          <a:ext cx="1099337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337">
                  <a:extLst>
                    <a:ext uri="{9D8B030D-6E8A-4147-A177-3AD203B41FA5}">
                      <a16:colId xmlns:a16="http://schemas.microsoft.com/office/drawing/2014/main" val="2526828394"/>
                    </a:ext>
                  </a:extLst>
                </a:gridCol>
              </a:tblGrid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276366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808967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121119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293761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046622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93769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55425"/>
              </p:ext>
            </p:extLst>
          </p:nvPr>
        </p:nvGraphicFramePr>
        <p:xfrm>
          <a:off x="8883716" y="880629"/>
          <a:ext cx="1099337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337">
                  <a:extLst>
                    <a:ext uri="{9D8B030D-6E8A-4147-A177-3AD203B41FA5}">
                      <a16:colId xmlns:a16="http://schemas.microsoft.com/office/drawing/2014/main" val="2526828394"/>
                    </a:ext>
                  </a:extLst>
                </a:gridCol>
              </a:tblGrid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276366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808967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121119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293761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46622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93769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103596"/>
              </p:ext>
            </p:extLst>
          </p:nvPr>
        </p:nvGraphicFramePr>
        <p:xfrm>
          <a:off x="10251895" y="880629"/>
          <a:ext cx="1099337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337">
                  <a:extLst>
                    <a:ext uri="{9D8B030D-6E8A-4147-A177-3AD203B41FA5}">
                      <a16:colId xmlns:a16="http://schemas.microsoft.com/office/drawing/2014/main" val="2526828394"/>
                    </a:ext>
                  </a:extLst>
                </a:gridCol>
              </a:tblGrid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276366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808967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121119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293761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046622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937696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57545" y="250588"/>
            <a:ext cx="9251023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b="1" dirty="0"/>
              <a:t>Original DB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976132" y="209423"/>
            <a:ext cx="1780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/>
              <a:t>Parallel databases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7544" y="4379087"/>
            <a:ext cx="92510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b="1" dirty="0"/>
              <a:t>Query: </a:t>
            </a:r>
            <a:r>
              <a:rPr lang="en-US" sz="1600" dirty="0"/>
              <a:t>Sum (Original DB) = 4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b="1" dirty="0"/>
              <a:t>Query: </a:t>
            </a:r>
            <a:r>
              <a:rPr lang="en-US" sz="1600" dirty="0"/>
              <a:t>Sum (Parallel databases 1) = 3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b="1" dirty="0"/>
              <a:t>Query: </a:t>
            </a:r>
            <a:r>
              <a:rPr lang="en-US" sz="1600" dirty="0"/>
              <a:t>Sum (Parallel databases 2) = 4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b="1" dirty="0"/>
              <a:t>Query: </a:t>
            </a:r>
            <a:r>
              <a:rPr lang="en-US" sz="1600" dirty="0"/>
              <a:t>Sum (Parallel databases 3) = 3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/>
              <a:t>…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16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5976131" y="4704911"/>
            <a:ext cx="47603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dirty="0"/>
              <a:t>The maximum change when removing a query = 1 </a:t>
            </a:r>
            <a:br>
              <a:rPr lang="en-US" sz="2400" b="1" dirty="0"/>
            </a:br>
            <a:r>
              <a:rPr lang="en-US" sz="2400" b="1" dirty="0"/>
              <a:t>(we call this value Sensitivity)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81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30667" y="682286"/>
            <a:ext cx="10515600" cy="2348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L1 Sensitivity: </a:t>
            </a:r>
            <a:r>
              <a:rPr lang="en-US" dirty="0"/>
              <a:t>the maximum amount that a query changes when removing an individual from the dataset.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30667" y="3485420"/>
            <a:ext cx="10515600" cy="23485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It can be used to measure how much data is leaked. </a:t>
            </a:r>
          </a:p>
          <a:p>
            <a:endParaRPr lang="en-US" sz="3600" dirty="0"/>
          </a:p>
          <a:p>
            <a:r>
              <a:rPr lang="en-US" sz="3600" dirty="0"/>
              <a:t>The sum query is very sensitive since its result depends on every single data object (of course it’s not a real scenario, but we used for demonstration).</a:t>
            </a:r>
          </a:p>
        </p:txBody>
      </p:sp>
    </p:spTree>
    <p:extLst>
      <p:ext uri="{BB962C8B-B14F-4D97-AF65-F5344CB8AC3E}">
        <p14:creationId xmlns:p14="http://schemas.microsoft.com/office/powerpoint/2010/main" val="1425381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</Words>
  <Application>Microsoft Office PowerPoint</Application>
  <PresentationFormat>Widescreen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CSEE5590/CS490-0004:  AI for Cybersecurity</vt:lpstr>
      <vt:lpstr>What is Privacy?</vt:lpstr>
      <vt:lpstr>Differential Privacy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5- Implement a Differencing attack to identify the data of a particular  object in the database. </vt:lpstr>
      <vt:lpstr>The previous functions are not differentially private. </vt:lpstr>
      <vt:lpstr>Thus, we need to focus on developing differentially-private algorithms to protect the users data!  The main strategy here is to add noise to the database and to the queries.   We can add noise in two different techniques:    </vt:lpstr>
      <vt:lpstr>- Local Differential Privacy: adding noise to the database directly (or letting users add noise to their data –e.g., ). This technique provides high privacy. Users do not have to trust the database analysts!   - Global Differential Privacy: adding noise to the output of the query on the database. The database include the information in raw format. Users need to trust the database owner!</vt:lpstr>
      <vt:lpstr>Local Differential Privacy</vt:lpstr>
      <vt:lpstr>PowerPoint Presentation</vt:lpstr>
      <vt:lpstr>In this project, do the following:</vt:lpstr>
      <vt:lpstr>Observations:</vt:lpstr>
      <vt:lpstr>Assignment #1 Varying Amounts of Noise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Gharibi, Gharib (UMKC-Student)</dc:creator>
  <cp:lastModifiedBy>Byron Wheeler</cp:lastModifiedBy>
  <cp:revision>101</cp:revision>
  <dcterms:created xsi:type="dcterms:W3CDTF">2019-06-04T16:20:58Z</dcterms:created>
  <dcterms:modified xsi:type="dcterms:W3CDTF">2019-06-18T23:13:09Z</dcterms:modified>
</cp:coreProperties>
</file>