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006"/>
    <a:srgbClr val="1F1507"/>
    <a:srgbClr val="90B6E4"/>
    <a:srgbClr val="28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5478" autoAdjust="0"/>
  </p:normalViewPr>
  <p:slideViewPr>
    <p:cSldViewPr>
      <p:cViewPr>
        <p:scale>
          <a:sx n="60" d="100"/>
          <a:sy n="60" d="100"/>
        </p:scale>
        <p:origin x="-4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DAB02-48E6-4D72-BA46-96884A6A526B}" type="doc">
      <dgm:prSet loTypeId="urn:microsoft.com/office/officeart/2005/8/layout/defaul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CA"/>
        </a:p>
      </dgm:t>
    </dgm:pt>
    <dgm:pt modelId="{5692B11D-627B-47F0-9652-B83D7CEA4464}">
      <dgm:prSet phldrT="[Text]"/>
      <dgm:spPr/>
      <dgm:t>
        <a:bodyPr/>
        <a:lstStyle/>
        <a:p>
          <a:r>
            <a:rPr lang="en-CA" dirty="0" err="1" smtClean="0"/>
            <a:t>Garburators</a:t>
          </a:r>
          <a:r>
            <a:rPr lang="en-CA" dirty="0" smtClean="0"/>
            <a:t> and Garbage Cans</a:t>
          </a:r>
          <a:endParaRPr lang="en-CA" dirty="0"/>
        </a:p>
      </dgm:t>
    </dgm:pt>
    <dgm:pt modelId="{5071F83A-7C43-482A-BF3A-DBCFA5013D88}" type="parTrans" cxnId="{8A6B9509-C73C-438D-8193-A112D0F04C14}">
      <dgm:prSet/>
      <dgm:spPr/>
      <dgm:t>
        <a:bodyPr/>
        <a:lstStyle/>
        <a:p>
          <a:endParaRPr lang="en-CA"/>
        </a:p>
      </dgm:t>
    </dgm:pt>
    <dgm:pt modelId="{8E2581E2-57A9-493A-9396-B0F046608462}" type="sibTrans" cxnId="{8A6B9509-C73C-438D-8193-A112D0F04C14}">
      <dgm:prSet/>
      <dgm:spPr/>
      <dgm:t>
        <a:bodyPr/>
        <a:lstStyle/>
        <a:p>
          <a:endParaRPr lang="en-CA"/>
        </a:p>
      </dgm:t>
    </dgm:pt>
    <dgm:pt modelId="{DDB69D07-2284-47F8-9491-D44E2A9B6F16}">
      <dgm:prSet/>
      <dgm:spPr/>
      <dgm:t>
        <a:bodyPr/>
        <a:lstStyle/>
        <a:p>
          <a:r>
            <a:rPr lang="en-CA" dirty="0" smtClean="0"/>
            <a:t>Laziness</a:t>
          </a:r>
          <a:endParaRPr lang="en-CA" dirty="0" smtClean="0"/>
        </a:p>
      </dgm:t>
    </dgm:pt>
    <dgm:pt modelId="{98164429-1637-46AD-A418-CAFA04CB3C89}" type="parTrans" cxnId="{E663A1A9-E737-4590-9008-7A0F92E39C57}">
      <dgm:prSet/>
      <dgm:spPr/>
      <dgm:t>
        <a:bodyPr/>
        <a:lstStyle/>
        <a:p>
          <a:endParaRPr lang="en-CA"/>
        </a:p>
      </dgm:t>
    </dgm:pt>
    <dgm:pt modelId="{3193DA4E-D026-4C20-9E3C-40AFF7A0558D}" type="sibTrans" cxnId="{E663A1A9-E737-4590-9008-7A0F92E39C57}">
      <dgm:prSet/>
      <dgm:spPr/>
      <dgm:t>
        <a:bodyPr/>
        <a:lstStyle/>
        <a:p>
          <a:endParaRPr lang="en-CA"/>
        </a:p>
      </dgm:t>
    </dgm:pt>
    <dgm:pt modelId="{7B786D40-4274-4A68-BA89-C377EF2C9E2A}">
      <dgm:prSet/>
      <dgm:spPr/>
      <dgm:t>
        <a:bodyPr/>
        <a:lstStyle/>
        <a:p>
          <a:r>
            <a:rPr lang="en-CA" dirty="0" smtClean="0"/>
            <a:t>Other organizations that are doing something similar:</a:t>
          </a:r>
          <a:endParaRPr lang="en-CA" dirty="0"/>
        </a:p>
      </dgm:t>
    </dgm:pt>
    <dgm:pt modelId="{E0FC5A2E-5D92-4546-A9E0-550E4071D589}" type="parTrans" cxnId="{2E502AB9-5E09-4FB8-9A36-992608D4B92F}">
      <dgm:prSet/>
      <dgm:spPr/>
      <dgm:t>
        <a:bodyPr/>
        <a:lstStyle/>
        <a:p>
          <a:endParaRPr lang="en-CA"/>
        </a:p>
      </dgm:t>
    </dgm:pt>
    <dgm:pt modelId="{CD089408-89FB-4509-9ADC-643788ADCAD0}" type="sibTrans" cxnId="{2E502AB9-5E09-4FB8-9A36-992608D4B92F}">
      <dgm:prSet/>
      <dgm:spPr/>
      <dgm:t>
        <a:bodyPr/>
        <a:lstStyle/>
        <a:p>
          <a:endParaRPr lang="en-CA"/>
        </a:p>
      </dgm:t>
    </dgm:pt>
    <dgm:pt modelId="{19ACFAEF-2084-4204-8E79-873781162F2E}">
      <dgm:prSet/>
      <dgm:spPr/>
      <dgm:t>
        <a:bodyPr/>
        <a:lstStyle/>
        <a:p>
          <a:r>
            <a:rPr lang="en-CA" dirty="0" smtClean="0"/>
            <a:t>Private composting systems in apartments</a:t>
          </a:r>
          <a:endParaRPr lang="en-CA" dirty="0" smtClean="0"/>
        </a:p>
      </dgm:t>
    </dgm:pt>
    <dgm:pt modelId="{E0D92847-03A0-4405-B793-3BAF5E7AA376}" type="sibTrans" cxnId="{22E8136C-5076-4606-B368-7DD9D9E67EF9}">
      <dgm:prSet/>
      <dgm:spPr/>
      <dgm:t>
        <a:bodyPr/>
        <a:lstStyle/>
        <a:p>
          <a:endParaRPr lang="en-CA"/>
        </a:p>
      </dgm:t>
    </dgm:pt>
    <dgm:pt modelId="{EB162448-49EB-4DB9-8BB1-8E9E96C4745A}" type="parTrans" cxnId="{22E8136C-5076-4606-B368-7DD9D9E67EF9}">
      <dgm:prSet/>
      <dgm:spPr/>
      <dgm:t>
        <a:bodyPr/>
        <a:lstStyle/>
        <a:p>
          <a:endParaRPr lang="en-CA"/>
        </a:p>
      </dgm:t>
    </dgm:pt>
    <dgm:pt modelId="{7D3827D7-B32C-4A00-9BFE-BBA92255B5ED}" type="pres">
      <dgm:prSet presAssocID="{52EDAB02-48E6-4D72-BA46-96884A6A526B}" presName="diagram" presStyleCnt="0">
        <dgm:presLayoutVars>
          <dgm:dir/>
          <dgm:resizeHandles val="exact"/>
        </dgm:presLayoutVars>
      </dgm:prSet>
      <dgm:spPr/>
    </dgm:pt>
    <dgm:pt modelId="{2EECB384-9D35-42F8-B63C-E23788031A97}" type="pres">
      <dgm:prSet presAssocID="{5692B11D-627B-47F0-9652-B83D7CEA446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E31999E-0396-4191-A313-C8A7776FB20E}" type="pres">
      <dgm:prSet presAssocID="{8E2581E2-57A9-493A-9396-B0F046608462}" presName="sibTrans" presStyleCnt="0"/>
      <dgm:spPr/>
    </dgm:pt>
    <dgm:pt modelId="{5A568536-7616-4AE7-AA7D-F6FF2A1D2781}" type="pres">
      <dgm:prSet presAssocID="{DDB69D07-2284-47F8-9491-D44E2A9B6F16}" presName="node" presStyleLbl="node1" presStyleIdx="1" presStyleCnt="4">
        <dgm:presLayoutVars>
          <dgm:bulletEnabled val="1"/>
        </dgm:presLayoutVars>
      </dgm:prSet>
      <dgm:spPr/>
    </dgm:pt>
    <dgm:pt modelId="{5931AA8D-6877-4FC0-B40F-9DAA66859B34}" type="pres">
      <dgm:prSet presAssocID="{3193DA4E-D026-4C20-9E3C-40AFF7A0558D}" presName="sibTrans" presStyleCnt="0"/>
      <dgm:spPr/>
    </dgm:pt>
    <dgm:pt modelId="{B750D230-1048-4F6A-A646-23F32C820F33}" type="pres">
      <dgm:prSet presAssocID="{19ACFAEF-2084-4204-8E79-873781162F2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30C0457-9AA7-4431-BFE0-899B27BC1F51}" type="pres">
      <dgm:prSet presAssocID="{E0D92847-03A0-4405-B793-3BAF5E7AA376}" presName="sibTrans" presStyleCnt="0"/>
      <dgm:spPr/>
    </dgm:pt>
    <dgm:pt modelId="{BA202750-B7B1-429A-8001-90E8D321561E}" type="pres">
      <dgm:prSet presAssocID="{7B786D40-4274-4A68-BA89-C377EF2C9E2A}" presName="node" presStyleLbl="node1" presStyleIdx="3" presStyleCnt="4" custLinFactX="-10791" custLinFactNeighborX="-100000" custLinFactNeighborY="-818">
        <dgm:presLayoutVars>
          <dgm:bulletEnabled val="1"/>
        </dgm:presLayoutVars>
      </dgm:prSet>
      <dgm:spPr/>
    </dgm:pt>
  </dgm:ptLst>
  <dgm:cxnLst>
    <dgm:cxn modelId="{E663A1A9-E737-4590-9008-7A0F92E39C57}" srcId="{52EDAB02-48E6-4D72-BA46-96884A6A526B}" destId="{DDB69D07-2284-47F8-9491-D44E2A9B6F16}" srcOrd="1" destOrd="0" parTransId="{98164429-1637-46AD-A418-CAFA04CB3C89}" sibTransId="{3193DA4E-D026-4C20-9E3C-40AFF7A0558D}"/>
    <dgm:cxn modelId="{82E594C6-44E2-406E-8BA3-38F6BF8EA85A}" type="presOf" srcId="{5692B11D-627B-47F0-9652-B83D7CEA4464}" destId="{2EECB384-9D35-42F8-B63C-E23788031A97}" srcOrd="0" destOrd="0" presId="urn:microsoft.com/office/officeart/2005/8/layout/default"/>
    <dgm:cxn modelId="{F5D6622F-4C63-49AE-AA41-E07520906ABD}" type="presOf" srcId="{19ACFAEF-2084-4204-8E79-873781162F2E}" destId="{B750D230-1048-4F6A-A646-23F32C820F33}" srcOrd="0" destOrd="0" presId="urn:microsoft.com/office/officeart/2005/8/layout/default"/>
    <dgm:cxn modelId="{7E62B130-A28F-476D-B1B7-747A1952F853}" type="presOf" srcId="{DDB69D07-2284-47F8-9491-D44E2A9B6F16}" destId="{5A568536-7616-4AE7-AA7D-F6FF2A1D2781}" srcOrd="0" destOrd="0" presId="urn:microsoft.com/office/officeart/2005/8/layout/default"/>
    <dgm:cxn modelId="{44F26107-F42E-4F4C-9990-EC4143CFC3B9}" type="presOf" srcId="{52EDAB02-48E6-4D72-BA46-96884A6A526B}" destId="{7D3827D7-B32C-4A00-9BFE-BBA92255B5ED}" srcOrd="0" destOrd="0" presId="urn:microsoft.com/office/officeart/2005/8/layout/default"/>
    <dgm:cxn modelId="{7556592D-9168-46E1-A256-F3C957717D41}" type="presOf" srcId="{7B786D40-4274-4A68-BA89-C377EF2C9E2A}" destId="{BA202750-B7B1-429A-8001-90E8D321561E}" srcOrd="0" destOrd="0" presId="urn:microsoft.com/office/officeart/2005/8/layout/default"/>
    <dgm:cxn modelId="{8A6B9509-C73C-438D-8193-A112D0F04C14}" srcId="{52EDAB02-48E6-4D72-BA46-96884A6A526B}" destId="{5692B11D-627B-47F0-9652-B83D7CEA4464}" srcOrd="0" destOrd="0" parTransId="{5071F83A-7C43-482A-BF3A-DBCFA5013D88}" sibTransId="{8E2581E2-57A9-493A-9396-B0F046608462}"/>
    <dgm:cxn modelId="{2E502AB9-5E09-4FB8-9A36-992608D4B92F}" srcId="{52EDAB02-48E6-4D72-BA46-96884A6A526B}" destId="{7B786D40-4274-4A68-BA89-C377EF2C9E2A}" srcOrd="3" destOrd="0" parTransId="{E0FC5A2E-5D92-4546-A9E0-550E4071D589}" sibTransId="{CD089408-89FB-4509-9ADC-643788ADCAD0}"/>
    <dgm:cxn modelId="{22E8136C-5076-4606-B368-7DD9D9E67EF9}" srcId="{52EDAB02-48E6-4D72-BA46-96884A6A526B}" destId="{19ACFAEF-2084-4204-8E79-873781162F2E}" srcOrd="2" destOrd="0" parTransId="{EB162448-49EB-4DB9-8BB1-8E9E96C4745A}" sibTransId="{E0D92847-03A0-4405-B793-3BAF5E7AA376}"/>
    <dgm:cxn modelId="{335EBB3D-5A78-4030-ADAB-78F8CB6834E9}" type="presParOf" srcId="{7D3827D7-B32C-4A00-9BFE-BBA92255B5ED}" destId="{2EECB384-9D35-42F8-B63C-E23788031A97}" srcOrd="0" destOrd="0" presId="urn:microsoft.com/office/officeart/2005/8/layout/default"/>
    <dgm:cxn modelId="{11C02CFB-028F-4540-9746-E6CFC6EDA7C9}" type="presParOf" srcId="{7D3827D7-B32C-4A00-9BFE-BBA92255B5ED}" destId="{BE31999E-0396-4191-A313-C8A7776FB20E}" srcOrd="1" destOrd="0" presId="urn:microsoft.com/office/officeart/2005/8/layout/default"/>
    <dgm:cxn modelId="{8095152B-FAE1-418B-8E92-0B350EA3AFC8}" type="presParOf" srcId="{7D3827D7-B32C-4A00-9BFE-BBA92255B5ED}" destId="{5A568536-7616-4AE7-AA7D-F6FF2A1D2781}" srcOrd="2" destOrd="0" presId="urn:microsoft.com/office/officeart/2005/8/layout/default"/>
    <dgm:cxn modelId="{C540D40D-C493-4E3D-B3C5-92B907919F0E}" type="presParOf" srcId="{7D3827D7-B32C-4A00-9BFE-BBA92255B5ED}" destId="{5931AA8D-6877-4FC0-B40F-9DAA66859B34}" srcOrd="3" destOrd="0" presId="urn:microsoft.com/office/officeart/2005/8/layout/default"/>
    <dgm:cxn modelId="{A112168C-5DCD-461E-8532-9A94B380379B}" type="presParOf" srcId="{7D3827D7-B32C-4A00-9BFE-BBA92255B5ED}" destId="{B750D230-1048-4F6A-A646-23F32C820F33}" srcOrd="4" destOrd="0" presId="urn:microsoft.com/office/officeart/2005/8/layout/default"/>
    <dgm:cxn modelId="{81D1D490-D462-478E-AD60-189F52CE3993}" type="presParOf" srcId="{7D3827D7-B32C-4A00-9BFE-BBA92255B5ED}" destId="{130C0457-9AA7-4431-BFE0-899B27BC1F51}" srcOrd="5" destOrd="0" presId="urn:microsoft.com/office/officeart/2005/8/layout/default"/>
    <dgm:cxn modelId="{9279D278-1808-47A1-8425-1C7923097CB8}" type="presParOf" srcId="{7D3827D7-B32C-4A00-9BFE-BBA92255B5ED}" destId="{BA202750-B7B1-429A-8001-90E8D321561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4232E-B5C0-4CE4-9EDF-C67D8B13F1FE}" type="doc">
      <dgm:prSet loTypeId="urn:microsoft.com/office/officeart/2005/8/layout/funnel1" loCatId="relationship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CA"/>
        </a:p>
      </dgm:t>
    </dgm:pt>
    <dgm:pt modelId="{4E04039D-427B-408F-9D4E-D968C3616AB3}">
      <dgm:prSet phldrT="[Text]"/>
      <dgm:spPr/>
      <dgm:t>
        <a:bodyPr/>
        <a:lstStyle/>
        <a:p>
          <a:r>
            <a:rPr lang="en-CA" dirty="0" smtClean="0"/>
            <a:t>Apartment Developers (</a:t>
          </a:r>
          <a:r>
            <a:rPr lang="en-CA" dirty="0" err="1" smtClean="0"/>
            <a:t>Cressey</a:t>
          </a:r>
          <a:r>
            <a:rPr lang="en-CA" dirty="0" smtClean="0"/>
            <a:t>, </a:t>
          </a:r>
          <a:r>
            <a:rPr lang="en-CA" dirty="0" err="1" smtClean="0"/>
            <a:t>Adera</a:t>
          </a:r>
          <a:r>
            <a:rPr lang="en-CA" dirty="0" smtClean="0"/>
            <a:t>, etc.)</a:t>
          </a:r>
          <a:endParaRPr lang="en-CA" dirty="0"/>
        </a:p>
      </dgm:t>
    </dgm:pt>
    <dgm:pt modelId="{D63893F5-2C80-487C-B42B-7C7E27700F94}" type="parTrans" cxnId="{84B2E7D3-4664-4FB2-AF55-EE756A8B3BD3}">
      <dgm:prSet/>
      <dgm:spPr/>
      <dgm:t>
        <a:bodyPr/>
        <a:lstStyle/>
        <a:p>
          <a:endParaRPr lang="en-CA"/>
        </a:p>
      </dgm:t>
    </dgm:pt>
    <dgm:pt modelId="{368FE4B4-BCA6-4D3B-ACD2-C0C8806D09E7}" type="sibTrans" cxnId="{84B2E7D3-4664-4FB2-AF55-EE756A8B3BD3}">
      <dgm:prSet/>
      <dgm:spPr/>
      <dgm:t>
        <a:bodyPr/>
        <a:lstStyle/>
        <a:p>
          <a:endParaRPr lang="en-CA"/>
        </a:p>
      </dgm:t>
    </dgm:pt>
    <dgm:pt modelId="{3A60E083-D56B-474E-B182-7EC28B389A50}">
      <dgm:prSet phldrT="[Text]"/>
      <dgm:spPr/>
      <dgm:t>
        <a:bodyPr/>
        <a:lstStyle/>
        <a:p>
          <a:r>
            <a:rPr lang="en-CA" dirty="0" smtClean="0"/>
            <a:t>Community Centers &amp; Community Gardens</a:t>
          </a:r>
          <a:endParaRPr lang="en-CA" dirty="0"/>
        </a:p>
      </dgm:t>
    </dgm:pt>
    <dgm:pt modelId="{AA9B3723-3AA6-45D2-B651-5F8785F1845A}" type="parTrans" cxnId="{D3E52201-C306-49DE-ADA6-EE2F1457EAC3}">
      <dgm:prSet/>
      <dgm:spPr/>
      <dgm:t>
        <a:bodyPr/>
        <a:lstStyle/>
        <a:p>
          <a:endParaRPr lang="en-CA"/>
        </a:p>
      </dgm:t>
    </dgm:pt>
    <dgm:pt modelId="{B7CF80FC-35A3-4ED0-8F6E-736F3D98A8EC}" type="sibTrans" cxnId="{D3E52201-C306-49DE-ADA6-EE2F1457EAC3}">
      <dgm:prSet/>
      <dgm:spPr/>
      <dgm:t>
        <a:bodyPr/>
        <a:lstStyle/>
        <a:p>
          <a:endParaRPr lang="en-CA"/>
        </a:p>
      </dgm:t>
    </dgm:pt>
    <dgm:pt modelId="{DB7D8191-9F25-4204-A087-0FF0D0184DDA}">
      <dgm:prSet phldrT="[Text]"/>
      <dgm:spPr/>
      <dgm:t>
        <a:bodyPr/>
        <a:lstStyle/>
        <a:p>
          <a:r>
            <a:rPr lang="en-CA" dirty="0" smtClean="0"/>
            <a:t>Social Media, Word of Mouth,</a:t>
          </a:r>
        </a:p>
        <a:p>
          <a:r>
            <a:rPr lang="en-CA" dirty="0" smtClean="0"/>
            <a:t>Schools</a:t>
          </a:r>
          <a:endParaRPr lang="en-CA" dirty="0"/>
        </a:p>
      </dgm:t>
    </dgm:pt>
    <dgm:pt modelId="{7F0EFAF6-BD7D-42F2-841A-C68EEBDCB1AE}" type="parTrans" cxnId="{9A00215D-6D1D-4B77-B4F4-F1E985A33C43}">
      <dgm:prSet/>
      <dgm:spPr/>
      <dgm:t>
        <a:bodyPr/>
        <a:lstStyle/>
        <a:p>
          <a:endParaRPr lang="en-CA"/>
        </a:p>
      </dgm:t>
    </dgm:pt>
    <dgm:pt modelId="{8E33D6E7-47BD-444C-9FDC-CF7F333063F7}" type="sibTrans" cxnId="{9A00215D-6D1D-4B77-B4F4-F1E985A33C43}">
      <dgm:prSet/>
      <dgm:spPr/>
      <dgm:t>
        <a:bodyPr/>
        <a:lstStyle/>
        <a:p>
          <a:endParaRPr lang="en-CA"/>
        </a:p>
      </dgm:t>
    </dgm:pt>
    <dgm:pt modelId="{33D982B3-59C9-4F2D-97C3-0D1757F359E1}">
      <dgm:prSet phldrT="[Text]"/>
      <dgm:spPr/>
      <dgm:t>
        <a:bodyPr/>
        <a:lstStyle/>
        <a:p>
          <a:r>
            <a:rPr lang="en-CA" dirty="0" smtClean="0"/>
            <a:t>Feedback &amp; Acquisition</a:t>
          </a:r>
          <a:endParaRPr lang="en-CA" dirty="0"/>
        </a:p>
      </dgm:t>
    </dgm:pt>
    <dgm:pt modelId="{58EBE51B-C324-499D-8618-8D40AE61CA4E}" type="parTrans" cxnId="{4927C706-C5F8-435A-B01B-3C4113ADEA1A}">
      <dgm:prSet/>
      <dgm:spPr/>
      <dgm:t>
        <a:bodyPr/>
        <a:lstStyle/>
        <a:p>
          <a:endParaRPr lang="en-CA"/>
        </a:p>
      </dgm:t>
    </dgm:pt>
    <dgm:pt modelId="{8611CAA7-4F87-4E71-A8D2-CF92727D9227}" type="sibTrans" cxnId="{4927C706-C5F8-435A-B01B-3C4113ADEA1A}">
      <dgm:prSet/>
      <dgm:spPr/>
      <dgm:t>
        <a:bodyPr/>
        <a:lstStyle/>
        <a:p>
          <a:endParaRPr lang="en-CA"/>
        </a:p>
      </dgm:t>
    </dgm:pt>
    <dgm:pt modelId="{6B14424D-2B6B-4EEE-98C1-968942415263}" type="pres">
      <dgm:prSet presAssocID="{6454232E-B5C0-4CE4-9EDF-C67D8B13F1FE}" presName="Name0" presStyleCnt="0">
        <dgm:presLayoutVars>
          <dgm:chMax val="4"/>
          <dgm:resizeHandles val="exact"/>
        </dgm:presLayoutVars>
      </dgm:prSet>
      <dgm:spPr/>
    </dgm:pt>
    <dgm:pt modelId="{9C452855-DB57-48D8-98AA-A0A239458EC6}" type="pres">
      <dgm:prSet presAssocID="{6454232E-B5C0-4CE4-9EDF-C67D8B13F1FE}" presName="ellipse" presStyleLbl="trBgShp" presStyleIdx="0" presStyleCnt="1" custScaleX="90069" custScaleY="98265" custLinFactNeighborX="-21722" custLinFactNeighborY="-26592"/>
      <dgm:spPr/>
    </dgm:pt>
    <dgm:pt modelId="{B4E80E13-745E-4BC1-AD85-16CA7C4EEA92}" type="pres">
      <dgm:prSet presAssocID="{6454232E-B5C0-4CE4-9EDF-C67D8B13F1FE}" presName="arrow1" presStyleLbl="fgShp" presStyleIdx="0" presStyleCnt="1" custScaleX="81295" custScaleY="85508" custLinFactX="-22107" custLinFactNeighborX="-100000" custLinFactNeighborY="-74458"/>
      <dgm:spPr/>
    </dgm:pt>
    <dgm:pt modelId="{733FAC2D-3981-45C5-9158-F900FC3EBB02}" type="pres">
      <dgm:prSet presAssocID="{6454232E-B5C0-4CE4-9EDF-C67D8B13F1FE}" presName="rectangle" presStyleLbl="revTx" presStyleIdx="0" presStyleCnt="1" custScaleX="81295" custScaleY="85508" custLinFactNeighborX="-22510" custLinFactNeighborY="-32112">
        <dgm:presLayoutVars>
          <dgm:bulletEnabled val="1"/>
        </dgm:presLayoutVars>
      </dgm:prSet>
      <dgm:spPr/>
    </dgm:pt>
    <dgm:pt modelId="{ABE4B9C4-4936-4A5C-998D-EE635273B77F}" type="pres">
      <dgm:prSet presAssocID="{3A60E083-D56B-474E-B182-7EC28B389A50}" presName="item1" presStyleLbl="node1" presStyleIdx="0" presStyleCnt="3" custScaleX="104723" custScaleY="106422" custLinFactNeighborX="-60656" custLinFactNeighborY="-3067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4AE7227-39F3-4771-9095-99EEE26776F2}" type="pres">
      <dgm:prSet presAssocID="{DB7D8191-9F25-4204-A087-0FF0D0184DDA}" presName="item2" presStyleLbl="node1" presStyleIdx="1" presStyleCnt="3" custScaleX="99120" custScaleY="101960" custLinFactNeighborX="-53946" custLinFactNeighborY="-32202">
        <dgm:presLayoutVars>
          <dgm:bulletEnabled val="1"/>
        </dgm:presLayoutVars>
      </dgm:prSet>
      <dgm:spPr/>
    </dgm:pt>
    <dgm:pt modelId="{F00AE7AB-1259-4B23-A734-301DE353A512}" type="pres">
      <dgm:prSet presAssocID="{33D982B3-59C9-4F2D-97C3-0D1757F359E1}" presName="item3" presStyleLbl="node1" presStyleIdx="2" presStyleCnt="3" custScaleX="92895" custScaleY="99965" custLinFactNeighborX="-64839" custLinFactNeighborY="-137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50BF17-EECD-42A6-9CDC-019F8FEC85C3}" type="pres">
      <dgm:prSet presAssocID="{6454232E-B5C0-4CE4-9EDF-C67D8B13F1FE}" presName="funnel" presStyleLbl="trAlignAcc1" presStyleIdx="0" presStyleCnt="1" custScaleX="84962" custScaleY="88722" custLinFactNeighborX="-22181" custLinFactNeighborY="-4873"/>
      <dgm:spPr/>
    </dgm:pt>
  </dgm:ptLst>
  <dgm:cxnLst>
    <dgm:cxn modelId="{D3E52201-C306-49DE-ADA6-EE2F1457EAC3}" srcId="{6454232E-B5C0-4CE4-9EDF-C67D8B13F1FE}" destId="{3A60E083-D56B-474E-B182-7EC28B389A50}" srcOrd="1" destOrd="0" parTransId="{AA9B3723-3AA6-45D2-B651-5F8785F1845A}" sibTransId="{B7CF80FC-35A3-4ED0-8F6E-736F3D98A8EC}"/>
    <dgm:cxn modelId="{9533E601-29B8-46B8-B842-585F60B4EAC9}" type="presOf" srcId="{4E04039D-427B-408F-9D4E-D968C3616AB3}" destId="{F00AE7AB-1259-4B23-A734-301DE353A512}" srcOrd="0" destOrd="0" presId="urn:microsoft.com/office/officeart/2005/8/layout/funnel1"/>
    <dgm:cxn modelId="{47DB778E-0FEB-4DBF-95AB-18515934C2B5}" type="presOf" srcId="{3A60E083-D56B-474E-B182-7EC28B389A50}" destId="{14AE7227-39F3-4771-9095-99EEE26776F2}" srcOrd="0" destOrd="0" presId="urn:microsoft.com/office/officeart/2005/8/layout/funnel1"/>
    <dgm:cxn modelId="{AFFEA0CF-F9E0-4569-BB70-5EB2D210DCB0}" type="presOf" srcId="{6454232E-B5C0-4CE4-9EDF-C67D8B13F1FE}" destId="{6B14424D-2B6B-4EEE-98C1-968942415263}" srcOrd="0" destOrd="0" presId="urn:microsoft.com/office/officeart/2005/8/layout/funnel1"/>
    <dgm:cxn modelId="{F8E731E1-83CF-4C35-A98E-B7676E4048C8}" type="presOf" srcId="{33D982B3-59C9-4F2D-97C3-0D1757F359E1}" destId="{733FAC2D-3981-45C5-9158-F900FC3EBB02}" srcOrd="0" destOrd="0" presId="urn:microsoft.com/office/officeart/2005/8/layout/funnel1"/>
    <dgm:cxn modelId="{2A341BF8-2632-4D3F-81B8-3D1F1001BC65}" type="presOf" srcId="{DB7D8191-9F25-4204-A087-0FF0D0184DDA}" destId="{ABE4B9C4-4936-4A5C-998D-EE635273B77F}" srcOrd="0" destOrd="0" presId="urn:microsoft.com/office/officeart/2005/8/layout/funnel1"/>
    <dgm:cxn modelId="{9A00215D-6D1D-4B77-B4F4-F1E985A33C43}" srcId="{6454232E-B5C0-4CE4-9EDF-C67D8B13F1FE}" destId="{DB7D8191-9F25-4204-A087-0FF0D0184DDA}" srcOrd="2" destOrd="0" parTransId="{7F0EFAF6-BD7D-42F2-841A-C68EEBDCB1AE}" sibTransId="{8E33D6E7-47BD-444C-9FDC-CF7F333063F7}"/>
    <dgm:cxn modelId="{4927C706-C5F8-435A-B01B-3C4113ADEA1A}" srcId="{6454232E-B5C0-4CE4-9EDF-C67D8B13F1FE}" destId="{33D982B3-59C9-4F2D-97C3-0D1757F359E1}" srcOrd="3" destOrd="0" parTransId="{58EBE51B-C324-499D-8618-8D40AE61CA4E}" sibTransId="{8611CAA7-4F87-4E71-A8D2-CF92727D9227}"/>
    <dgm:cxn modelId="{84B2E7D3-4664-4FB2-AF55-EE756A8B3BD3}" srcId="{6454232E-B5C0-4CE4-9EDF-C67D8B13F1FE}" destId="{4E04039D-427B-408F-9D4E-D968C3616AB3}" srcOrd="0" destOrd="0" parTransId="{D63893F5-2C80-487C-B42B-7C7E27700F94}" sibTransId="{368FE4B4-BCA6-4D3B-ACD2-C0C8806D09E7}"/>
    <dgm:cxn modelId="{F4ADF063-2E08-43CF-AAF4-ABA7C68BCABF}" type="presParOf" srcId="{6B14424D-2B6B-4EEE-98C1-968942415263}" destId="{9C452855-DB57-48D8-98AA-A0A239458EC6}" srcOrd="0" destOrd="0" presId="urn:microsoft.com/office/officeart/2005/8/layout/funnel1"/>
    <dgm:cxn modelId="{6F362033-3248-4CFF-BE7A-1D0D378A6586}" type="presParOf" srcId="{6B14424D-2B6B-4EEE-98C1-968942415263}" destId="{B4E80E13-745E-4BC1-AD85-16CA7C4EEA92}" srcOrd="1" destOrd="0" presId="urn:microsoft.com/office/officeart/2005/8/layout/funnel1"/>
    <dgm:cxn modelId="{BD9ADF47-1EFB-42BE-BCAF-5CC9CD030A8C}" type="presParOf" srcId="{6B14424D-2B6B-4EEE-98C1-968942415263}" destId="{733FAC2D-3981-45C5-9158-F900FC3EBB02}" srcOrd="2" destOrd="0" presId="urn:microsoft.com/office/officeart/2005/8/layout/funnel1"/>
    <dgm:cxn modelId="{02721ECD-4038-48B8-8CFD-EC1136044826}" type="presParOf" srcId="{6B14424D-2B6B-4EEE-98C1-968942415263}" destId="{ABE4B9C4-4936-4A5C-998D-EE635273B77F}" srcOrd="3" destOrd="0" presId="urn:microsoft.com/office/officeart/2005/8/layout/funnel1"/>
    <dgm:cxn modelId="{0FB92AA0-CEA6-4021-AB32-2BA67A1A0AA4}" type="presParOf" srcId="{6B14424D-2B6B-4EEE-98C1-968942415263}" destId="{14AE7227-39F3-4771-9095-99EEE26776F2}" srcOrd="4" destOrd="0" presId="urn:microsoft.com/office/officeart/2005/8/layout/funnel1"/>
    <dgm:cxn modelId="{0E52C439-B4CF-4D75-B592-5A09E9222576}" type="presParOf" srcId="{6B14424D-2B6B-4EEE-98C1-968942415263}" destId="{F00AE7AB-1259-4B23-A734-301DE353A512}" srcOrd="5" destOrd="0" presId="urn:microsoft.com/office/officeart/2005/8/layout/funnel1"/>
    <dgm:cxn modelId="{DB909B89-6825-48DA-9EEA-8FC9965F12B7}" type="presParOf" srcId="{6B14424D-2B6B-4EEE-98C1-968942415263}" destId="{7650BF17-EECD-42A6-9CDC-019F8FEC85C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CB384-9D35-42F8-B63C-E23788031A97}">
      <dsp:nvSpPr>
        <dsp:cNvPr id="0" name=""/>
        <dsp:cNvSpPr/>
      </dsp:nvSpPr>
      <dsp:spPr>
        <a:xfrm>
          <a:off x="687943" y="560"/>
          <a:ext cx="2141785" cy="1285071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err="1" smtClean="0"/>
            <a:t>Garburators</a:t>
          </a:r>
          <a:r>
            <a:rPr lang="en-CA" sz="2000" kern="1200" dirty="0" smtClean="0"/>
            <a:t> and Garbage Cans</a:t>
          </a:r>
          <a:endParaRPr lang="en-CA" sz="2000" kern="1200" dirty="0"/>
        </a:p>
      </dsp:txBody>
      <dsp:txXfrm>
        <a:off x="687943" y="560"/>
        <a:ext cx="2141785" cy="1285071"/>
      </dsp:txXfrm>
    </dsp:sp>
    <dsp:sp modelId="{5A568536-7616-4AE7-AA7D-F6FF2A1D2781}">
      <dsp:nvSpPr>
        <dsp:cNvPr id="0" name=""/>
        <dsp:cNvSpPr/>
      </dsp:nvSpPr>
      <dsp:spPr>
        <a:xfrm>
          <a:off x="3043907" y="560"/>
          <a:ext cx="2141785" cy="1285071"/>
        </a:xfrm>
        <a:prstGeom prst="rect">
          <a:avLst/>
        </a:prstGeom>
        <a:solidFill>
          <a:schemeClr val="accent3">
            <a:shade val="50000"/>
            <a:hueOff val="133778"/>
            <a:satOff val="-2135"/>
            <a:lumOff val="205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Laziness</a:t>
          </a:r>
          <a:endParaRPr lang="en-CA" sz="2000" kern="1200" dirty="0" smtClean="0"/>
        </a:p>
      </dsp:txBody>
      <dsp:txXfrm>
        <a:off x="3043907" y="560"/>
        <a:ext cx="2141785" cy="1285071"/>
      </dsp:txXfrm>
    </dsp:sp>
    <dsp:sp modelId="{B750D230-1048-4F6A-A646-23F32C820F33}">
      <dsp:nvSpPr>
        <dsp:cNvPr id="0" name=""/>
        <dsp:cNvSpPr/>
      </dsp:nvSpPr>
      <dsp:spPr>
        <a:xfrm>
          <a:off x="5399871" y="560"/>
          <a:ext cx="2141785" cy="1285071"/>
        </a:xfrm>
        <a:prstGeom prst="rect">
          <a:avLst/>
        </a:prstGeom>
        <a:solidFill>
          <a:schemeClr val="accent3">
            <a:shade val="50000"/>
            <a:hueOff val="267555"/>
            <a:satOff val="-4269"/>
            <a:lumOff val="411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Private composting systems in apartments</a:t>
          </a:r>
          <a:endParaRPr lang="en-CA" sz="2000" kern="1200" dirty="0" smtClean="0"/>
        </a:p>
      </dsp:txBody>
      <dsp:txXfrm>
        <a:off x="5399871" y="560"/>
        <a:ext cx="2141785" cy="1285071"/>
      </dsp:txXfrm>
    </dsp:sp>
    <dsp:sp modelId="{BA202750-B7B1-429A-8001-90E8D321561E}">
      <dsp:nvSpPr>
        <dsp:cNvPr id="0" name=""/>
        <dsp:cNvSpPr/>
      </dsp:nvSpPr>
      <dsp:spPr>
        <a:xfrm>
          <a:off x="671001" y="1489298"/>
          <a:ext cx="2141785" cy="1285071"/>
        </a:xfrm>
        <a:prstGeom prst="rect">
          <a:avLst/>
        </a:prstGeom>
        <a:solidFill>
          <a:schemeClr val="accent3">
            <a:shade val="50000"/>
            <a:hueOff val="133778"/>
            <a:satOff val="-2135"/>
            <a:lumOff val="205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Other organizations that are doing something similar:</a:t>
          </a:r>
          <a:endParaRPr lang="en-CA" sz="2000" kern="1200" dirty="0"/>
        </a:p>
      </dsp:txBody>
      <dsp:txXfrm>
        <a:off x="671001" y="1489298"/>
        <a:ext cx="2141785" cy="1285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52855-DB57-48D8-98AA-A0A239458EC6}">
      <dsp:nvSpPr>
        <dsp:cNvPr id="0" name=""/>
        <dsp:cNvSpPr/>
      </dsp:nvSpPr>
      <dsp:spPr>
        <a:xfrm>
          <a:off x="720076" y="0"/>
          <a:ext cx="3974105" cy="1505744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80E13-745E-4BC1-AD85-16CA7C4EEA92}">
      <dsp:nvSpPr>
        <dsp:cNvPr id="0" name=""/>
        <dsp:cNvSpPr/>
      </dsp:nvSpPr>
      <dsp:spPr>
        <a:xfrm>
          <a:off x="2280702" y="3543125"/>
          <a:ext cx="695149" cy="467951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3FAC2D-3981-45C5-9158-F900FC3EBB02}">
      <dsp:nvSpPr>
        <dsp:cNvPr id="0" name=""/>
        <dsp:cNvSpPr/>
      </dsp:nvSpPr>
      <dsp:spPr>
        <a:xfrm>
          <a:off x="1080136" y="4093605"/>
          <a:ext cx="3336717" cy="87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Feedback &amp; Acquisition</a:t>
          </a:r>
          <a:endParaRPr lang="en-CA" sz="2400" kern="1200" dirty="0"/>
        </a:p>
      </dsp:txBody>
      <dsp:txXfrm>
        <a:off x="1080136" y="4093605"/>
        <a:ext cx="3336717" cy="877409"/>
      </dsp:txXfrm>
    </dsp:sp>
    <dsp:sp modelId="{ABE4B9C4-4936-4A5C-998D-EE635273B77F}">
      <dsp:nvSpPr>
        <dsp:cNvPr id="0" name=""/>
        <dsp:cNvSpPr/>
      </dsp:nvSpPr>
      <dsp:spPr>
        <a:xfrm>
          <a:off x="2093633" y="1287982"/>
          <a:ext cx="1611866" cy="1638016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Social Media, Word of Mouth,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Schools</a:t>
          </a:r>
          <a:endParaRPr lang="en-CA" sz="1600" kern="1200" dirty="0"/>
        </a:p>
      </dsp:txBody>
      <dsp:txXfrm>
        <a:off x="2329685" y="1527864"/>
        <a:ext cx="1139762" cy="1158252"/>
      </dsp:txXfrm>
    </dsp:sp>
    <dsp:sp modelId="{14AE7227-39F3-4771-9095-99EEE26776F2}">
      <dsp:nvSpPr>
        <dsp:cNvPr id="0" name=""/>
        <dsp:cNvSpPr/>
      </dsp:nvSpPr>
      <dsp:spPr>
        <a:xfrm>
          <a:off x="1138669" y="144021"/>
          <a:ext cx="1525626" cy="1569338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109454"/>
                <a:satOff val="-716"/>
                <a:lumOff val="12277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109454"/>
                <a:satOff val="-716"/>
                <a:lumOff val="12277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109454"/>
                <a:satOff val="-716"/>
                <a:lumOff val="122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Community Centers &amp; Community Gardens</a:t>
          </a:r>
          <a:endParaRPr lang="en-CA" sz="1600" kern="1200" dirty="0"/>
        </a:p>
      </dsp:txBody>
      <dsp:txXfrm>
        <a:off x="1362092" y="373845"/>
        <a:ext cx="1078780" cy="1109690"/>
      </dsp:txXfrm>
    </dsp:sp>
    <dsp:sp modelId="{F00AE7AB-1259-4B23-A734-301DE353A512}">
      <dsp:nvSpPr>
        <dsp:cNvPr id="0" name=""/>
        <dsp:cNvSpPr/>
      </dsp:nvSpPr>
      <dsp:spPr>
        <a:xfrm>
          <a:off x="2592288" y="72014"/>
          <a:ext cx="1429812" cy="1538632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218909"/>
                <a:satOff val="-1431"/>
                <a:lumOff val="24554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218909"/>
                <a:satOff val="-1431"/>
                <a:lumOff val="24554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218909"/>
                <a:satOff val="-1431"/>
                <a:lumOff val="245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Apartment Developers (</a:t>
          </a:r>
          <a:r>
            <a:rPr lang="en-CA" sz="1600" kern="1200" dirty="0" err="1" smtClean="0"/>
            <a:t>Cressey</a:t>
          </a:r>
          <a:r>
            <a:rPr lang="en-CA" sz="1600" kern="1200" dirty="0" smtClean="0"/>
            <a:t>, </a:t>
          </a:r>
          <a:r>
            <a:rPr lang="en-CA" sz="1600" kern="1200" dirty="0" err="1" smtClean="0"/>
            <a:t>Adera</a:t>
          </a:r>
          <a:r>
            <a:rPr lang="en-CA" sz="1600" kern="1200" dirty="0" smtClean="0"/>
            <a:t>, etc.)</a:t>
          </a:r>
          <a:endParaRPr lang="en-CA" sz="1600" kern="1200" dirty="0"/>
        </a:p>
      </dsp:txBody>
      <dsp:txXfrm>
        <a:off x="2801679" y="297341"/>
        <a:ext cx="1011030" cy="1087978"/>
      </dsp:txXfrm>
    </dsp:sp>
    <dsp:sp modelId="{7650BF17-EECD-42A6-9CDC-019F8FEC85C3}">
      <dsp:nvSpPr>
        <dsp:cNvPr id="0" name=""/>
        <dsp:cNvSpPr/>
      </dsp:nvSpPr>
      <dsp:spPr>
        <a:xfrm>
          <a:off x="576047" y="17"/>
          <a:ext cx="4068432" cy="339878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7B3A3-BCA9-4DF6-B2E5-40FE8E33AEE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B1E28-5CD7-4105-BC4B-72F9F9292B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90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B1E28-5CD7-4105-BC4B-72F9F9292B3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33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Community and compost matchmaker connecting</a:t>
            </a:r>
            <a:r>
              <a:rPr lang="en-CA" baseline="0" dirty="0" smtClean="0"/>
              <a:t> gardeners with neighbours in apartments who want to compost.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B1E28-5CD7-4105-BC4B-72F9F9292B3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43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There are approximately 891,000</a:t>
            </a:r>
            <a:r>
              <a:rPr lang="en-CA" baseline="0" dirty="0" smtClean="0"/>
              <a:t> homes in Vancouver, with approximately 55% of Vancouverites living in apartments or condos.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B1E28-5CD7-4105-BC4B-72F9F9292B3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40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COV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B1E28-5CD7-4105-BC4B-72F9F9292B3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92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B1E28-5CD7-4105-BC4B-72F9F9292B3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6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02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41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42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40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0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1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5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8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2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72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9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6000" r="-6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497C-C88E-413E-96DE-00FAAD85721A}" type="datetimeFigureOut">
              <a:rPr lang="en-CA" smtClean="0"/>
              <a:t>29/09/2012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3CEA-E8E0-4ACD-AAAA-CC88F7066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7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grasshopper.ca/compos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0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132856"/>
            <a:ext cx="4086560" cy="158189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1262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Arial Black" pitchFamily="34" charset="0"/>
              </a:rPr>
              <a:t>It is hard for apartment residents to compost.</a:t>
            </a:r>
            <a:endParaRPr lang="en-CA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373" y="5475436"/>
            <a:ext cx="6483110" cy="1121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Greenest City 2020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Target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Reduce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solid waste per capita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going to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landfill or incinerator by 40 per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cent.</a:t>
            </a:r>
            <a:endParaRPr lang="en-CA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data:image/jpeg;base64,/9j/4AAQSkZJRgABAQAAAQABAAD/2wCEAAkGBhMSERUUERQUFBUVGBcZFhYVFRodHxoVGBYcFx8aGCEbICYiGh8lGRoXHzshJScpLCwsGB4xODIqNyY3LikBCQoKBQUFDQUFDSkYEhgpKSkpKSkpKSkpKSkpKSkpKSkpKSkpKSkpKSkpKSkpKSkpKSkpKSkpKSkpKSkpKSkpKf/AABEIAE0AyAMBIgACEQEDEQH/xAAcAAEAAwADAQEAAAAAAAAAAAAABQYHAQQIAgP/xABHEAACAQIEAwYDAwcHDQEAAAABAgMAEQQFEiEGEzEHFEFRYXEiMoFCkaEjUmJzgpKxFRczNHKishYmNUNTY3SDlLPB4fAI/8QAFAEBAAAAAAAAAAAAAAAAAAAAAP/EABQRAQAAAAAAAAAAAAAAAAAAAAD/2gAMAwEAAhEDEQA/ANxpSorimZlwkzISrBbgg2I3HSglaVWYMHjURXhnEwKqdEy+YBsGH/qovivtB7vgsQzo0GJRCERuhdvhDKehsTf6UEZnmYSZxj2y7DuyYPDEHGyobF2B2hUjoLgg+qt+bv8AWKzPF5G694eTF5a7BRK+8uHJ6Bz/AKxfXr7HYyXY3kIw2WRMR+UxF5nJ6nV8tz4/AB95qW43xKHDnDFBI+JBjCHyOxY+3h6+1B3hnqyFVwxWVmUPqBuixtuGYjrcdFG59OtSca2FiSfU+NZX2KYpsPJjctmtzMNJqUj7SE6T9AdLD9ZWrUClL0oFKUoFKUoFKUoFKUoFKUoFKUoFKUoFKUoFdTNsLzIJE8WRgPcjb8bVVsy42xMsjw5VhTiGjYo88p0Qo67FbmxkIOxC1DzcNcQzbvmOHhv9iKPYel9Nz9SaC78L4vmYSI+IUKfdfh/8VTu3nD3ylmsCVliN7bgFrG34VXVy7P8AATCKPFQTc0lwJFAV38RdluCTbYEdR51+/EnHMsmEmwWdYOTBmZCq4hAWi19VJI1WAYA7FtqC4cGZq0UcGFntvFGYJB0dNAsvuOn0+/8AbI4+842bEtusR5cXuNiR9N/26h+DyMxyWDSRzoF0Ag/LLD8IF/VQv3g1aODsLowkd+rXZr+bE9fwoKPl5SDifHSMyxxjCK8jMQAL8oXJO3UV3/5yZ8dI0WTYbnKps2KnukK+w2Z/bY+lQOYcFPmud4suzJg4jCk2k25rxxhhGPbVcnw28bW1rL8vjgjWKFFjjQWVVFgBQV3AcK4t7NjcfM7f7PDgQxj0uo1t76h7VPYTKY4/kDX82d2P11E13KUClKUClKUClKUClKUClKUClKUClKUClKUGeZ3jzk+POJYHuGNYCewJ5GJtYS2/NcAX9R7A3+CdXUMjBlYAqym4IO4II6iutnGEhlgkTEhWhZSJA/TT6+Xv4VjcWXZtlwkOVc7EYAn4EdRrUHxjB+L9pRv1IB6BrXEuFhkhKzOsfijkgFWHQi/8Kh8h4mjmBw2KKOflDEXSUetx19+vvWe5RxxljG+YnGRS/a5qHTfx3S7/AICrXhOK8hawiIkJ6BYMQ5P9wmgs+Q8HQ4KWRsJeOOaxeAboJB0eP8w22I6H4elt51Vt0qLyrMzIAI8PLHGNg0yiPb9FCS/7yrUtQRuKxEOCw8kshCRprkkb1YlifUkm33CoDB8SZniEE0GAhWJhdFnxJSVltcEqsbKl/ImvjtewzPlkhVS4jeKSRB9qJJAzD7t/pVry7MI54klhYPG4DKy9CDv/APCgg34qkGMw+FaAK8+HkmN5AdDpb8nsCG3NtQP31FZhxjmMM+HgfBYbXiS4jtjGteNQx1Hk7bH1r6zU/wCcGC/4XE/4lr64w/0rlH6zFf8AZWg7eY8V4jCRwy43DxxxvLy5mjmLiFWsEkN0W6ltj0tt1qQxfEVsbFhIUEjMpkmbVYRQ9FJ2N2Ztgu2wJqSzLL454nilUNHIpVlPip2qmdjeEAy/mks8sruHdzdisLGJFv5KigAe/nQW/Oc3iwsEk87aY41LMfTyHmSbC3rVci4izOSMTx5fFyyNSxSYnTMy9RtoKKxH2S3juRX49sELHLHYKWWOSGSRR4xJIC34b/Srfh8YjxiRGDRsuoODsVIve/lagquP7RoxlbY+CMvpIUxOdDK+sIyPsbEE+VS2U4zHtJbE4bDxR2PxR4lpDfwGkxLt63rLMx+PJc1nTaLEY5nhPgycyNdY9CwJrWsky2eINz8U+JuRpLxxJpte4HLUXv6+VBKUpSgUpSgUpSgUpSgUpSgj5MDzmDS7opukZ6Ej7b+foOg69enftXNKD8psIj/Oit/aUH+NcRxImyhV9AAP4V+1ZL26YR4GweYw3DQSBWsTuL8xL+moMv7dBrNq4VwehBqs8W8WrBlUmMjPzQhoT+lKAE/FgfpXR7IMhOGyuLXfmT/lnubn4wNI/cC0FzYg7G2/gfEVWG7MsBqYrHJGGJLRxYiaNCT+gjgD6WrIeI+OJf5bGPTUcLhphhgw+UqAdYHmSC7fdXoZHBAIIINiCPEHyoIvDcNYVJIpI4wGgjaKIqzWWNuq2vY+G5BNdjG5NDLLDNIt5IC5ibUw0l10tsDY3A8Qa858DcZz5binnYO+EkmaKbqRqB1Ar5Oqm9vEah7b5xLjElyvEyRMGR8LMyMp2IMLEEUE6pB6b1H5ZlmHwUIiiAiiBYgFyd2JY7uSepPjWb9n/FAwPDfeX+Mo02lSfmcylVW/uR9L1GcIcAS50vf82nlZJCeVCjaRpBtfxCre4CgX2uTvQbMkqSAgFXB2NiCLHwNVtuzPAbgRusZNzCs8yxEn/dh9Nv0QLelRmU9juDwuJixGGkxEZja5QS3VhYix2Btc3672qD7QuJcTjMxjyjAyGHVbvEqnexXURcbgKm5A6kgbDqGg5jlWDmh7pII+V8I5SvosFIIACEEWIGwqXFZv/MLl3L03n5lv6bmnVq87W09fC31qK7P+I8VgczfKMbIZl37vIxufl1KLnfSyX2N7EW6UGuaxe1xfyr6rHoXP+WLC5tyjtfb+ritVzn+rzfq5P8BoOzzBa9xb3r6BrE+zvJWxnDmLhBJcySGPc35iIjqB7kW+tWrsOz7vGWKjG74d2jN+uk/Gp+5rfsmg0HWL2uL1xzl8x99ZbwHfH51jseSTFAeRBubE/KSPD5QT/wA0VUuCOC4czzDMVxLzARSuV5cmn5ppAb7HyFB6AWQHoQfY1xzl8x99VXhLs1wuXTNLA07MyaCJZNQ0lg2w0je6isq7NOCoMynzDvJm/JSLo0Slba3mv53+VaD0Deuax7s+xs2DzqfLEnfEYZVYjW2oxkBW6+Bu2kjoTba9KDYaUpQKgOO8h75l+IgAuzISn6xfiX+8APrU/Sg84ZJm7Znh8tynf4JnM/X+hj3X+4XHoQtbJ2k8RjAZbNIh0uRy4bbWdxpFv7Iu37NV3s/4PigzjMpVN9DARrb5RMTI1vut4bXr9u0HKO+ZlgIJHtAjc1k031tc7E36WTT06O3nQZv/ACjh/wCQu491x3P1c3md2+DnX631X06PhvbpWrdjfEPesriDG7wfkX/YA0n9wr91Xisu7Ocj7lmuNhje8LksE020lXutjc9Fcr08vKgiuyPIIcbgcxw863R8SfdW0CzL5MDveojA55NlC43KccbxPBP3aTwu8b6bfoudrfZa48avXY3k/d4sWNevViC3y2t8I9TUl2o8GxY/BMX+GSEM8cgFyLDdTuLqwHS/UA+FBmPcXk4QUpc8udnYD80TMCfpe/0rU+yvNI58qwxjI+BBG4H2XTYg/gfqK63ZXkyx5SkL2kUtMGuuzKzm4IJO1jas/wCMuHJcgc4jLMVJHHKd4GUMNvAljZgPC66h50G61imXuMNxdLztueG5ZPjriUrb3Kla++zrPsyzTEo82OKRwsHaJIVAkA6qxBGxHnf76vPaB2dw5kiuWaGeIExzILkAb6WFxqF9xuCD0IvQW+sVzZ+88XQiHfkBeYR4aI2Zr+2oLVfXtCzbndx7546OdyV126Xvfr63v633rXeAezyHLUZwzTTy7yTuNzfewFzpF9+pJPUm1BSozbjI32vEbf8ATitVzyQDDTkmwEUhJPgAhqkdp/AyykZhBM2HxOHUEOq31Bb2vuLEXIv5GxBrOco4lzHOZO4z4zlxNs5SFQWA8DYj7unoaC+//n1T/Jbes72/dQfxqlY7OjkmYZrCt1XERM0FvB3OpCPLSHlH0Fbhw5w/FgsNHh4AQkY6nqSTcs3mSbmqJ2ncIRYrMstZzbW5jkFr6kQiQDrt1YezelBYey3h3ueWQRsLO45sn9uT4rH2XSPpWUcEcH9/zDMV7zPh+XK5vA1tWqeQWb2t+NehK88x4bF4PGYqTCYvkmWWTV+QVrgSsQPiJ6XPS1BtvCvD3csOIedLP8TNrmN2+I9L+QrCuB+FJ8a2Z92xM0EsbfAsblVkZnmssliNvhsPLUav3ZznWYS4zTisZz4+Wx0ciNPiBFjdd/Pauex3I+7z5gdermPGfltazzHzN/moOl2BYjDcueLl6MajHnFiSzpqNjv00tdSo8bE9aV1+O8r7jneHxmFbQ01zKmnZrEK19x86kexF64oP//Z"/>
          <p:cNvSpPr>
            <a:spLocks noChangeAspect="1" noChangeArrowheads="1"/>
          </p:cNvSpPr>
          <p:nvPr/>
        </p:nvSpPr>
        <p:spPr bwMode="auto">
          <a:xfrm>
            <a:off x="63500" y="-363538"/>
            <a:ext cx="19050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47444"/>
            <a:ext cx="2527300" cy="977900"/>
          </a:xfrm>
          <a:prstGeom prst="rect">
            <a:avLst/>
          </a:prstGeom>
          <a:noFill/>
          <a:ln w="9525">
            <a:solidFill>
              <a:schemeClr val="tx1">
                <a:alpha val="42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Kerry Costello\AppData\Local\Microsoft\Windows\Temporary Internet Files\Content.IE5\5XZTH5B7\MC90024016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5" y="2060848"/>
            <a:ext cx="2527300" cy="19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9792" y="1573323"/>
            <a:ext cx="59766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Arial" pitchFamily="34" charset="0"/>
                <a:cs typeface="Arial" pitchFamily="34" charset="0"/>
              </a:rPr>
              <a:t>28%  of apartment-dwellers compost</a:t>
            </a:r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r>
              <a:rPr lang="en-CA" b="1" dirty="0" smtClean="0">
                <a:latin typeface="Arial" pitchFamily="34" charset="0"/>
                <a:cs typeface="Arial" pitchFamily="34" charset="0"/>
              </a:rPr>
              <a:t>50%  of apartment-dwellers say space is a barrier to composting.</a:t>
            </a:r>
          </a:p>
          <a:p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r>
              <a:rPr lang="en-CA" b="1" dirty="0" smtClean="0">
                <a:latin typeface="Arial" pitchFamily="34" charset="0"/>
                <a:cs typeface="Arial" pitchFamily="34" charset="0"/>
              </a:rPr>
              <a:t>Only 3,700 community garden plots are accessible to apartment dwellers.</a:t>
            </a:r>
          </a:p>
          <a:p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r>
              <a:rPr lang="en-CA" b="1" dirty="0" smtClean="0">
                <a:latin typeface="Arial" pitchFamily="34" charset="0"/>
                <a:cs typeface="Arial" pitchFamily="34" charset="0"/>
              </a:rPr>
              <a:t>$4.6-million amount spent annually removing compostable waste</a:t>
            </a:r>
          </a:p>
          <a:p>
            <a:endParaRPr lang="en-CA" b="1" dirty="0">
              <a:latin typeface="Arial" pitchFamily="34" charset="0"/>
              <a:cs typeface="Arial" pitchFamily="34" charset="0"/>
            </a:endParaRPr>
          </a:p>
          <a:p>
            <a:r>
              <a:rPr lang="en-CA" b="1" dirty="0" smtClean="0">
                <a:latin typeface="Arial" pitchFamily="34" charset="0"/>
                <a:cs typeface="Arial" pitchFamily="34" charset="0"/>
              </a:rPr>
              <a:t>60-90 days is needed to complete the composting process.</a:t>
            </a:r>
          </a:p>
        </p:txBody>
      </p:sp>
    </p:spTree>
    <p:extLst>
      <p:ext uri="{BB962C8B-B14F-4D97-AF65-F5344CB8AC3E}">
        <p14:creationId xmlns:p14="http://schemas.microsoft.com/office/powerpoint/2010/main" val="41630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6000" r="-6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2816" y="0"/>
            <a:ext cx="153308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7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latin typeface="Arial Black" pitchFamily="34" charset="0"/>
              </a:rPr>
              <a:t>Our Market Size</a:t>
            </a:r>
            <a:endParaRPr lang="en-CA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3074" name="Picture 2" descr="http://spacingvancouver.ca/wp-content/uploads/CoV_densitymap_mid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5" b="89882" l="3788" r="99495">
                        <a14:foregroundMark x1="68119" y1="25885" x2="68119" y2="25885"/>
                        <a14:foregroundMark x1="96717" y1="45278" x2="96717" y2="45278"/>
                        <a14:foregroundMark x1="93750" y1="51012" x2="93750" y2="51012"/>
                        <a14:foregroundMark x1="97222" y1="47386" x2="97222" y2="47386"/>
                        <a14:foregroundMark x1="87121" y1="54132" x2="87121" y2="54132"/>
                        <a14:foregroundMark x1="87626" y1="51855" x2="87626" y2="51855"/>
                        <a14:foregroundMark x1="85985" y1="56830" x2="85985" y2="56830"/>
                        <a14:foregroundMark x1="71086" y1="68128" x2="71086" y2="68128"/>
                        <a14:foregroundMark x1="66288" y1="71248" x2="66288" y2="71248"/>
                        <a14:foregroundMark x1="57134" y1="74115" x2="57134" y2="74115"/>
                        <a14:foregroundMark x1="54545" y1="75211" x2="54545" y2="75211"/>
                        <a14:foregroundMark x1="80556" y1="67032" x2="80556" y2="67032"/>
                        <a14:foregroundMark x1="82702" y1="66526" x2="82702" y2="66526"/>
                        <a14:foregroundMark x1="83649" y1="65346" x2="83649" y2="65346"/>
                        <a14:foregroundMark x1="78598" y1="68128" x2="78598" y2="68128"/>
                        <a14:foregroundMark x1="55556" y1="74705" x2="55556" y2="74705"/>
                        <a14:foregroundMark x1="53220" y1="75379" x2="54230" y2="75042"/>
                        <a14:foregroundMark x1="34470" y1="54975" x2="35985" y2="54975"/>
                        <a14:foregroundMark x1="84154" y1="63575" x2="81944" y2="67791"/>
                        <a14:foregroundMark x1="68624" y1="72597" x2="69949" y2="71585"/>
                        <a14:foregroundMark x1="28788" y1="42496" x2="6629" y2="30607"/>
                        <a14:foregroundMark x1="15152" y1="22260" x2="15152" y2="24874"/>
                        <a14:foregroundMark x1="23232" y1="27656" x2="22538" y2="29174"/>
                        <a14:foregroundMark x1="18561" y1="46290" x2="23043" y2="45616"/>
                        <a14:foregroundMark x1="51641" y1="36088" x2="54230" y2="40135"/>
                        <a14:foregroundMark x1="6629" y1="39039" x2="9722" y2="41147"/>
                        <a14:foregroundMark x1="8712" y1="30438" x2="8712" y2="32799"/>
                        <a14:foregroundMark x1="27588" y1="27825" x2="21528" y2="27825"/>
                        <a14:backgroundMark x1="51641" y1="36256" x2="51641" y2="36256"/>
                        <a14:backgroundMark x1="53157" y1="38449" x2="53157" y2="38449"/>
                        <a14:backgroundMark x1="53346" y1="38870" x2="53346" y2="38870"/>
                        <a14:backgroundMark x1="53472" y1="37352" x2="53472" y2="37352"/>
                        <a14:backgroundMark x1="64268" y1="74283" x2="64268" y2="74283"/>
                      </a14:backgroundRemoval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226" t="18053" b="21960"/>
          <a:stretch/>
        </p:blipFill>
        <p:spPr bwMode="auto">
          <a:xfrm>
            <a:off x="3462476" y="2273510"/>
            <a:ext cx="5681524" cy="42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97483" y="6607804"/>
            <a:ext cx="4144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chemeClr val="bg2">
                    <a:lumMod val="90000"/>
                  </a:schemeClr>
                </a:solidFill>
              </a:rPr>
              <a:t>http://spacingvancouver.ca/wp-content/uploads/CoV_densitymap_midi.jpg</a:t>
            </a:r>
            <a:endParaRPr lang="en-CA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Arial" pitchFamily="34" charset="0"/>
                <a:cs typeface="Arial" pitchFamily="34" charset="0"/>
              </a:rPr>
              <a:t>891,000 homes in Vancouver</a:t>
            </a:r>
          </a:p>
          <a:p>
            <a:endParaRPr lang="en-CA" b="1" dirty="0">
              <a:latin typeface="Arial" pitchFamily="34" charset="0"/>
              <a:cs typeface="Arial" pitchFamily="34" charset="0"/>
            </a:endParaRPr>
          </a:p>
          <a:p>
            <a:r>
              <a:rPr lang="en-CA" b="1" dirty="0" smtClean="0">
                <a:latin typeface="Arial" pitchFamily="34" charset="0"/>
                <a:cs typeface="Arial" pitchFamily="34" charset="0"/>
              </a:rPr>
              <a:t>55% of Vancouverites live in Apartments or Condominiums</a:t>
            </a:r>
          </a:p>
          <a:p>
            <a:endParaRPr lang="en-CA" b="1" dirty="0">
              <a:latin typeface="Arial" pitchFamily="34" charset="0"/>
              <a:cs typeface="Arial" pitchFamily="34" charset="0"/>
            </a:endParaRPr>
          </a:p>
          <a:p>
            <a:r>
              <a:rPr lang="en-CA" b="1" dirty="0" smtClean="0">
                <a:latin typeface="Arial" pitchFamily="34" charset="0"/>
                <a:cs typeface="Arial" pitchFamily="34" charset="0"/>
              </a:rPr>
              <a:t>70% of waste stream can be composted or recycled</a:t>
            </a:r>
          </a:p>
          <a:p>
            <a:endParaRPr lang="en-CA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b="1" dirty="0" smtClean="0">
                <a:latin typeface="Arial" pitchFamily="34" charset="0"/>
                <a:cs typeface="Arial" pitchFamily="34" charset="0"/>
              </a:rPr>
              <a:t>86% of people surveyed would use a</a:t>
            </a:r>
          </a:p>
          <a:p>
            <a:r>
              <a:rPr lang="en-CA" b="1" dirty="0" smtClean="0">
                <a:latin typeface="Arial" pitchFamily="34" charset="0"/>
                <a:cs typeface="Arial" pitchFamily="34" charset="0"/>
              </a:rPr>
              <a:t>compost sharing program.</a:t>
            </a:r>
          </a:p>
          <a:p>
            <a:endParaRPr lang="en-CA" b="1" dirty="0">
              <a:latin typeface="Arial" pitchFamily="34" charset="0"/>
              <a:cs typeface="Arial" pitchFamily="34" charset="0"/>
            </a:endParaRPr>
          </a:p>
          <a:p>
            <a:endParaRPr lang="en-CA" b="1" dirty="0" smtClean="0">
              <a:latin typeface="Arial" pitchFamily="34" charset="0"/>
              <a:cs typeface="Arial" pitchFamily="34" charset="0"/>
            </a:endParaRPr>
          </a:p>
          <a:p>
            <a:endParaRPr lang="en-CA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latin typeface="Arial Black" pitchFamily="34" charset="0"/>
              </a:rPr>
              <a:t>Our Customer</a:t>
            </a:r>
            <a:endParaRPr lang="en-CA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The Provider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rial" pitchFamily="34" charset="0"/>
                <a:cs typeface="Arial" pitchFamily="34" charset="0"/>
              </a:rPr>
              <a:t>Apartment-dwelling</a:t>
            </a:r>
          </a:p>
          <a:p>
            <a:pPr marL="0" indent="0">
              <a:buNone/>
            </a:pPr>
            <a:r>
              <a:rPr lang="en-CA" dirty="0">
                <a:latin typeface="Arial" pitchFamily="34" charset="0"/>
                <a:cs typeface="Arial" pitchFamily="34" charset="0"/>
              </a:rPr>
              <a:t> </a:t>
            </a:r>
            <a:r>
              <a:rPr lang="en-CA" dirty="0" smtClean="0">
                <a:latin typeface="Arial" pitchFamily="34" charset="0"/>
                <a:cs typeface="Arial" pitchFamily="34" charset="0"/>
              </a:rPr>
              <a:t>      485,000 in Vancouver</a:t>
            </a:r>
            <a:endParaRPr lang="en-CA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rial" pitchFamily="34" charset="0"/>
                <a:cs typeface="Arial" pitchFamily="34" charset="0"/>
              </a:rPr>
              <a:t>Interested in a compost sharing product</a:t>
            </a:r>
          </a:p>
          <a:p>
            <a:pPr marL="0" indent="0">
              <a:buNone/>
            </a:pPr>
            <a:r>
              <a:rPr lang="en-CA" dirty="0" smtClean="0">
                <a:latin typeface="Arial" pitchFamily="34" charset="0"/>
                <a:cs typeface="Arial" pitchFamily="34" charset="0"/>
              </a:rPr>
              <a:t>       417,000 in Vancouver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The Receiver</a:t>
            </a:r>
            <a:endParaRPr lang="en-CA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78461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rial" pitchFamily="34" charset="0"/>
                <a:cs typeface="Arial" pitchFamily="34" charset="0"/>
              </a:rPr>
              <a:t>Detached or Semi-detached home dwellers </a:t>
            </a:r>
          </a:p>
          <a:p>
            <a:pPr marL="0" indent="0">
              <a:buNone/>
            </a:pPr>
            <a:r>
              <a:rPr lang="en-CA" dirty="0" smtClean="0">
                <a:latin typeface="Arial" pitchFamily="34" charset="0"/>
                <a:cs typeface="Arial" pitchFamily="34" charset="0"/>
              </a:rPr>
              <a:t>       400,500 in Vancouver</a:t>
            </a:r>
          </a:p>
          <a:p>
            <a:pPr marL="0" indent="0">
              <a:buNone/>
            </a:pPr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rial" pitchFamily="34" charset="0"/>
                <a:cs typeface="Arial" pitchFamily="34" charset="0"/>
              </a:rPr>
              <a:t>Has space for holding raw food waste for producing compost.</a:t>
            </a:r>
          </a:p>
          <a:p>
            <a:pPr marL="0" indent="0">
              <a:buNone/>
            </a:pPr>
            <a:endParaRPr lang="en-CA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rial" pitchFamily="34" charset="0"/>
                <a:cs typeface="Arial" pitchFamily="34" charset="0"/>
              </a:rPr>
              <a:t>User of compost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latin typeface="Arial Black" pitchFamily="34" charset="0"/>
              </a:rPr>
              <a:t>Competition</a:t>
            </a:r>
            <a:endParaRPr lang="en-CA" dirty="0">
              <a:solidFill>
                <a:schemeClr val="bg1"/>
              </a:solidFill>
              <a:latin typeface="Arial Black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81247"/>
              </p:ext>
            </p:extLst>
          </p:nvPr>
        </p:nvGraphicFramePr>
        <p:xfrm>
          <a:off x="444609" y="1435646"/>
          <a:ext cx="8229600" cy="2785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utoShape 6" descr="data:image/jpeg;base64,/9j/4AAQSkZJRgABAQAAAQABAAD/2wCEAAkGBhISEBURExQSFRUWFBUUFxYXFxYUExgUGhcWFBcVFRcXGyYeGBwlGhYUHy8gIycpLCwsGB8xNTAqNSYtLSkBCQoKDgwOGg8PGjQkHCApLCwqLCk1LSktNS0sKSktKSksKSw1LiwpLy0tKSksLCwwKS4sLCwpKSwtLCwpKSwpKf/AABEIAMIBAwMBIgACEQEDEQH/xAAcAAEAAgMBAQEAAAAAAAAAAAAABgcDBAUIAQL/xABKEAABAwIDBAYGBgcFBwUAAAABAAIDBBEFEiEGMUFRBxMiYXGBFDJCUpGhI2JygrHBM5KTssLR0hVjlKLDFiQ0o7PT8BdDU1Rz/8QAGgEBAAMBAQEAAAAAAAAAAAAAAAECAwQFBv/EACcRAQACAgICAQMEAwAAAAAAAAABAgMRITEEEkETYaEiMlHBFBUj/9oADAMBAAIRAxEAPwC8UREBERAREQEREBERAREQEREBERARfC5Y3VTBvcB5ojcMqLWOIR+98iv0K6P3gp1J7R/LOi0pcTHsi/yCxf2i7kp9ZVnJWHSRaMNfc6rdBUTGkxaJ6fURFCwiIgIiICIiAiIgIiICIiAiIgIiICIiAiIgIi/Ej7C6D5NOGjVc6fE3HRunzK5e0uOCnp5ah+rY2F1hxO5rRyu4tF+9UltHtJWVV+vqhTxndDEcjLcnOJDpPO4VrTWn7kYsOXyJn6fUdz0tfaDb2ipSW1FS0PAv1YvJJ5tZe3nZQmp6X53m9JQPez35SW3HcG6D9YqFYHgrJJRHTRiV9i4ve4BgAsCS4i29zfVBOoU1dsfVdXc1EIdb1ereWeBkzB3nl8llbPPxDqr4eCk/9b7n7c/lof8AqfjLtW0lPbkGvcf+rqtqk6Z5I9K2ikYeLmZm6/Yk/qWvg2IBjzBK3q5Y9HNuCCDqHsI9Zp5rr1VbGWFpIcCCLHd5g6Kn+RaO3b/q8OSu8c8M2NdLtP6OHUZEszgdHgsbEBvdKDv7gDY7ybDWvo4NoJntqm+nuJILXAuAtvBay4Ab92yY7s/Tu7VMWxStN7Zi0OO/s+6Qd1tF1tnel+qglbFXt6xlwHPy2maPe7Okg+Z5ramSL/LzM/iX8fjW/utvZBtZ6Iw1zmGc3Lg0NGVumVrsvZLhrcjTW3BTCm9ULiYJVRzta9jmvY4Zmuabtc3mCu+Ar3n4c2OPl9REVGwiIgIiICIiAiIgIiICIiAiIgIiICIiAiIgLHOy7bLIiEoFt9hE9RTejw9Xd8sZcZCcoja4SXsNXG4boO9VxUvZg8rRVUzZusvasac7jbe0xyD6MgW7LTu4lXbi7gSO5QLpPwcVGGTC7QYgJ2lxsAWXuL97S4eJC0tSLxuWFclqT6RPG3Agreuxu7HDqaehe5zh6lntEtxbmHR/AKa4xhL2x3uDr3jv4qv+jrZmeKlZ2QX1rhIWOu0+iwkPN365WvdlbuO9WJiOPRy0zn2cx0bnB8bvWa9oOZptoRyIXBfvUOqEPqqGGYWkjY+xI7QFwQbGx3jXkVC9pIjRzMDSXQyghpcS5zHje3NvI1bv/JWRSYS4wt98AEjmXdo+dyvzNgEUrMtQxr23vlO4d994Pgqx93RjzXxTusqjqHEnvJW9Tua6MxzNDmnj7Te8Hge9dXbDZiKGJ09IJGmOznNL88eQ2B0eSQ7UGwO4HdoopTYrmYXEbhu8LA/iCp9Z1uHqYvKxZdxb8rb6FsUPoskFyfRqhzQf7t93D59Z8Vb7HXF1Q/Qi67648C6A37yJSrzoz2Au3uIl8/aIrktEdbZ0RFCRERAREQEREBERAREQEREBERAREQEREBfCV9XIxbEQ0G5ADQSSdwA1Lj3DX4IiZ03JsSY3efgsLsXaRoHKi8T6RK6ulfHQWhhabGdw7bu+5By34NaM3euJU0VfC5r/AO0Jy/f68lgeA1cb+YUTele22Pxc+WN1jhftRUZioZjFMcSm9GBy0MD89ZNezXuj7XozD7VrXeRoNOIseJ0e7U1WISvoalwa5jXPfLHaOZ7AQ3ILaNvm1e0ZrEWt6ws+HC42MZCxjWQx2tG3RpsbgEcgdTfed97G8Zc2o1Dmrimtv1dw/WDUQGape3K57WtYy1uqp2/o4wOB1zOHN1uCiGMxMdUSAadY9r5OWVmg8MxA+amuOTlsDnDQ2+ahOFYQ+VxJaSSbkH5A9wHzK5J5bw7GG49TRN7TiXPNrhj3NA4DOBl18VwcRxESSGOJr2tGpc7KABqb2vfhpfxK6ONMfFaO7c79w32bxcbcBp43AXKqKIDsCxygveX3y2tc9Zb2dxI4nK33rNJa8EQItkDy9rskbr5RE4EOlm49q577Gw1JVR7UYOyjn6qOaOWN7QbsIJadWOa4Bxtrfeb2txUoo6WqxmpljikdDSMd23nUvO4F+W3WPNiQ3RrRutxk1d0LUxpRDBIWyh+cyyNzudpbLoRkbqdGg8L3suqmOdM5yxWz50C0JFNPMfbmaweEbL/jJ8ldtO2zAO5RHo92SNFSsgLg/K573OAIDnOdfQHcLWHkpktJ/hSvcyIiKFxERAREQEREBERAREQEREBERAREQEREHxx0VX9Kle5mF1LmnVzWsv3Pe1p+RI81ZUlS3UXVbdI9EZcMqWN1Ijzj7jmyH5NKmGdu4VLg1a6KkZkJFwTYX1dc30GpOnDlwAutUVD3PDiS51/Ed9uflYcyVj2eqGugLT6zSRbm0628L3us72BuoBJ4m/wsOAXDPEy+px7vjpaOtQ6zKh0MjZ43Ojmbo17LB1iLEG4Ic2x3EELv4X0lVzD252S66tliY0W00BiykHvud+5RCOW7deei+tjuqRMtMvj48s+01W/Bt3FUwgSgwEHW5zxE8C2QDQdzg3zUxwQNEbS0hwcMwc0gtIOtwRoQvP1NKYm3DiPsmynvQ/tAxtPLRvdaRkkj4mk+tE8ZrR33lrs12j3rq0Tt5Pl+JGGImvU/h2Jw+asqXt1yvbG3ua1gdp5uJ+CjHSPVup6ZtLFd01U8Nv7TtcoA5DMfkeJJU42bj7c7uczyPCzGX/ylQ7EIDUbU2k9WlpWSRt4XLW6j70pP3QtMUe1tPOvOoSrZvAGUdNHTRgdhozEDV8ntvPO5+VhwUjoaLiQtehiuV3IWWXbafhzUrvmX7Y2wsv0iKjcREQEREBERAREQEREBERAREQEREBERAWGrfZpssy/MjLixQV/thi1UzPHTOayTqg5hc0HtEnUX8La6X3rfZG8xt61ozOjb1jfZzFozt8LlwXarIWNcCcrnDdoCR58FhlcHttYX4FIZ25eYtpMIdhte+LXJfMw+9C7VvmN3i0rbbIHNuDcEaK2dvti2V8OXRs0dzG87u9j/AKp+R153o+01HK6Cdjmlps5p3jvbwIOm7QrLJT25h6fg+X9P9Fum3LXObxaftaH4jf8ABY246Ae0xw7xqPyWw5gcMzTv+BWpLHcEFYR6/MPVv9SOaW/t0YKzNuBt3lv5G62WO/I94I1BB4Ec1G4nviOly0c7A+Wq2hjfMW+Z+OgHzScc/CKeVTWsnf3Sb/aGtbZzKypaWm47d23vftC3bHc6+9SSh2qjq8dpahrXRvfSyQzMOrczWvcCxw9Zp04AjLqFWsmNcmjzWEYy5rmva4h7DmYWHKWu5ghaY4tE8uDyq+Pes+nE/h6twmcXsfj8l3Aq+2JkqxTRmsymUtubCz9SbCQbs1rXt3i2ms2oJ7jKfLwXQ8ivHDcRERcREQEREBERAREQEREBERAREQEREBERAWtXVORum87v5rZXHxOXt+At+aIlDtvdrTRU4dG3rJ5XiKFmpzPO8kDUgXGnElo4rndHlXVB9dDVSullinYC47g50YzNaBoGgt0tpx4rLBhgq8ZFQ43jo2FrBvb1zuPiO0fuN5L8YODHjWJxndI2lnA5jJlJ+JUK64bW2W0JpKYyNGaZ7hFCzfmldoNOIGp8gOKjU2zMQo209S0TTPcZZZDq/rXm73NfvGtm6aHKuJtvtSx2KXJuyjAYxoPrVLiA5w+z/prtU+KiTK4uuXAFoJ1LNbO14HK4g8lKaxpXOH7I1z6U1dOx0kYkexzWdqRuW1yWb3DXe2+43suV/aZBs9uo0PA+YKsjZLaWSlpq6CmyukhqJKkXF2inYAZfiWsYO95PBdrpbqqeSkgAjiMtU5hbKWNMjIQ1sj3h9r7iweF1WaxPbemfJTiJUvPWg+qLeQ/Gy1HSEm9yrGw/Z7Dpy4MYQ5obmb1jtC4Xtv1tuPIrDi+AUMBiIYL9fBmDnOc10ZcczSC7cQFMREIvktedygdJSSSuyRtc92pytBc6w1JsOCsro72MpnxGWe0j5Y3Bg9ljSC1xAO9/fw4c1K+j/aKCZ1RTRwRQEGR0WRgYJabO5jXfWI0BOt735qvNmtozE1jL6ww1DgOdnh+XxsxylltaWykrp6OSinJdJAXUsjrkOc230UoO8EsLSDvu266vR9tW6ppY5XEGSMmGYf3rLBx+8CHefcoTsdtQ2fGDkGVs9PZ3fLC91nfswfiu10f0Agp2SgWFTLPm+0JJDEfOMOHkFCNLXhrWu7lsKO084vbmujTVJbod34JtMS6KIEUpEREBERAREQEREBERAREQEREBEXxxsLoNWvrhGO9RmpqSXFzj3r94viLRmke4NY0FznE2aGjeSeQCi5paiu7TnyU1MR2WN7FTMDufK7fEw+4O0QdSNyr2r26PR1Ox9O+/rSyOlJ5g2ALT3G/xXF2zqHUOJsrj6jqKaJ54F8eaaIn7Ryt8dFrbBxvjw+A6h7DK0+LZpGkfEEKRbXMFXh7ngAvhOct+rbK/yLTm+6rLPNYe+WW57b3vvY73PcfzJUix2SajqpIS4vlyxXdwzFjHENA9kXc0AaWsurhGzLop3zxNB6uKWYFwzNibGwue4jiTdrGA8Xk+xrIYNljU44x7haMxMcT4AtIB5gNt94IO70U7ECKglMwIlq2Frg7e2FzSGDxOYvP3eSpvHMXqHPZFIbGmi9EA5NaXNd5m5C9SSAMmAAs1zQABuFtLfABUlt1sxAzG5HS3DJWsqWRtFzK5xyOibzc6UbuRKDl0+y7qfDosROYSdbmfvv6NJaMXHP2vv9yhtbiDpCLk6AacL6/zVs1mNyS0RayMPMkEkkkRPqQRjLMb8C31R325KttlMFdU1kMYaS10l3G2mVlnv+DfxCC5K3B2UlLhlY2w9D6qGd276CbszZu5sjy77xVP4bgD5o6upaS1kDC4H3nFwGX9QuJ8uavrEIOup56d3qzRPZ4OIOR3k7KoVs9H18NJQRtsJi2aosPVijcDOXcsz2iMeFkFb7KYyKOtiqD2gwm/g5jmm3hm+SvfApb4JHPr2YzUNFjoGOL7WH1Wu3c1TmJbIZsYdRs0Y6XMCPZhd9ISPstuPIL0NhNIz0ZsIFmZXRhvAM1Zb4aIOFhW0eeT0eZohqLZgy+aOVnCSB+mcc2mzhxHFSymluP/ADcojPgkdXSRRyXDhHG5kjdJI5Q0ASMPA3HnuK3thcbNTAS8tMkUklPKW+qZIzYvHIOFnW4XVZ4V0nNK67AsqxwMs0DuWRWWEREBERAREQEREBERAREQEREBYax1o3eCzLDWNuxw7kEIraFk8rI3EHKeu6s+3lIDXO5ta8g297Jfdr1G0XMrjbQ0k1utpi0VEWYx5vUeDbPDJza8AcrENNxZYcA6RKaoPVSH0apGj4Juw4O+o51g8cuPcq1H6rZYaTrGTB0UTpTKyYjNCHSAOex7m6xnrA9wzANObfwWtT1YvnieyRp0u1wexwO9pymxBHBSmWoA0+Xco5X7I0UpLvR42OPtxXgf5uiLb+asOfgVO0R1lK4BpkheGPdYNMPVuaNeGRznZr8weK2NnqB7GNq5Lh0pY5rTpkhb6oI4F1y8/aaPZWJ2wtwRHWVrG6dlz2TN33taRhNtN19dy3JNnMQcLf2m53H6Skgd82lpQSjFGaNf7rh8Dp/JRfpCwzswV7Rd9HJ1jrC5NO6zZgO8N7fkVllw3Fiwt9NpHCwGtIQdO8Sb9Fz3V2LAW63D3i1iHQTC43EG0ljog1dgKPLLJM9p/wB6c+0btckDnPeyMjhcuc4j69uC3ejTZtkD5Zey6Nkk9NTEDTqeuc6SQ+85zrR5uIh5FcBtJiTQA2opY7CwLIXkt0sLZnbxw8FsQQYg1jYxX9WxjQxrYqaFlmgWABNygnWL4Rk+kZ6vED2e8d34KEYRLDQmsDyyIvqCTI9wB6lzWytjbc6AOkk0HG6/E2EzyC0tfiDx7vXCNp8QxoWODZKjY7N1LXu96QuldfneQlBycK2hY6eWeKKWqqJOz9G20UUQPYi619h3ucAQT3BSyhbXysaJqhlMy9zFTj6Qgm+V1Q+5B+wB4r9OqWxtu4tY0cSQxo+Ngo1tD0m01O0tiInl4BpvGDzc8b/BvyQTLGsYioaQykgBjQ2NtyS94FmMbe5cTYeVyVm6I9l30tH9L+kkeZ5Bye+3Y8g1t++6iuy+yM9RUR19e5r32a6GBv6KIEAhx4F2t7a66kk6C4sPgysVd7G0iIrAiIgIiICIiAiIgIiICIiAiIgL4QvqII9ilFa/dqPBVN01U7TRxPytzCdrc1hmDSyQ5c2+1wDbuV24s76PxVR9MlMDhZd7k0Tv3mfxLLqwq2h2wxKhPViWRoG5kg6xlvqh99PsruUvTbWt9eOnf917D/ldb5KXYJTRzUzGyMa9pDTZwDhqBwK6cnRZhkrcxgLCRvje9vyuR8lqIvR9PIH6SkP3Jfycz8114unuj409UPDq3fxBcrFOiSja4tY+dvi5rv4VGMU6NxFfLM4gWP6Iud8GuN/ggsMdPGHkaxVY+5Gf9RcuXpioSdGVP6jP+4qxmwBrd8hHjDMPxatV2HAe3/y5PzCCyqvpcpfYince/IwfvFajul2K2lPJfvkbb91V4aRvvO/Ud+axCJp3E377NHxLkE8m6XpCOzTxg83Pc75ABcWt6Rq6Qm0gjHKNoFvM3d81zcPwQSODetZc8GtfIfMgBo+KleF7IQRm7ryH6wGX9VBDwKmqf/7szuZJdbxJ0C166idDIY32Dm2uAb7wDvHirajYALAADkBYfAKtdrf+Nl8W/uNQelcAjtHBfhHD+41TUKIUws1g5Bo+AClzTos6D6iItAREQEREBERAREQEREBERAREQEREGhjI+iPcR/JVn0qRZsJqO7q3fCVn81aGKD6J3h+YVd7fMvhlWP7lx+BafyWVv3QtHSO7HuvSxE+5H+6FYFL6g8FX2xg/3SH7Ef7oVg0vqDwC1VcPFv0nkoxjo0frbsb7kWNubSD8FJ8W/SeSi+OOtmJNtBre1tN9+CCucQqJgSOsY7ubVP8Awe+648srjvA/a3/iXdxKoc9xs4P781LN+LWu+S5M0L+LT+yiHzCDQza6hp8XG3yK3qSoYD6lPf6wmf8AK9lovpzfgPEtH5rYp437myW7mF5P+QIJhg1ZISBkdk5tg6qMDvc52vkLruxb1FMCw+TrA51xbW7wST3APkuPHKpXFvQZ2qt9oDfEH/8A6sHwyhWQFXGMsJxJwG8zNHmS1B6aO/z/ADUqjOg8AotbXz/NSiL1R4D8FljWl+0RFqqIiICIiAiIgIiICIiAiIgIiICIiDDVsuxw5tKgW1mHSyUNTG2OQl0EoADHEk5SQAANTcBWGipau5TEqa2UwWoZTxtdDM0hrAQY3g+qL6EKdU9I/KOw/cPZP8lK0V0K6xTDpTJcRyHTgxx/JRfaDCKiziIak6D1I5Sd3DI0n4BXaiDydiOzNc5xPolW7v8AR3PPxdA1y5UuxteTpRVn+GlH4MXsZEHjb/YrEP8A6VZ/h5v6Fnp9gsSdqKOqA+tFI0fML2EiDzBgOy9VAe3Sy3N7FtNUPkudLZxEGgKTRYFU3/4eo/ZSf0q+UQUaMDqf/gn/AGUn9Khzdkax2MRvNLVdX6TE4v6mXJlDmEkuy2tpvXqNEEYp6Z5Iu14190hSYBfUVa19UzOxERWQIiICIiAiIgIiICIiAiIgIiICIiAiIgIiICIiAiIgIiICIiAiIgIiICIiAiIgIiICIiA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8" descr="data:image/jpeg;base64,/9j/4AAQSkZJRgABAQAAAQABAAD/2wCEAAkGBhISEBURExQSFRUWFBUUFxYXFxYUExgUGhcWFBcVFRcXGyYeGBwlGhYUHy8gIycpLCwsGB8xNTAqNSYtLSkBCQoKDgwOGg8PGjQkHCApLCwqLCk1LSktNS0sKSktKSksKSw1LiwpLy0tKSksLCwwKS4sLCwpKSwtLCwpKSwpKf/AABEIAMIBAwMBIgACEQEDEQH/xAAcAAEAAgMBAQEAAAAAAAAAAAAABgcDBAUIAQL/xABKEAABAwIDBAYGBgcFBwUAAAABAAIDBBEFEiEGMUFRBxMiYXGBFDJCUpGhI2JygrHBM5KTssLR0hVjlKLDFiQ0o7PT8BdDU1Rz/8QAGgEBAAMBAQEAAAAAAAAAAAAAAAECAwQFBv/EACcRAQACAgICAQMEAwAAAAAAAAABAgMRITEEEkETYaEiMlHBFBUj/9oADAMBAAIRAxEAPwC8UREBERAREQEREBERAREQEREBERARfC5Y3VTBvcB5ojcMqLWOIR+98iv0K6P3gp1J7R/LOi0pcTHsi/yCxf2i7kp9ZVnJWHSRaMNfc6rdBUTGkxaJ6fURFCwiIgIiICIiAiIgIiICIiAiIgIiICIiAiIgIi/Ej7C6D5NOGjVc6fE3HRunzK5e0uOCnp5ah+rY2F1hxO5rRyu4tF+9UltHtJWVV+vqhTxndDEcjLcnOJDpPO4VrTWn7kYsOXyJn6fUdz0tfaDb2ipSW1FS0PAv1YvJJ5tZe3nZQmp6X53m9JQPez35SW3HcG6D9YqFYHgrJJRHTRiV9i4ve4BgAsCS4i29zfVBOoU1dsfVdXc1EIdb1ereWeBkzB3nl8llbPPxDqr4eCk/9b7n7c/lof8AqfjLtW0lPbkGvcf+rqtqk6Z5I9K2ikYeLmZm6/Yk/qWvg2IBjzBK3q5Y9HNuCCDqHsI9Zp5rr1VbGWFpIcCCLHd5g6Kn+RaO3b/q8OSu8c8M2NdLtP6OHUZEszgdHgsbEBvdKDv7gDY7ybDWvo4NoJntqm+nuJILXAuAtvBay4Ab92yY7s/Tu7VMWxStN7Zi0OO/s+6Qd1tF1tnel+qglbFXt6xlwHPy2maPe7Okg+Z5ramSL/LzM/iX8fjW/utvZBtZ6Iw1zmGc3Lg0NGVumVrsvZLhrcjTW3BTCm9ULiYJVRzta9jmvY4Zmuabtc3mCu+Ar3n4c2OPl9REVGwiIgIiICIiAiIgIiICIiAiIgIiICIiAiIgLHOy7bLIiEoFt9hE9RTejw9Xd8sZcZCcoja4SXsNXG4boO9VxUvZg8rRVUzZusvasac7jbe0xyD6MgW7LTu4lXbi7gSO5QLpPwcVGGTC7QYgJ2lxsAWXuL97S4eJC0tSLxuWFclqT6RPG3Agreuxu7HDqaehe5zh6lntEtxbmHR/AKa4xhL2x3uDr3jv4qv+jrZmeKlZ2QX1rhIWOu0+iwkPN365WvdlbuO9WJiOPRy0zn2cx0bnB8bvWa9oOZptoRyIXBfvUOqEPqqGGYWkjY+xI7QFwQbGx3jXkVC9pIjRzMDSXQyghpcS5zHje3NvI1bv/JWRSYS4wt98AEjmXdo+dyvzNgEUrMtQxr23vlO4d994Pgqx93RjzXxTusqjqHEnvJW9Tua6MxzNDmnj7Te8Hge9dXbDZiKGJ09IJGmOznNL88eQ2B0eSQ7UGwO4HdoopTYrmYXEbhu8LA/iCp9Z1uHqYvKxZdxb8rb6FsUPoskFyfRqhzQf7t93D59Z8Vb7HXF1Q/Qi67648C6A37yJSrzoz2Au3uIl8/aIrktEdbZ0RFCRERAREQEREBERAREQEREBERAREQEREBfCV9XIxbEQ0G5ADQSSdwA1Lj3DX4IiZ03JsSY3efgsLsXaRoHKi8T6RK6ulfHQWhhabGdw7bu+5By34NaM3euJU0VfC5r/AO0Jy/f68lgeA1cb+YUTele22Pxc+WN1jhftRUZioZjFMcSm9GBy0MD89ZNezXuj7XozD7VrXeRoNOIseJ0e7U1WISvoalwa5jXPfLHaOZ7AQ3ILaNvm1e0ZrEWt6ws+HC42MZCxjWQx2tG3RpsbgEcgdTfed97G8Zc2o1Dmrimtv1dw/WDUQGape3K57WtYy1uqp2/o4wOB1zOHN1uCiGMxMdUSAadY9r5OWVmg8MxA+amuOTlsDnDQ2+ahOFYQ+VxJaSSbkH5A9wHzK5J5bw7GG49TRN7TiXPNrhj3NA4DOBl18VwcRxESSGOJr2tGpc7KABqb2vfhpfxK6ONMfFaO7c79w32bxcbcBp43AXKqKIDsCxygveX3y2tc9Zb2dxI4nK33rNJa8EQItkDy9rskbr5RE4EOlm49q577Gw1JVR7UYOyjn6qOaOWN7QbsIJadWOa4Bxtrfeb2txUoo6WqxmpljikdDSMd23nUvO4F+W3WPNiQ3RrRutxk1d0LUxpRDBIWyh+cyyNzudpbLoRkbqdGg8L3suqmOdM5yxWz50C0JFNPMfbmaweEbL/jJ8ldtO2zAO5RHo92SNFSsgLg/K573OAIDnOdfQHcLWHkpktJ/hSvcyIiKFxERAREQEREBERAREQEREBERAREQEREHxx0VX9Kle5mF1LmnVzWsv3Pe1p+RI81ZUlS3UXVbdI9EZcMqWN1Ijzj7jmyH5NKmGdu4VLg1a6KkZkJFwTYX1dc30GpOnDlwAutUVD3PDiS51/Ed9uflYcyVj2eqGugLT6zSRbm0628L3us72BuoBJ4m/wsOAXDPEy+px7vjpaOtQ6zKh0MjZ43Ojmbo17LB1iLEG4Ic2x3EELv4X0lVzD252S66tliY0W00BiykHvud+5RCOW7deei+tjuqRMtMvj48s+01W/Bt3FUwgSgwEHW5zxE8C2QDQdzg3zUxwQNEbS0hwcMwc0gtIOtwRoQvP1NKYm3DiPsmynvQ/tAxtPLRvdaRkkj4mk+tE8ZrR33lrs12j3rq0Tt5Pl+JGGImvU/h2Jw+asqXt1yvbG3ua1gdp5uJ+CjHSPVup6ZtLFd01U8Nv7TtcoA5DMfkeJJU42bj7c7uczyPCzGX/ylQ7EIDUbU2k9WlpWSRt4XLW6j70pP3QtMUe1tPOvOoSrZvAGUdNHTRgdhozEDV8ntvPO5+VhwUjoaLiQtehiuV3IWWXbafhzUrvmX7Y2wsv0iKjcREQEREBERAREQEREBERAREQEREBERAWGrfZpssy/MjLixQV/thi1UzPHTOayTqg5hc0HtEnUX8La6X3rfZG8xt61ozOjb1jfZzFozt8LlwXarIWNcCcrnDdoCR58FhlcHttYX4FIZ25eYtpMIdhte+LXJfMw+9C7VvmN3i0rbbIHNuDcEaK2dvti2V8OXRs0dzG87u9j/AKp+R153o+01HK6Cdjmlps5p3jvbwIOm7QrLJT25h6fg+X9P9Fum3LXObxaftaH4jf8ABY246Ae0xw7xqPyWw5gcMzTv+BWpLHcEFYR6/MPVv9SOaW/t0YKzNuBt3lv5G62WO/I94I1BB4Ec1G4nviOly0c7A+Wq2hjfMW+Z+OgHzScc/CKeVTWsnf3Sb/aGtbZzKypaWm47d23vftC3bHc6+9SSh2qjq8dpahrXRvfSyQzMOrczWvcCxw9Zp04AjLqFWsmNcmjzWEYy5rmva4h7DmYWHKWu5ghaY4tE8uDyq+Pes+nE/h6twmcXsfj8l3Aq+2JkqxTRmsymUtubCz9SbCQbs1rXt3i2ms2oJ7jKfLwXQ8ivHDcRERcREQEREBERAREQEREBERAREQEREBERAWtXVORum87v5rZXHxOXt+At+aIlDtvdrTRU4dG3rJ5XiKFmpzPO8kDUgXGnElo4rndHlXVB9dDVSullinYC47g50YzNaBoGgt0tpx4rLBhgq8ZFQ43jo2FrBvb1zuPiO0fuN5L8YODHjWJxndI2lnA5jJlJ+JUK64bW2W0JpKYyNGaZ7hFCzfmldoNOIGp8gOKjU2zMQo209S0TTPcZZZDq/rXm73NfvGtm6aHKuJtvtSx2KXJuyjAYxoPrVLiA5w+z/prtU+KiTK4uuXAFoJ1LNbO14HK4g8lKaxpXOH7I1z6U1dOx0kYkexzWdqRuW1yWb3DXe2+43suV/aZBs9uo0PA+YKsjZLaWSlpq6CmyukhqJKkXF2inYAZfiWsYO95PBdrpbqqeSkgAjiMtU5hbKWNMjIQ1sj3h9r7iweF1WaxPbemfJTiJUvPWg+qLeQ/Gy1HSEm9yrGw/Z7Dpy4MYQ5obmb1jtC4Xtv1tuPIrDi+AUMBiIYL9fBmDnOc10ZcczSC7cQFMREIvktedygdJSSSuyRtc92pytBc6w1JsOCsro72MpnxGWe0j5Y3Bg9ljSC1xAO9/fw4c1K+j/aKCZ1RTRwRQEGR0WRgYJabO5jXfWI0BOt735qvNmtozE1jL6ww1DgOdnh+XxsxylltaWykrp6OSinJdJAXUsjrkOc230UoO8EsLSDvu266vR9tW6ppY5XEGSMmGYf3rLBx+8CHefcoTsdtQ2fGDkGVs9PZ3fLC91nfswfiu10f0Agp2SgWFTLPm+0JJDEfOMOHkFCNLXhrWu7lsKO084vbmujTVJbod34JtMS6KIEUpEREBERAREQEREBERAREQEREBEXxxsLoNWvrhGO9RmpqSXFzj3r94viLRmke4NY0FznE2aGjeSeQCi5paiu7TnyU1MR2WN7FTMDufK7fEw+4O0QdSNyr2r26PR1Ox9O+/rSyOlJ5g2ALT3G/xXF2zqHUOJsrj6jqKaJ54F8eaaIn7Ryt8dFrbBxvjw+A6h7DK0+LZpGkfEEKRbXMFXh7ngAvhOct+rbK/yLTm+6rLPNYe+WW57b3vvY73PcfzJUix2SajqpIS4vlyxXdwzFjHENA9kXc0AaWsurhGzLop3zxNB6uKWYFwzNibGwue4jiTdrGA8Xk+xrIYNljU44x7haMxMcT4AtIB5gNt94IO70U7ECKglMwIlq2Frg7e2FzSGDxOYvP3eSpvHMXqHPZFIbGmi9EA5NaXNd5m5C9SSAMmAAs1zQABuFtLfABUlt1sxAzG5HS3DJWsqWRtFzK5xyOibzc6UbuRKDl0+y7qfDosROYSdbmfvv6NJaMXHP2vv9yhtbiDpCLk6AacL6/zVs1mNyS0RayMPMkEkkkRPqQRjLMb8C31R325KttlMFdU1kMYaS10l3G2mVlnv+DfxCC5K3B2UlLhlY2w9D6qGd276CbszZu5sjy77xVP4bgD5o6upaS1kDC4H3nFwGX9QuJ8uavrEIOup56d3qzRPZ4OIOR3k7KoVs9H18NJQRtsJi2aosPVijcDOXcsz2iMeFkFb7KYyKOtiqD2gwm/g5jmm3hm+SvfApb4JHPr2YzUNFjoGOL7WH1Wu3c1TmJbIZsYdRs0Y6XMCPZhd9ISPstuPIL0NhNIz0ZsIFmZXRhvAM1Zb4aIOFhW0eeT0eZohqLZgy+aOVnCSB+mcc2mzhxHFSymluP/ADcojPgkdXSRRyXDhHG5kjdJI5Q0ASMPA3HnuK3thcbNTAS8tMkUklPKW+qZIzYvHIOFnW4XVZ4V0nNK67AsqxwMs0DuWRWWEREBERAREQEREBERAREQEREBYax1o3eCzLDWNuxw7kEIraFk8rI3EHKeu6s+3lIDXO5ta8g297Jfdr1G0XMrjbQ0k1utpi0VEWYx5vUeDbPDJza8AcrENNxZYcA6RKaoPVSH0apGj4Juw4O+o51g8cuPcq1H6rZYaTrGTB0UTpTKyYjNCHSAOex7m6xnrA9wzANObfwWtT1YvnieyRp0u1wexwO9pymxBHBSmWoA0+Xco5X7I0UpLvR42OPtxXgf5uiLb+asOfgVO0R1lK4BpkheGPdYNMPVuaNeGRznZr8weK2NnqB7GNq5Lh0pY5rTpkhb6oI4F1y8/aaPZWJ2wtwRHWVrG6dlz2TN33taRhNtN19dy3JNnMQcLf2m53H6Skgd82lpQSjFGaNf7rh8Dp/JRfpCwzswV7Rd9HJ1jrC5NO6zZgO8N7fkVllw3Fiwt9NpHCwGtIQdO8Sb9Fz3V2LAW63D3i1iHQTC43EG0ljog1dgKPLLJM9p/wB6c+0btckDnPeyMjhcuc4j69uC3ejTZtkD5Zey6Nkk9NTEDTqeuc6SQ+85zrR5uIh5FcBtJiTQA2opY7CwLIXkt0sLZnbxw8FsQQYg1jYxX9WxjQxrYqaFlmgWABNygnWL4Rk+kZ6vED2e8d34KEYRLDQmsDyyIvqCTI9wB6lzWytjbc6AOkk0HG6/E2EzyC0tfiDx7vXCNp8QxoWODZKjY7N1LXu96QuldfneQlBycK2hY6eWeKKWqqJOz9G20UUQPYi619h3ucAQT3BSyhbXysaJqhlMy9zFTj6Qgm+V1Q+5B+wB4r9OqWxtu4tY0cSQxo+Ngo1tD0m01O0tiInl4BpvGDzc8b/BvyQTLGsYioaQykgBjQ2NtyS94FmMbe5cTYeVyVm6I9l30tH9L+kkeZ5Bye+3Y8g1t++6iuy+yM9RUR19e5r32a6GBv6KIEAhx4F2t7a66kk6C4sPgysVd7G0iIrAiIgIiICIiAiIgIiICIiAiIgL4QvqII9ilFa/dqPBVN01U7TRxPytzCdrc1hmDSyQ5c2+1wDbuV24s76PxVR9MlMDhZd7k0Tv3mfxLLqwq2h2wxKhPViWRoG5kg6xlvqh99PsruUvTbWt9eOnf917D/ldb5KXYJTRzUzGyMa9pDTZwDhqBwK6cnRZhkrcxgLCRvje9vyuR8lqIvR9PIH6SkP3Jfycz8114unuj409UPDq3fxBcrFOiSja4tY+dvi5rv4VGMU6NxFfLM4gWP6Iud8GuN/ggsMdPGHkaxVY+5Gf9RcuXpioSdGVP6jP+4qxmwBrd8hHjDMPxatV2HAe3/y5PzCCyqvpcpfYince/IwfvFajul2K2lPJfvkbb91V4aRvvO/Ud+axCJp3E377NHxLkE8m6XpCOzTxg83Pc75ABcWt6Rq6Qm0gjHKNoFvM3d81zcPwQSODetZc8GtfIfMgBo+KleF7IQRm7ryH6wGX9VBDwKmqf/7szuZJdbxJ0C166idDIY32Dm2uAb7wDvHirajYALAADkBYfAKtdrf+Nl8W/uNQelcAjtHBfhHD+41TUKIUws1g5Bo+AClzTos6D6iItAREQEREBERAREQEREBERAREQEREGhjI+iPcR/JVn0qRZsJqO7q3fCVn81aGKD6J3h+YVd7fMvhlWP7lx+BafyWVv3QtHSO7HuvSxE+5H+6FYFL6g8FX2xg/3SH7Ef7oVg0vqDwC1VcPFv0nkoxjo0frbsb7kWNubSD8FJ8W/SeSi+OOtmJNtBre1tN9+CCucQqJgSOsY7ubVP8Awe+648srjvA/a3/iXdxKoc9xs4P781LN+LWu+S5M0L+LT+yiHzCDQza6hp8XG3yK3qSoYD6lPf6wmf8AK9lovpzfgPEtH5rYp437myW7mF5P+QIJhg1ZISBkdk5tg6qMDvc52vkLruxb1FMCw+TrA51xbW7wST3APkuPHKpXFvQZ2qt9oDfEH/8A6sHwyhWQFXGMsJxJwG8zNHmS1B6aO/z/ADUqjOg8AotbXz/NSiL1R4D8FljWl+0RFqqIiICIiAiIgIiICIiAiIgIiICIiDDVsuxw5tKgW1mHSyUNTG2OQl0EoADHEk5SQAANTcBWGipau5TEqa2UwWoZTxtdDM0hrAQY3g+qL6EKdU9I/KOw/cPZP8lK0V0K6xTDpTJcRyHTgxx/JRfaDCKiziIak6D1I5Sd3DI0n4BXaiDydiOzNc5xPolW7v8AR3PPxdA1y5UuxteTpRVn+GlH4MXsZEHjb/YrEP8A6VZ/h5v6Fnp9gsSdqKOqA+tFI0fML2EiDzBgOy9VAe3Sy3N7FtNUPkudLZxEGgKTRYFU3/4eo/ZSf0q+UQUaMDqf/gn/AGUn9Khzdkax2MRvNLVdX6TE4v6mXJlDmEkuy2tpvXqNEEYp6Z5Iu14190hSYBfUVa19UzOxERWQIiICIiAiIgIiICIiAiIgIiICIiAiIgIiICIiAiIgIiICIiAiIgIiICIiAiIgIiICIiAiIg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5101017"/>
            <a:ext cx="2654300" cy="660400"/>
          </a:xfrm>
          <a:prstGeom prst="rect">
            <a:avLst/>
          </a:prstGeom>
        </p:spPr>
      </p:pic>
      <p:sp>
        <p:nvSpPr>
          <p:cNvPr id="10" name="CuadroTexto 6"/>
          <p:cNvSpPr txBox="1"/>
          <p:nvPr/>
        </p:nvSpPr>
        <p:spPr>
          <a:xfrm>
            <a:off x="52470" y="5790266"/>
            <a:ext cx="3007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 smtClean="0">
                <a:solidFill>
                  <a:schemeClr val="bg1"/>
                </a:solidFill>
              </a:rPr>
              <a:t>rye.patch.com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11" name="Imagen 3"/>
          <p:cNvPicPr>
            <a:picLocks noChangeAspect="1"/>
          </p:cNvPicPr>
          <p:nvPr/>
        </p:nvPicPr>
        <p:blipFill rotWithShape="1">
          <a:blip r:embed="rId8"/>
          <a:srcRect t="21729"/>
          <a:stretch/>
        </p:blipFill>
        <p:spPr>
          <a:xfrm>
            <a:off x="3239617" y="4910536"/>
            <a:ext cx="2522586" cy="893546"/>
          </a:xfrm>
          <a:prstGeom prst="rect">
            <a:avLst/>
          </a:prstGeom>
        </p:spPr>
      </p:pic>
      <p:sp>
        <p:nvSpPr>
          <p:cNvPr id="12" name="CuadroTexto 4"/>
          <p:cNvSpPr txBox="1"/>
          <p:nvPr/>
        </p:nvSpPr>
        <p:spPr>
          <a:xfrm>
            <a:off x="3239617" y="5836563"/>
            <a:ext cx="262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bg1"/>
                </a:solidFill>
              </a:rPr>
              <a:t>www.grn.com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Imagen 9"/>
          <p:cNvPicPr>
            <a:picLocks noChangeAspect="1"/>
          </p:cNvPicPr>
          <p:nvPr/>
        </p:nvPicPr>
        <p:blipFill rotWithShape="1">
          <a:blip r:embed="rId9"/>
          <a:srcRect b="36012"/>
          <a:stretch/>
        </p:blipFill>
        <p:spPr>
          <a:xfrm>
            <a:off x="6156176" y="4680607"/>
            <a:ext cx="2600007" cy="1141609"/>
          </a:xfrm>
          <a:prstGeom prst="rect">
            <a:avLst/>
          </a:prstGeom>
        </p:spPr>
      </p:pic>
      <p:sp>
        <p:nvSpPr>
          <p:cNvPr id="14" name="CuadroTexto 10"/>
          <p:cNvSpPr txBox="1"/>
          <p:nvPr/>
        </p:nvSpPr>
        <p:spPr>
          <a:xfrm>
            <a:off x="6112552" y="5909210"/>
            <a:ext cx="303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thecompostexchange.com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Imagen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5895" y="2996952"/>
            <a:ext cx="2881286" cy="648289"/>
          </a:xfrm>
          <a:prstGeom prst="rect">
            <a:avLst/>
          </a:prstGeom>
        </p:spPr>
      </p:pic>
      <p:pic>
        <p:nvPicPr>
          <p:cNvPr id="16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5895" y="3868191"/>
            <a:ext cx="5120287" cy="5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latin typeface="Arial Black" pitchFamily="34" charset="0"/>
              </a:rPr>
              <a:t>Market Strategy</a:t>
            </a:r>
            <a:endParaRPr lang="en-CA" dirty="0">
              <a:solidFill>
                <a:schemeClr val="bg1"/>
              </a:solidFill>
              <a:latin typeface="Arial Black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4448509"/>
              </p:ext>
            </p:extLst>
          </p:nvPr>
        </p:nvGraphicFramePr>
        <p:xfrm>
          <a:off x="683568" y="1124744"/>
          <a:ext cx="734481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rved Left Arrow 8"/>
          <p:cNvSpPr/>
          <p:nvPr/>
        </p:nvSpPr>
        <p:spPr>
          <a:xfrm rot="10231635">
            <a:off x="179989" y="1310638"/>
            <a:ext cx="1433914" cy="4499926"/>
          </a:xfrm>
          <a:prstGeom prst="curvedLeftArrow">
            <a:avLst>
              <a:gd name="adj1" fmla="val 19851"/>
              <a:gd name="adj2" fmla="val 50000"/>
              <a:gd name="adj3" fmla="val 25755"/>
            </a:avLst>
          </a:prstGeom>
          <a:solidFill>
            <a:srgbClr val="18100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4788024" y="2924944"/>
            <a:ext cx="1080120" cy="635657"/>
          </a:xfrm>
          <a:prstGeom prst="notchedRightArrow">
            <a:avLst/>
          </a:prstGeom>
          <a:solidFill>
            <a:srgbClr val="18100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148" y="2667124"/>
            <a:ext cx="2527300" cy="977900"/>
          </a:xfrm>
          <a:prstGeom prst="rect">
            <a:avLst/>
          </a:prstGeom>
          <a:noFill/>
          <a:ln w="9525">
            <a:solidFill>
              <a:schemeClr val="tx1">
                <a:alpha val="42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5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Arial Black" pitchFamily="34" charset="0"/>
              </a:rPr>
              <a:t>COV Savings</a:t>
            </a:r>
            <a:endParaRPr lang="en-CA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t="30286" r="14518" b="7504"/>
          <a:stretch/>
        </p:blipFill>
        <p:spPr bwMode="auto">
          <a:xfrm>
            <a:off x="323527" y="1081959"/>
            <a:ext cx="8412331" cy="424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268760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If 70% of residents start to use  </a:t>
            </a:r>
            <a:r>
              <a:rPr lang="en-CA" sz="3200" dirty="0" err="1" smtClean="0"/>
              <a:t>WeCompost</a:t>
            </a:r>
            <a:r>
              <a:rPr lang="en-CA" sz="3200" dirty="0" smtClean="0"/>
              <a:t>,:</a:t>
            </a:r>
          </a:p>
          <a:p>
            <a:endParaRPr lang="en-CA" sz="3200" dirty="0"/>
          </a:p>
          <a:p>
            <a:r>
              <a:rPr lang="en-CA" sz="3200" dirty="0" smtClean="0"/>
              <a:t>Garbage Collection Expenditure will be reduced by up to 70%</a:t>
            </a:r>
          </a:p>
          <a:p>
            <a:r>
              <a:rPr lang="en-CA" sz="3200" dirty="0"/>
              <a:t>	</a:t>
            </a:r>
            <a:r>
              <a:rPr lang="en-CA" sz="3200" dirty="0" smtClean="0"/>
              <a:t>	</a:t>
            </a:r>
          </a:p>
          <a:p>
            <a:r>
              <a:rPr lang="en-CA" sz="3200" dirty="0"/>
              <a:t>	</a:t>
            </a:r>
            <a:r>
              <a:rPr lang="en-CA" sz="3200" dirty="0" smtClean="0"/>
              <a:t>	11,775,437 x 70% = 	</a:t>
            </a:r>
            <a:r>
              <a:rPr lang="en-CA" sz="3200" b="1" dirty="0" smtClean="0"/>
              <a:t>$8,242,805</a:t>
            </a:r>
          </a:p>
          <a:p>
            <a:endParaRPr lang="en-CA" sz="3200" b="1" dirty="0"/>
          </a:p>
          <a:p>
            <a:r>
              <a:rPr lang="en-CA" sz="3200" dirty="0" smtClean="0"/>
              <a:t>These funds can be reallocated to increase recycling collection and build more community gardens.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24328" y="2048074"/>
            <a:ext cx="936104" cy="28803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88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 smtClean="0">
                <a:solidFill>
                  <a:schemeClr val="bg1"/>
                </a:solidFill>
                <a:latin typeface="Arial Black" pitchFamily="34" charset="0"/>
              </a:rPr>
              <a:t>About the founders</a:t>
            </a:r>
            <a:endParaRPr lang="en-CA" sz="4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66737"/>
              </p:ext>
            </p:extLst>
          </p:nvPr>
        </p:nvGraphicFramePr>
        <p:xfrm>
          <a:off x="323524" y="1412776"/>
          <a:ext cx="8352932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3"/>
                <a:gridCol w="2088233"/>
                <a:gridCol w="2088233"/>
                <a:gridCol w="2088233"/>
              </a:tblGrid>
              <a:tr h="336933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Arial Black" pitchFamily="34" charset="0"/>
                        </a:rPr>
                        <a:t>Brent Whitman</a:t>
                      </a:r>
                      <a:endParaRPr lang="en-CA" sz="1600" dirty="0">
                        <a:latin typeface="Arial Black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5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Arial Black" pitchFamily="34" charset="0"/>
                        </a:rPr>
                        <a:t>Oliver Read</a:t>
                      </a:r>
                      <a:endParaRPr lang="en-CA" sz="1600" dirty="0">
                        <a:latin typeface="Arial Black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5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Arial Black" pitchFamily="34" charset="0"/>
                        </a:rPr>
                        <a:t>Sofia </a:t>
                      </a:r>
                      <a:r>
                        <a:rPr lang="en-CA" sz="1600" dirty="0" err="1" smtClean="0">
                          <a:latin typeface="Arial Black" pitchFamily="34" charset="0"/>
                        </a:rPr>
                        <a:t>Zetina</a:t>
                      </a:r>
                      <a:endParaRPr lang="en-CA" sz="1600" dirty="0">
                        <a:latin typeface="Arial Black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5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Arial Black" pitchFamily="34" charset="0"/>
                        </a:rPr>
                        <a:t>Lee</a:t>
                      </a:r>
                      <a:r>
                        <a:rPr lang="en-CA" sz="1600" baseline="0" dirty="0" smtClean="0">
                          <a:latin typeface="Arial Black" pitchFamily="34" charset="0"/>
                        </a:rPr>
                        <a:t> Nelson</a:t>
                      </a:r>
                      <a:endParaRPr lang="en-CA" sz="1600" dirty="0">
                        <a:latin typeface="Arial Black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507"/>
                    </a:solidFill>
                  </a:tcPr>
                </a:tc>
              </a:tr>
              <a:tr h="2039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M.B.A., Strategy, Innovation &amp; Entrepreneurship at University of Toronto - </a:t>
                      </a:r>
                      <a:r>
                        <a:rPr lang="en-CA" sz="1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Rotman</a:t>
                      </a:r>
                      <a:r>
                        <a:rPr lang="en-CA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School of Management</a:t>
                      </a:r>
                    </a:p>
                    <a:p>
                      <a:endParaRPr lang="en-CA" sz="1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Founder, </a:t>
                      </a:r>
                      <a:r>
                        <a:rPr lang="en-CA" sz="14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Arteku</a:t>
                      </a:r>
                      <a:endParaRPr lang="en-CA" sz="1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Software development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20 years</a:t>
                      </a:r>
                      <a:endParaRPr lang="en-CA" sz="1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M.B.A.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Strategy at University of British Columbia, Sauder School of Business</a:t>
                      </a:r>
                    </a:p>
                    <a:p>
                      <a:endParaRPr lang="en-CA" sz="14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Purchases Manager at Game Express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Freelance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Designer</a:t>
                      </a:r>
                    </a:p>
                    <a:p>
                      <a:endParaRPr lang="en-CA" sz="1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Lead Designer at Yardstick Services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93534"/>
              </p:ext>
            </p:extLst>
          </p:nvPr>
        </p:nvGraphicFramePr>
        <p:xfrm>
          <a:off x="1187625" y="4026456"/>
          <a:ext cx="6408711" cy="278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37"/>
                <a:gridCol w="2136237"/>
                <a:gridCol w="2136237"/>
              </a:tblGrid>
              <a:tr h="524352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Arial Black" pitchFamily="34" charset="0"/>
                        </a:rPr>
                        <a:t>Stewart</a:t>
                      </a:r>
                      <a:r>
                        <a:rPr lang="en-CA" sz="1600" baseline="0" dirty="0" smtClean="0">
                          <a:latin typeface="Arial Black" pitchFamily="34" charset="0"/>
                        </a:rPr>
                        <a:t> Harper</a:t>
                      </a:r>
                      <a:endParaRPr lang="en-CA" sz="1600" dirty="0">
                        <a:latin typeface="Arial Black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5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Arial Black" pitchFamily="34" charset="0"/>
                        </a:rPr>
                        <a:t>Kerry Costello</a:t>
                      </a:r>
                      <a:endParaRPr lang="en-CA" sz="1600" dirty="0">
                        <a:latin typeface="Arial Black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50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Arial Black" pitchFamily="34" charset="0"/>
                        </a:rPr>
                        <a:t>Claude</a:t>
                      </a:r>
                    </a:p>
                    <a:p>
                      <a:r>
                        <a:rPr lang="en-CA" sz="1600" dirty="0" err="1" smtClean="0">
                          <a:latin typeface="Arial Black" pitchFamily="34" charset="0"/>
                        </a:rPr>
                        <a:t>Vessaz</a:t>
                      </a:r>
                      <a:endParaRPr lang="en-CA" sz="1600" dirty="0">
                        <a:latin typeface="Arial Black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507"/>
                    </a:solidFill>
                  </a:tcPr>
                </a:tc>
              </a:tr>
              <a:tr h="2207800"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MSc,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GIS University of Leeds</a:t>
                      </a:r>
                    </a:p>
                    <a:p>
                      <a:endParaRPr lang="en-CA" sz="14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FME Server Support Manager, Safe Software</a:t>
                      </a:r>
                    </a:p>
                    <a:p>
                      <a:endParaRPr lang="en-CA" sz="14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Developed web-based mapping 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service</a:t>
                      </a:r>
                      <a:endParaRPr lang="en-CA" sz="14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M.B.A.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Marketing &amp; Entrepreneurship at the University of British Columbia, Sauder School of Business</a:t>
                      </a:r>
                    </a:p>
                    <a:p>
                      <a:endParaRPr lang="en-CA" sz="14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Multi-Unit Manager, Starbucks Coffee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M.Eng</a:t>
                      </a:r>
                      <a:r>
                        <a:rPr lang="en-CA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CA" sz="1400" b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Geomatic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Engineering &amp; 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Planning</a:t>
                      </a:r>
                      <a:endParaRPr lang="en-CA" sz="14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CA" sz="14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GIS Intern, Safe 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Software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8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387</Words>
  <Application>Microsoft Office PowerPoint</Application>
  <PresentationFormat>On-screen Show (4:3)</PresentationFormat>
  <Paragraphs>97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It is hard for apartment residents to compost.</vt:lpstr>
      <vt:lpstr>PowerPoint Presentation</vt:lpstr>
      <vt:lpstr>Our Market Size</vt:lpstr>
      <vt:lpstr>Our Customer</vt:lpstr>
      <vt:lpstr>Competition</vt:lpstr>
      <vt:lpstr>Market Strategy</vt:lpstr>
      <vt:lpstr>COV Savings</vt:lpstr>
      <vt:lpstr>About the founders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WeCompost</dc:title>
  <dc:creator>Kerry Costello</dc:creator>
  <cp:lastModifiedBy>Kerry Costello</cp:lastModifiedBy>
  <cp:revision>21</cp:revision>
  <dcterms:created xsi:type="dcterms:W3CDTF">2012-09-29T21:54:41Z</dcterms:created>
  <dcterms:modified xsi:type="dcterms:W3CDTF">2012-09-30T02:42:50Z</dcterms:modified>
</cp:coreProperties>
</file>