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TSansNarrow-regular.fntdata"/><Relationship Id="rId14" Type="http://schemas.openxmlformats.org/officeDocument/2006/relationships/slide" Target="slides/slide10.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slide" Target="slides/slide1.xml"/><Relationship Id="rId19" Type="http://schemas.openxmlformats.org/officeDocument/2006/relationships/font" Target="fonts/OpenSans-italic.fntdata"/><Relationship Id="rId6" Type="http://schemas.openxmlformats.org/officeDocument/2006/relationships/slide" Target="slides/slide2.xml"/><Relationship Id="rId18"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1"/>
              </a:buClr>
              <a:buSzPct val="61111"/>
              <a:buFont typeface="Arial"/>
              <a:buNone/>
            </a:pPr>
            <a:r>
              <a:rPr lang="en" sz="1800">
                <a:solidFill>
                  <a:schemeClr val="dk2"/>
                </a:solidFill>
              </a:rPr>
              <a:t>Our project's purpose is to make it so that a stationary camera can detect nearby objects and report their current velocities to the user.  This is to return velocities with a minimum accuracy of 90% of their actual velocities.  This must also work at long enough ranges that is competes with current methods of velocity tracking, such as radar guns.  The purpose for this is to act as an alternative to the current methods of velocity tracking.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Group 37 </a:t>
            </a:r>
          </a:p>
          <a:p>
            <a:pPr lvl="0">
              <a:spcBef>
                <a:spcPts val="0"/>
              </a:spcBef>
              <a:buNone/>
            </a:pPr>
            <a:r>
              <a:rPr lang="en"/>
              <a:t>Progress Report</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Alex Bailey </a:t>
            </a:r>
          </a:p>
          <a:p>
            <a:pPr lvl="0">
              <a:spcBef>
                <a:spcPts val="0"/>
              </a:spcBef>
              <a:buNone/>
            </a:pPr>
            <a:r>
              <a:rPr lang="en"/>
              <a:t>Ben Wick</a:t>
            </a:r>
          </a:p>
          <a:p>
            <a:pPr lvl="0">
              <a:spcBef>
                <a:spcPts val="0"/>
              </a:spcBef>
              <a:buNone/>
            </a:pPr>
            <a:r>
              <a:rPr lang="en"/>
              <a:t>Dylan Washburne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What’s next?</a:t>
            </a:r>
          </a:p>
        </p:txBody>
      </p:sp>
      <p:sp>
        <p:nvSpPr>
          <p:cNvPr id="121" name="Shape 121"/>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Select camera</a:t>
            </a:r>
          </a:p>
          <a:p>
            <a:pPr indent="-228600" lvl="0" marL="457200" rtl="0">
              <a:spcBef>
                <a:spcPts val="0"/>
              </a:spcBef>
            </a:pPr>
            <a:r>
              <a:rPr lang="en"/>
              <a:t>Implement object recognition</a:t>
            </a:r>
          </a:p>
          <a:p>
            <a:pPr indent="-228600" lvl="0" marL="457200" rtl="0">
              <a:spcBef>
                <a:spcPts val="0"/>
              </a:spcBef>
            </a:pPr>
            <a:r>
              <a:rPr lang="en"/>
              <a:t>Develop user interface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Background</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Current Methods of Tracking Object Velocity</a:t>
            </a:r>
          </a:p>
          <a:p>
            <a:pPr indent="-228600" lvl="1" marL="914400" rtl="0">
              <a:spcBef>
                <a:spcPts val="0"/>
              </a:spcBef>
            </a:pPr>
            <a:r>
              <a:rPr lang="en"/>
              <a:t>Radar Gun</a:t>
            </a:r>
          </a:p>
          <a:p>
            <a:pPr indent="-228600" lvl="1" marL="914400" rtl="0">
              <a:spcBef>
                <a:spcPts val="0"/>
              </a:spcBef>
            </a:pPr>
            <a:r>
              <a:rPr lang="en"/>
              <a:t>LIDAR Gun</a:t>
            </a:r>
          </a:p>
          <a:p>
            <a:pPr indent="-228600" lvl="0" marL="457200" rtl="0">
              <a:spcBef>
                <a:spcPts val="0"/>
              </a:spcBef>
            </a:pPr>
            <a:r>
              <a:rPr lang="en"/>
              <a:t>Shortcomings</a:t>
            </a:r>
          </a:p>
          <a:p>
            <a:pPr indent="-228600" lvl="1" marL="914400" rtl="0">
              <a:spcBef>
                <a:spcPts val="0"/>
              </a:spcBef>
            </a:pPr>
            <a:r>
              <a:rPr lang="en"/>
              <a:t>Weather problems</a:t>
            </a:r>
          </a:p>
          <a:p>
            <a:pPr indent="-228600" lvl="1" marL="914400" rtl="0">
              <a:spcBef>
                <a:spcPts val="0"/>
              </a:spcBef>
            </a:pPr>
            <a:r>
              <a:rPr lang="en"/>
              <a:t>Only one target</a:t>
            </a:r>
          </a:p>
          <a:p>
            <a:pPr indent="-228600" lvl="1" marL="914400" rtl="0">
              <a:spcBef>
                <a:spcPts val="0"/>
              </a:spcBef>
            </a:pPr>
            <a:r>
              <a:rPr lang="en"/>
              <a:t>Need to Aim</a:t>
            </a:r>
          </a:p>
          <a:p>
            <a:pPr indent="-228600" lvl="1" marL="914400">
              <a:spcBef>
                <a:spcPts val="0"/>
              </a:spcBef>
            </a:pPr>
            <a:r>
              <a:rPr lang="en"/>
              <a:t>Needs an active operator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Project Overview</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Allow a stationary camera to track nearby objects that pass by</a:t>
            </a:r>
          </a:p>
          <a:p>
            <a:pPr indent="-228600" lvl="0" marL="457200" rtl="0">
              <a:spcBef>
                <a:spcPts val="0"/>
              </a:spcBef>
            </a:pPr>
            <a:r>
              <a:rPr lang="en"/>
              <a:t>Return the tracked objects’ velocities to the user</a:t>
            </a:r>
          </a:p>
          <a:p>
            <a:pPr indent="-228600" lvl="0" marL="457200">
              <a:spcBef>
                <a:spcPts val="0"/>
              </a:spcBef>
            </a:pPr>
            <a:r>
              <a:rPr lang="en"/>
              <a:t>Velocities 90% accurate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Purpose</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Act as alternative method of velocity tracking</a:t>
            </a:r>
          </a:p>
          <a:p>
            <a:pPr indent="-228600" lvl="0" marL="457200" rtl="0">
              <a:spcBef>
                <a:spcPts val="0"/>
              </a:spcBef>
            </a:pPr>
            <a:r>
              <a:rPr lang="en"/>
              <a:t>If we choose:</a:t>
            </a:r>
          </a:p>
          <a:p>
            <a:pPr indent="-228600" lvl="1" marL="914400" rtl="0">
              <a:spcBef>
                <a:spcPts val="0"/>
              </a:spcBef>
            </a:pPr>
            <a:r>
              <a:rPr lang="en"/>
              <a:t>Cars</a:t>
            </a:r>
          </a:p>
          <a:p>
            <a:pPr indent="-228600" lvl="2" marL="1371600" rtl="0">
              <a:spcBef>
                <a:spcPts val="0"/>
              </a:spcBef>
            </a:pPr>
            <a:r>
              <a:rPr lang="en"/>
              <a:t>Speed limit enforcement</a:t>
            </a:r>
          </a:p>
          <a:p>
            <a:pPr indent="-228600" lvl="2" marL="1371600" rtl="0">
              <a:spcBef>
                <a:spcPts val="0"/>
              </a:spcBef>
            </a:pPr>
            <a:r>
              <a:rPr lang="en"/>
              <a:t>Vehicle data gathering</a:t>
            </a:r>
          </a:p>
          <a:p>
            <a:pPr indent="-228600" lvl="1" marL="914400" rtl="0">
              <a:spcBef>
                <a:spcPts val="0"/>
              </a:spcBef>
            </a:pPr>
            <a:r>
              <a:rPr lang="en"/>
              <a:t>People</a:t>
            </a:r>
          </a:p>
          <a:p>
            <a:pPr indent="-228600" lvl="2" marL="1371600" rtl="0">
              <a:spcBef>
                <a:spcPts val="0"/>
              </a:spcBef>
            </a:pPr>
            <a:r>
              <a:rPr lang="en"/>
              <a:t>Sports analysis</a:t>
            </a:r>
          </a:p>
          <a:p>
            <a:pPr indent="-228600" lvl="2" marL="1371600" rtl="0">
              <a:spcBef>
                <a:spcPts val="0"/>
              </a:spcBef>
            </a:pPr>
            <a:r>
              <a:rPr lang="en"/>
              <a:t>Group velocity pattern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Requirements</a:t>
            </a:r>
          </a:p>
        </p:txBody>
      </p:sp>
      <p:sp>
        <p:nvSpPr>
          <p:cNvPr id="91" name="Shape 91"/>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70% of the time a desired object is in frame, it will be detected</a:t>
            </a:r>
          </a:p>
          <a:p>
            <a:pPr indent="-228600" lvl="0" marL="457200" rtl="0">
              <a:spcBef>
                <a:spcPts val="0"/>
              </a:spcBef>
            </a:pPr>
            <a:r>
              <a:rPr lang="en"/>
              <a:t>Should be able to track objects up to 100m away with our stated 70% reliability</a:t>
            </a:r>
          </a:p>
          <a:p>
            <a:pPr indent="-228600" lvl="0" marL="457200" rtl="0">
              <a:spcBef>
                <a:spcPts val="0"/>
              </a:spcBef>
            </a:pPr>
            <a:r>
              <a:rPr lang="en"/>
              <a:t>Must be capable of tracking multiple objects simultaneously</a:t>
            </a:r>
          </a:p>
          <a:p>
            <a:pPr indent="-228600" lvl="0" marL="457200" rtl="0">
              <a:spcBef>
                <a:spcPts val="0"/>
              </a:spcBef>
            </a:pPr>
            <a:r>
              <a:rPr lang="en"/>
              <a:t>Camera feed is stored for later viewing</a:t>
            </a:r>
          </a:p>
          <a:p>
            <a:pPr indent="-228600" lvl="0" marL="457200">
              <a:spcBef>
                <a:spcPts val="0"/>
              </a:spcBef>
            </a:pPr>
            <a:r>
              <a:rPr lang="en"/>
              <a:t>Object velocities are stored for data analysis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Design</a:t>
            </a:r>
          </a:p>
        </p:txBody>
      </p:sp>
      <p:sp>
        <p:nvSpPr>
          <p:cNvPr id="97" name="Shape 9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We will have two adjacent cameras facing in the same direction recording the video feed</a:t>
            </a:r>
          </a:p>
          <a:p>
            <a:pPr indent="-228600" lvl="0" marL="457200" rtl="0">
              <a:spcBef>
                <a:spcPts val="0"/>
              </a:spcBef>
            </a:pPr>
            <a:r>
              <a:rPr lang="en"/>
              <a:t>The cameras will ideally be stereoscopic</a:t>
            </a:r>
          </a:p>
          <a:p>
            <a:pPr indent="-228600" lvl="0" marL="457200">
              <a:spcBef>
                <a:spcPts val="0"/>
              </a:spcBef>
            </a:pPr>
            <a:r>
              <a:rPr lang="en"/>
              <a:t>The computer will process the images, using a library such as OpenCV to identify relevant objects in the scene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User Interface</a:t>
            </a:r>
          </a:p>
        </p:txBody>
      </p:sp>
      <p:pic>
        <p:nvPicPr>
          <p:cNvPr descr="cs_461_mock_up.png" id="103" name="Shape 103"/>
          <p:cNvPicPr preferRelativeResize="0"/>
          <p:nvPr/>
        </p:nvPicPr>
        <p:blipFill>
          <a:blip r:embed="rId3">
            <a:alphaModFix/>
          </a:blip>
          <a:stretch>
            <a:fillRect/>
          </a:stretch>
        </p:blipFill>
        <p:spPr>
          <a:xfrm>
            <a:off x="1646021" y="1258812"/>
            <a:ext cx="5851949" cy="328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Issues and Challenges</a:t>
            </a:r>
          </a:p>
        </p:txBody>
      </p:sp>
      <p:sp>
        <p:nvSpPr>
          <p:cNvPr id="109" name="Shape 10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Unfamiliar with LaTeX at first</a:t>
            </a:r>
          </a:p>
          <a:p>
            <a:pPr indent="-228600" lvl="0" marL="457200" rtl="0">
              <a:spcBef>
                <a:spcPts val="0"/>
              </a:spcBef>
            </a:pPr>
            <a:r>
              <a:rPr lang="en"/>
              <a:t>Unfamiliar with document types</a:t>
            </a:r>
          </a:p>
          <a:p>
            <a:pPr indent="-228600" lvl="0" marL="457200">
              <a:spcBef>
                <a:spcPts val="0"/>
              </a:spcBef>
            </a:pPr>
            <a:r>
              <a:rPr lang="en"/>
              <a:t>Selecting a camera system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Current Project Status</a:t>
            </a:r>
          </a:p>
        </p:txBody>
      </p:sp>
      <p:sp>
        <p:nvSpPr>
          <p:cNvPr id="115" name="Shape 11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All preliminary documents complete </a:t>
            </a:r>
          </a:p>
          <a:p>
            <a:pPr indent="-228600" lvl="0" marL="457200">
              <a:spcBef>
                <a:spcPts val="0"/>
              </a:spcBef>
            </a:pPr>
            <a:r>
              <a:rPr lang="en"/>
              <a:t>Necessary resources researched </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