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5"/>
  </p:notesMasterIdLst>
  <p:sldIdLst>
    <p:sldId id="263" r:id="rId2"/>
    <p:sldId id="277" r:id="rId3"/>
    <p:sldId id="257" r:id="rId4"/>
    <p:sldId id="278" r:id="rId5"/>
    <p:sldId id="293" r:id="rId6"/>
    <p:sldId id="264" r:id="rId7"/>
    <p:sldId id="303" r:id="rId8"/>
    <p:sldId id="302" r:id="rId9"/>
    <p:sldId id="261" r:id="rId10"/>
    <p:sldId id="295" r:id="rId11"/>
    <p:sldId id="294" r:id="rId12"/>
    <p:sldId id="280" r:id="rId13"/>
    <p:sldId id="296" r:id="rId14"/>
    <p:sldId id="299" r:id="rId15"/>
    <p:sldId id="275" r:id="rId16"/>
    <p:sldId id="281" r:id="rId17"/>
    <p:sldId id="298" r:id="rId18"/>
    <p:sldId id="291" r:id="rId19"/>
    <p:sldId id="282" r:id="rId20"/>
    <p:sldId id="301" r:id="rId21"/>
    <p:sldId id="300" r:id="rId22"/>
    <p:sldId id="270" r:id="rId23"/>
    <p:sldId id="271" r:id="rId24"/>
    <p:sldId id="272" r:id="rId25"/>
    <p:sldId id="273" r:id="rId26"/>
    <p:sldId id="279" r:id="rId27"/>
    <p:sldId id="284" r:id="rId28"/>
    <p:sldId id="286" r:id="rId29"/>
    <p:sldId id="285" r:id="rId30"/>
    <p:sldId id="287" r:id="rId31"/>
    <p:sldId id="288" r:id="rId32"/>
    <p:sldId id="290" r:id="rId33"/>
    <p:sldId id="289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Helvetica Neue Light" panose="02000403000000020004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6"/>
  </p:normalViewPr>
  <p:slideViewPr>
    <p:cSldViewPr snapToGrid="0">
      <p:cViewPr varScale="1">
        <p:scale>
          <a:sx n="155" d="100"/>
          <a:sy n="155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72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849b8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849b8f0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59849b8f0c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1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/~10606-f21/assignments/written/hw2_blank.pdf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089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84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5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9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calculus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7A54-216E-4F77-0504-B9247C9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6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Jacobian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Google Shape;9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...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>
                  <a:buClr>
                    <a:schemeClr val="dk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...</m:t>
                        </m:r>
                      </m:e>
                    </m:d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dirty="0"/>
              </a:p>
            </p:txBody>
          </p:sp>
        </mc:Choice>
        <mc:Fallback>
          <p:sp>
            <p:nvSpPr>
              <p:cNvPr id="97" name="Google Shape;9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9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255C-CABF-6444-7916-E1C05775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0F5A-3903-22AB-02A7-FD6307C8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8040E-DA00-EEB5-77CC-D11932DB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971550"/>
            <a:ext cx="6918960" cy="2186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92929-E3FC-175C-0BBE-BD1C3ADF7C5D}"/>
              </a:ext>
            </a:extLst>
          </p:cNvPr>
          <p:cNvSpPr/>
          <p:nvPr/>
        </p:nvSpPr>
        <p:spPr>
          <a:xfrm>
            <a:off x="2606040" y="3550920"/>
            <a:ext cx="2446020" cy="415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D178D-6DA9-F030-B4CD-00126ABF7E01}"/>
              </a:ext>
            </a:extLst>
          </p:cNvPr>
          <p:cNvSpPr/>
          <p:nvPr/>
        </p:nvSpPr>
        <p:spPr>
          <a:xfrm>
            <a:off x="2206305" y="2718033"/>
            <a:ext cx="2558642" cy="48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05B-27AA-FB68-94DF-F618F6D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calculating derivatives element-by-element, we can often save a lot of time by using rules for derivatives at the level of vectors and matrices</a:t>
                </a:r>
              </a:p>
              <a:p>
                <a:endParaRPr lang="en-US" dirty="0"/>
              </a:p>
              <a:p>
                <a:r>
                  <a:rPr lang="en-US" dirty="0"/>
                  <a:t>For example, just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scalars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for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1766-D946-0610-E0F3-2B6BF222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Very helpful to “shape check” computations at each step: do dimensions match? Are all gradients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etc</a:t>
                </a:r>
              </a:p>
              <a:p>
                <a:endParaRPr lang="en-US" dirty="0"/>
              </a:p>
              <a:p>
                <a:r>
                  <a:rPr lang="en-US" dirty="0"/>
                  <a:t>Be careful about row vs column vectors when consulting external references!</a:t>
                </a:r>
              </a:p>
              <a:p>
                <a:r>
                  <a:rPr lang="en-US" dirty="0"/>
                  <a:t>	Both layout conventions are common, but give results that are typically transposes of each other</a:t>
                </a:r>
              </a:p>
              <a:p>
                <a:r>
                  <a:rPr lang="en-US" dirty="0"/>
                  <a:t>	The Math for ML book listed as a reference is row layout! However, we will use column layout for everything throughout the course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9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0721-500D-EBBD-1683-5B014661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Sum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Product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0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6C1-9D14-42D8-421B-7EA7A554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337E0-94B1-D3A9-12C9-CC04D836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1097"/>
            <a:ext cx="6539006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BE0-F867-596B-1887-45118CF9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matrix calculus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1600" dirty="0"/>
                  <a:t>(survival guide: The Matrix Cookbook)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12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5D85-22D3-C531-EA2F-EEEAD958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EBA3-F2E5-1160-3568-56645F8AB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A7B62-CECC-B41A-8695-C4089CC1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178"/>
            <a:ext cx="6813755" cy="22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with Jacobians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1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far: introduced matrices, the linear regression problem, and its solution</a:t>
            </a:r>
          </a:p>
          <a:p>
            <a:endParaRPr lang="en-US" dirty="0"/>
          </a:p>
          <a:p>
            <a:r>
              <a:rPr lang="en-US" dirty="0"/>
              <a:t>Deriving the solution requires optimization, which in turn requires calculus</a:t>
            </a:r>
          </a:p>
          <a:p>
            <a:endParaRPr lang="en-US" dirty="0"/>
          </a:p>
          <a:p>
            <a:r>
              <a:rPr lang="en-US" dirty="0"/>
              <a:t>Today: introduction to matrix derivatives and related concepts</a:t>
            </a:r>
          </a:p>
        </p:txBody>
      </p:sp>
    </p:spTree>
    <p:extLst>
      <p:ext uri="{BB962C8B-B14F-4D97-AF65-F5344CB8AC3E}">
        <p14:creationId xmlns:p14="http://schemas.microsoft.com/office/powerpoint/2010/main" val="397602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shape should the answer be?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2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 that this is the right shape!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03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5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/>
              <a:t>Hessians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analogous to the second order derivative of a scalar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…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But it is not the gradient of the gradient!</a:t>
                </a:r>
              </a:p>
              <a:p>
                <a:pPr marL="771525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Recall that the gradient is only defined for real-valued functions i.e. functions that return a scalar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always symmetric because the order in which you take partial derivatives does not matter: </a:t>
                </a:r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0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Example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ED7699B-5421-BD80-FDFA-1CC0DB5911D6}"/>
              </a:ext>
            </a:extLst>
          </p:cNvPr>
          <p:cNvSpPr/>
          <p:nvPr/>
        </p:nvSpPr>
        <p:spPr>
          <a:xfrm>
            <a:off x="2268812" y="2221471"/>
            <a:ext cx="4862477" cy="200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93116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 use of (matrix) derivatives</a:t>
            </a:r>
          </a:p>
          <a:p>
            <a:r>
              <a:rPr lang="en-US" dirty="0"/>
              <a:t>Approximate a function by a low-order polynomial (linear, quadratic)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0F5C-9284-1226-BFF6-60C6D6E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Taylor series expansion around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966DCD0C-FD7E-5474-4632-2D1CA418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7" y="22281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FFD-259E-C6DE-980C-F8E3FBE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</p:spPr>
            <p:txBody>
              <a:bodyPr/>
              <a:lstStyle/>
              <a:p>
                <a:r>
                  <a:rPr lang="en-US" dirty="0"/>
                  <a:t>For well-behaved functions, Taylor series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the right smoothness properties,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well-approximated locally by the Taylor series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EEFAB5FC-69C8-1B4E-2B8E-B9CCC79E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67" y="23043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3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A1C-0FAD-3D8F-EEDB-C2B56EB5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expansion to first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To second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evaluated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Calculus warmup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EDEBF-85C0-EFC6-49A8-2EF5E786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792855" cy="24639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2B24-DD24-E3C1-7AE4-F6F3B5E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problem: minimize a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(e.g., minimizing the loss of a model)</a:t>
                </a:r>
              </a:p>
              <a:p>
                <a:endParaRPr lang="en-US" dirty="0"/>
              </a:p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8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A8A-1B75-F8DC-AB7F-12EFD6F3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79453-0813-7ED8-6C16-A319BAAB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938957"/>
            <a:ext cx="6057900" cy="32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5C2B6-924B-0FCE-EECA-F949A80261FA}"/>
              </a:ext>
            </a:extLst>
          </p:cNvPr>
          <p:cNvSpPr txBox="1"/>
          <p:nvPr/>
        </p:nvSpPr>
        <p:spPr>
          <a:xfrm>
            <a:off x="746760" y="4257883"/>
            <a:ext cx="72237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https://ardianumam.files.wordpress.com/2017/09/newtonmethodforoptim1.jpg</a:t>
            </a:r>
          </a:p>
        </p:txBody>
      </p:sp>
    </p:spTree>
    <p:extLst>
      <p:ext uri="{BB962C8B-B14F-4D97-AF65-F5344CB8AC3E}">
        <p14:creationId xmlns:p14="http://schemas.microsoft.com/office/powerpoint/2010/main" val="425334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warmup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Gradients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 (so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), recall that the gradient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vector the same size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0DADA-2F93-B816-40CB-3932CB03B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Derivative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260E-90F5-8B0B-5524-16B26B4E41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“slope of the tangent line”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1C54-0ACB-5991-8059-6C0003AA0F9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05FB8D7-F108-F21B-59F0-25242F9D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00" y="2143568"/>
            <a:ext cx="3525200" cy="24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9C49A-1183-363B-9ADB-DA46BF12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gives the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you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plane shown is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B4D7B25-F11C-D82D-3B56-4FE75E11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1" y="1314664"/>
            <a:ext cx="3602671" cy="27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51192-F7B0-7922-F467-15BF1379A1B0}"/>
              </a:ext>
            </a:extLst>
          </p:cNvPr>
          <p:cNvSpPr txBox="1"/>
          <p:nvPr/>
        </p:nvSpPr>
        <p:spPr>
          <a:xfrm>
            <a:off x="731058" y="4158371"/>
            <a:ext cx="59310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math.stackexchange.com</a:t>
            </a:r>
            <a:r>
              <a:rPr lang="en-US" sz="700" dirty="0"/>
              <a:t>/questions/2643798/why-is-any-arbitrary-directional-derivative-always-recoverable-from-the-gradient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5B2C-9F06-6BB6-274F-1A2A1FAD4CD9}"/>
              </a:ext>
            </a:extLst>
          </p:cNvPr>
          <p:cNvSpPr/>
          <p:nvPr/>
        </p:nvSpPr>
        <p:spPr>
          <a:xfrm>
            <a:off x="1921078" y="2147581"/>
            <a:ext cx="226503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/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/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5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f: R</a:t>
            </a:r>
            <a:r>
              <a:rPr lang="en-US" baseline="30000"/>
              <a:t>mxn </a:t>
            </a:r>
            <a:r>
              <a:rPr lang="en-US"/>
              <a:t>→ 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88" y="1863706"/>
            <a:ext cx="4353825" cy="1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1246</Words>
  <Application>Microsoft Macintosh PowerPoint</Application>
  <PresentationFormat>On-screen Show (16:9)</PresentationFormat>
  <Paragraphs>166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Cambria Math</vt:lpstr>
      <vt:lpstr>Noto Sans Symbols</vt:lpstr>
      <vt:lpstr>Calibri</vt:lpstr>
      <vt:lpstr>Open Sans</vt:lpstr>
      <vt:lpstr>Wingdings</vt:lpstr>
      <vt:lpstr>Helvetica Neue Light</vt:lpstr>
      <vt:lpstr>Arial</vt:lpstr>
      <vt:lpstr>Open Sans Light</vt:lpstr>
      <vt:lpstr>CMU PPT Theme</vt:lpstr>
      <vt:lpstr>PowerPoint Presentation</vt:lpstr>
      <vt:lpstr>Calculus</vt:lpstr>
      <vt:lpstr>Calculus warmup</vt:lpstr>
      <vt:lpstr>Calculus warmup</vt:lpstr>
      <vt:lpstr>Partial derivatives</vt:lpstr>
      <vt:lpstr>PowerPoint Presentation</vt:lpstr>
      <vt:lpstr>PowerPoint Presentation</vt:lpstr>
      <vt:lpstr>PowerPoint Presentation</vt:lpstr>
      <vt:lpstr>Gradient</vt:lpstr>
      <vt:lpstr>Gradient example</vt:lpstr>
      <vt:lpstr>Jacobian</vt:lpstr>
      <vt:lpstr>Jacobian example</vt:lpstr>
      <vt:lpstr>Matrix calculus</vt:lpstr>
      <vt:lpstr>Matrix calculus</vt:lpstr>
      <vt:lpstr>Matrix derivative rules</vt:lpstr>
      <vt:lpstr>Chain rule</vt:lpstr>
      <vt:lpstr>Helpful matrix calculus identities</vt:lpstr>
      <vt:lpstr>PowerPoint Presentation</vt:lpstr>
      <vt:lpstr>Product rule with Jacobians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 expansion</vt:lpstr>
      <vt:lpstr>Refresher: scalar function Taylor expansion</vt:lpstr>
      <vt:lpstr>Refresher: scalar function Taylor expansion</vt:lpstr>
      <vt:lpstr>Multivariate Taylor expansion</vt:lpstr>
      <vt:lpstr>Multivariable Taylor expansion</vt:lpstr>
      <vt:lpstr>Example application: Newton’s method</vt:lpstr>
      <vt:lpstr>Newton’s method</vt:lpstr>
      <vt:lpstr>Newton’s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28</cp:revision>
  <dcterms:modified xsi:type="dcterms:W3CDTF">2024-09-18T16:56:42Z</dcterms:modified>
</cp:coreProperties>
</file>