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3" r:id="rId3"/>
    <p:sldId id="2452" r:id="rId4"/>
    <p:sldId id="2457" r:id="rId5"/>
    <p:sldId id="2453" r:id="rId6"/>
    <p:sldId id="2454" r:id="rId7"/>
    <p:sldId id="2455" r:id="rId8"/>
    <p:sldId id="2456" r:id="rId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8" autoAdjust="0"/>
    <p:restoredTop sz="79864" autoAdjust="0"/>
  </p:normalViewPr>
  <p:slideViewPr>
    <p:cSldViewPr snapToGrid="0">
      <p:cViewPr varScale="1">
        <p:scale>
          <a:sx n="96" d="100"/>
          <a:sy n="96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21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i="0">
                <a:solidFill>
                  <a:schemeClr val="bg2">
                    <a:lumMod val="1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663" indent="-347663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2400" b="0" i="0">
                <a:latin typeface="Helvetica Light" charset="0"/>
                <a:ea typeface="Helvetica Light" charset="0"/>
                <a:cs typeface="Helvetica Light" charset="0"/>
              </a:defRPr>
            </a:lvl1pPr>
            <a:lvl2pPr marL="573088" indent="-338138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2200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808038" indent="-347663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2000"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033463" indent="-338138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1800"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257300" indent="-336550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1600"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11102"/>
            <a:ext cx="2743200" cy="365125"/>
          </a:xfrm>
          <a:prstGeom prst="rect">
            <a:avLst/>
          </a:prstGeom>
        </p:spPr>
        <p:txBody>
          <a:bodyPr/>
          <a:lstStyle/>
          <a:p>
            <a:fld id="{2C67917F-4FD1-6343-8E0A-AA326AC34726}" type="datetime1">
              <a:rPr lang="en-US" smtClean="0"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57763" y="6511102"/>
            <a:ext cx="1920240" cy="365125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Eric Xing @ CMU, 2020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968" y="6511102"/>
            <a:ext cx="460513" cy="365125"/>
          </a:xfrm>
          <a:prstGeom prst="rect">
            <a:avLst/>
          </a:prstGeom>
        </p:spPr>
        <p:txBody>
          <a:bodyPr/>
          <a:lstStyle/>
          <a:p>
            <a:fld id="{07AEA02C-82F2-584F-9D59-3DE26260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458277"/>
          </a:xfrm>
        </p:spPr>
        <p:txBody>
          <a:bodyPr anchor="b"/>
          <a:lstStyle>
            <a:lvl1pPr>
              <a:defRPr sz="3375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68019"/>
            <a:ext cx="10515600" cy="1921635"/>
          </a:xfrm>
        </p:spPr>
        <p:txBody>
          <a:bodyPr/>
          <a:lstStyle>
            <a:lvl1pPr marL="0" indent="0">
              <a:buNone/>
              <a:defRPr sz="1350" b="0" i="0">
                <a:solidFill>
                  <a:schemeClr val="accent2">
                    <a:lumMod val="20000"/>
                    <a:lumOff val="8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0722E28-9863-CF46-B40D-866DA57B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110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072279-7CD6-554A-9D50-4D674DC0A838}" type="datetime1">
              <a:rPr lang="en-US" smtClean="0"/>
              <a:t>10/9/24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D23BE37-A135-8C47-B04C-CBC1DDC8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7763" y="6511102"/>
            <a:ext cx="1920240" cy="365125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© Eric Xing @ CMU, 2020</a:t>
            </a:r>
            <a:endParaRPr lang="en-US" alt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8CFA924-49FF-C542-A2BC-A34E0579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3968" y="6511102"/>
            <a:ext cx="4605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AEA02C-82F2-584F-9D59-3DE262609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3B355-DD42-6746-A1C7-2E00DDC14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99" y="237655"/>
            <a:ext cx="4010568" cy="6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1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98"/>
            <a:ext cx="121920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80829"/>
            <a:ext cx="10515600" cy="2852737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7476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4323C4-CA66-5A47-8F97-41BA4280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7763" y="6511102"/>
            <a:ext cx="1920240" cy="365125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Eric Xing @ CMU, 2020</a:t>
            </a:r>
            <a:endParaRPr lang="en-US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9E1BA8F-BF47-3D40-8C6E-FA5B75D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3968" y="6511102"/>
            <a:ext cx="460513" cy="365125"/>
          </a:xfrm>
          <a:prstGeom prst="rect">
            <a:avLst/>
          </a:prstGeom>
        </p:spPr>
        <p:txBody>
          <a:bodyPr/>
          <a:lstStyle/>
          <a:p>
            <a:fld id="{07AEA02C-82F2-584F-9D59-3DE26260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i="0">
                <a:solidFill>
                  <a:schemeClr val="bg2">
                    <a:lumMod val="1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99121"/>
            <a:ext cx="5181600" cy="4351338"/>
          </a:xfrm>
        </p:spPr>
        <p:txBody>
          <a:bodyPr/>
          <a:lstStyle>
            <a:lvl1pPr marL="292100" indent="-292100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2200" b="0" i="0">
                <a:latin typeface="Helvetica Light" charset="0"/>
                <a:ea typeface="Helvetica Light" charset="0"/>
                <a:cs typeface="Helvetica Light" charset="0"/>
              </a:defRPr>
            </a:lvl1pPr>
            <a:lvl2pPr marL="515938" indent="-258763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2000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752475" indent="-292100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1800"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976313" indent="-280988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1600"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201738" indent="-280988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1400"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B48C27-BE7C-3941-B9F3-A4D4717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1102"/>
            <a:ext cx="2743200" cy="365125"/>
          </a:xfrm>
          <a:prstGeom prst="rect">
            <a:avLst/>
          </a:prstGeom>
        </p:spPr>
        <p:txBody>
          <a:bodyPr/>
          <a:lstStyle/>
          <a:p>
            <a:fld id="{C575DE39-BF7C-424B-9C07-2BEBD6B14FD3}" type="datetime1">
              <a:rPr lang="en-US" smtClean="0"/>
              <a:t>10/9/24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DC4629-3C8A-F646-AC38-BB37FB93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7763" y="6511102"/>
            <a:ext cx="1920240" cy="365125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Eric Xing @ CMU, 2020</a:t>
            </a:r>
            <a:endParaRPr lang="en-US" alt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BFB6B21-4106-4949-915C-692B2CB0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3968" y="6511102"/>
            <a:ext cx="460513" cy="365125"/>
          </a:xfrm>
          <a:prstGeom prst="rect">
            <a:avLst/>
          </a:prstGeom>
        </p:spPr>
        <p:txBody>
          <a:bodyPr/>
          <a:lstStyle/>
          <a:p>
            <a:fld id="{07AEA02C-82F2-584F-9D59-3DE262609F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A347B1B-EA3D-8B43-B7D0-731D2330F2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556" y="1799121"/>
            <a:ext cx="5181600" cy="4351338"/>
          </a:xfrm>
        </p:spPr>
        <p:txBody>
          <a:bodyPr/>
          <a:lstStyle>
            <a:lvl1pPr marL="292100" indent="-292100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2200" b="0" i="0">
                <a:latin typeface="Helvetica Light" charset="0"/>
                <a:ea typeface="Helvetica Light" charset="0"/>
                <a:cs typeface="Helvetica Light" charset="0"/>
              </a:defRPr>
            </a:lvl1pPr>
            <a:lvl2pPr marL="515938" indent="-258763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2000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752475" indent="-292100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1800"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976313" indent="-280988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1600"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201738" indent="-280988">
              <a:buClr>
                <a:srgbClr val="333399"/>
              </a:buClr>
              <a:buSzPct val="60000"/>
              <a:buFont typeface="Wingdings" pitchFamily="2" charset="2"/>
              <a:buChar char="q"/>
              <a:tabLst/>
              <a:defRPr sz="1400"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7378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i="0">
                <a:solidFill>
                  <a:schemeClr val="bg2">
                    <a:lumMod val="1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81CC02-03B9-F845-A7C8-75962F08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1102"/>
            <a:ext cx="2743200" cy="365125"/>
          </a:xfrm>
          <a:prstGeom prst="rect">
            <a:avLst/>
          </a:prstGeom>
        </p:spPr>
        <p:txBody>
          <a:bodyPr/>
          <a:lstStyle/>
          <a:p>
            <a:fld id="{900FB383-97E7-7C49-AB9C-B3960A79F295}" type="datetime1">
              <a:rPr lang="en-US" smtClean="0"/>
              <a:t>10/9/24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8254E7-58C0-5848-8656-E333BB43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7763" y="6511102"/>
            <a:ext cx="1920240" cy="365125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Eric Xing @ CMU, 2020</a:t>
            </a:r>
            <a:endParaRPr lang="en-US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7E93DA-951F-E14B-8EBF-D3993729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3968" y="6511102"/>
            <a:ext cx="460513" cy="365125"/>
          </a:xfrm>
          <a:prstGeom prst="rect">
            <a:avLst/>
          </a:prstGeom>
        </p:spPr>
        <p:txBody>
          <a:bodyPr/>
          <a:lstStyle/>
          <a:p>
            <a:fld id="{07AEA02C-82F2-584F-9D59-3DE26260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DBDCD-2182-9C47-B3E6-E8D663A0985C}" type="datetime1">
              <a:rPr lang="en-US" altLang="en-US" smtClean="0"/>
              <a:t>10/9/24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2020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16BF4-0C06-46C4-8F64-4CF8DA863C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96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49BF68-1E1C-0843-AA6F-2F27172575CF}" type="datetime1">
              <a:rPr lang="en-US" altLang="en-US" smtClean="0"/>
              <a:t>10/9/24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2020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0ADC6-CE19-4300-8EBE-7AC2ADD77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69844"/>
            <a:ext cx="10515600" cy="84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991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8588" marR="0" lvl="0" indent="-128588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75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Light" charset="0"/>
              </a:rPr>
              <a:t>Click to edit Master text styles</a:t>
            </a:r>
          </a:p>
          <a:p>
            <a:pPr marL="385763" marR="0" lvl="1" indent="-128588" algn="l" defTabSz="514350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Light" charset="0"/>
              </a:rPr>
              <a:t>Second level</a:t>
            </a:r>
          </a:p>
          <a:p>
            <a:pPr marL="642938" marR="0" lvl="2" indent="-128588" algn="l" defTabSz="514350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125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Light" charset="0"/>
              </a:rPr>
              <a:t>Third level</a:t>
            </a:r>
          </a:p>
          <a:p>
            <a:pPr marL="900113" marR="0" lvl="3" indent="-128588" algn="l" defTabSz="514350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Light" charset="0"/>
              </a:rPr>
              <a:t>Fourth level</a:t>
            </a:r>
          </a:p>
          <a:p>
            <a:pPr marL="1157288" marR="0" lvl="4" indent="-128588" algn="l" defTabSz="514350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Light" charset="0"/>
              </a:rPr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EADCA7-E14F-3A40-B9BC-E99249895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110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fld id="{262B01DA-9C3D-CD4A-9C3A-E4F6BC3CFDA8}" type="datetime1">
              <a:rPr lang="en-US" smtClean="0"/>
              <a:t>10/9/24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190F6E-D1A6-9F4B-B82C-CD258D292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7763" y="6511102"/>
            <a:ext cx="1920240" cy="365125"/>
          </a:xfrm>
          <a:prstGeom prst="rect">
            <a:avLst/>
          </a:prstGeom>
        </p:spPr>
        <p:txBody>
          <a:bodyPr/>
          <a:lstStyle>
            <a:lvl1pPr algn="r">
              <a:defRPr sz="600"/>
            </a:lvl1pPr>
          </a:lstStyle>
          <a:p>
            <a:r>
              <a:rPr lang="en-US"/>
              <a:t>© Eric Xing @ CMU, 2020</a:t>
            </a:r>
            <a:endParaRPr lang="en-US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22AA21-D776-0946-9438-9F610A271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968" y="6511102"/>
            <a:ext cx="460513" cy="365125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fld id="{07AEA02C-82F2-584F-9D59-3DE262609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EF7A53-B314-164E-B3BE-2F5BA495F68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84668" y="6347803"/>
            <a:ext cx="431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5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b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28588" marR="0" indent="-128588" algn="l" defTabSz="514350" rtl="0" eaLnBrk="1" fontAlgn="auto" latinLnBrk="0" hangingPunct="1">
        <a:lnSpc>
          <a:spcPct val="90000"/>
        </a:lnSpc>
        <a:spcBef>
          <a:spcPts val="563"/>
        </a:spcBef>
        <a:spcAft>
          <a:spcPts val="0"/>
        </a:spcAft>
        <a:buClrTx/>
        <a:buSzTx/>
        <a:buFont typeface="Arial"/>
        <a:buChar char="•"/>
        <a:tabLst/>
        <a:defRPr sz="1575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marL="385763" marR="0" indent="-128588" algn="l" defTabSz="514350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35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2pPr>
      <a:lvl3pPr marL="642938" marR="0" indent="-128588" algn="l" defTabSz="514350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125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3pPr>
      <a:lvl4pPr marL="900113" marR="0" indent="-128588" algn="l" defTabSz="514350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013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4pPr>
      <a:lvl5pPr marL="1157288" marR="0" indent="-128588" algn="l" defTabSz="514350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013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math.upenn.edu/~mmerling/math107%20docs/practice%20on%20Bayes%20solution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3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5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Statistics: moments</a:t>
            </a:r>
            <a:endParaRPr sz="5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5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2400"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50E7-1810-D726-C938-5E1E1348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EF8A-B788-7481-BF63-873AC0E7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009326"/>
          </a:xfrm>
        </p:spPr>
        <p:txBody>
          <a:bodyPr/>
          <a:lstStyle/>
          <a:p>
            <a:r>
              <a:rPr lang="en-US" dirty="0"/>
              <a:t>Topics for final quiz:</a:t>
            </a:r>
          </a:p>
          <a:p>
            <a:r>
              <a:rPr lang="en-US" dirty="0"/>
              <a:t>Optimization (first and second order conditions, convexity)</a:t>
            </a:r>
          </a:p>
          <a:p>
            <a:r>
              <a:rPr lang="en-US" dirty="0"/>
              <a:t>Probability: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Events and sample spaces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Converting between joint, marginal, and conditional distributions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Chain rules and factorization of distributions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Maximum likelihood estimation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Bayes theorem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Calculating expectations, variances, and co-variances</a:t>
            </a:r>
          </a:p>
          <a:p>
            <a:r>
              <a:rPr lang="en-US" dirty="0"/>
              <a:t>Additional reference: Math for machine learning book in syllabus, chapter 6 (from start until 6.6.1, though it covers a bit more) </a:t>
            </a:r>
          </a:p>
        </p:txBody>
      </p:sp>
    </p:spTree>
    <p:extLst>
      <p:ext uri="{BB962C8B-B14F-4D97-AF65-F5344CB8AC3E}">
        <p14:creationId xmlns:p14="http://schemas.microsoft.com/office/powerpoint/2010/main" val="388084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B8F4-39A0-8B27-7388-3C34C94A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 problems for this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5289-0803-71FB-3E72-3D02C43D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3366057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Expectations, </a:t>
            </a:r>
            <a:r>
              <a:rPr lang="en-US" altLang="zh-CN" b="1" u="sng" dirty="0">
                <a:solidFill>
                  <a:schemeClr val="tx1"/>
                </a:solidFill>
              </a:rPr>
              <a:t>variance, factorizations/chain rule</a:t>
            </a:r>
            <a:endParaRPr lang="en-US" b="1" u="sng" dirty="0">
              <a:solidFill>
                <a:schemeClr val="tx1"/>
              </a:solidFill>
            </a:endParaRPr>
          </a:p>
          <a:p>
            <a:r>
              <a:rPr lang="en-US" dirty="0">
                <a:hlinkClick r:id="rId2"/>
              </a:rPr>
              <a:t>https://www.cs.cmu.edu/~10606-f21/recitations/10606_Fa21_Recitation_6_worksheet_solutions.pdf</a:t>
            </a:r>
          </a:p>
          <a:p>
            <a:endParaRPr lang="en-US" dirty="0">
              <a:hlinkClick r:id="rId2"/>
            </a:endParaRPr>
          </a:p>
          <a:p>
            <a:r>
              <a:rPr lang="en-US" b="1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 theorem:</a:t>
            </a: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https://www2.math.upenn.edu/~mmerling/math107%20docs/practice%20on%20Bayes%20solutions.pdf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5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21FE-443F-4575-E315-66350507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Continuation: 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82A48-6C76-A438-873A-31B0ADFB6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10515600" cy="4373222"/>
              </a:xfrm>
            </p:spPr>
            <p:txBody>
              <a:bodyPr/>
              <a:lstStyle/>
              <a:p>
                <a:r>
                  <a:rPr lang="en-US" dirty="0"/>
                  <a:t>Bayes theorem: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Classic example: reasoning about a noisy medical test</a:t>
                </a:r>
              </a:p>
              <a:p>
                <a:endParaRPr lang="en-US" dirty="0"/>
              </a:p>
              <a:p>
                <a:r>
                  <a:rPr lang="en-US" dirty="0"/>
                  <a:t>“5% of patients have a disease. A test is positive for 100% of patients that have the disease and 1% of patients who do not have the disease. If a patient gets a positive result, what is the probability they have the disease?”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82A48-6C76-A438-873A-31B0ADFB6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10515600" cy="4373222"/>
              </a:xfrm>
              <a:blipFill>
                <a:blip r:embed="rId2"/>
                <a:stretch>
                  <a:fillRect l="-1206" t="-2312" r="-241" b="-6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37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0EA4-5EF0-9D72-35F2-84D932B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12A1-628D-1EB1-F1F7-17D8B018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486405"/>
          </a:xfrm>
        </p:spPr>
        <p:txBody>
          <a:bodyPr/>
          <a:lstStyle/>
          <a:p>
            <a:r>
              <a:rPr lang="en-US" dirty="0"/>
              <a:t>p(disease | positive) = p(</a:t>
            </a:r>
            <a:r>
              <a:rPr lang="en-US" dirty="0" err="1"/>
              <a:t>positive|disease</a:t>
            </a:r>
            <a:r>
              <a:rPr lang="en-US" dirty="0"/>
              <a:t>)p(disease)/p(positive)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positive|disease</a:t>
            </a:r>
            <a:r>
              <a:rPr lang="en-US" dirty="0"/>
              <a:t>) = 1</a:t>
            </a:r>
          </a:p>
          <a:p>
            <a:r>
              <a:rPr lang="en-US" dirty="0"/>
              <a:t>p(disease) = 0.05</a:t>
            </a:r>
          </a:p>
          <a:p>
            <a:r>
              <a:rPr lang="en-US" dirty="0"/>
              <a:t>p(positive) = p(positive, disease) + p(positive, not disease)</a:t>
            </a:r>
          </a:p>
          <a:p>
            <a:r>
              <a:rPr lang="en-US" dirty="0"/>
              <a:t>= p(disease)p(</a:t>
            </a:r>
            <a:r>
              <a:rPr lang="en-US" dirty="0" err="1"/>
              <a:t>positive|disease</a:t>
            </a:r>
            <a:r>
              <a:rPr lang="en-US" dirty="0"/>
              <a:t>) + p(not disease)p(</a:t>
            </a:r>
            <a:r>
              <a:rPr lang="en-US" dirty="0" err="1"/>
              <a:t>positive|not</a:t>
            </a:r>
            <a:r>
              <a:rPr lang="en-US" dirty="0"/>
              <a:t> disease)</a:t>
            </a:r>
          </a:p>
          <a:p>
            <a:r>
              <a:rPr lang="en-US" dirty="0"/>
              <a:t>=0.05*1 + 0.95*0.01</a:t>
            </a:r>
          </a:p>
          <a:p>
            <a:r>
              <a:rPr lang="en-US" dirty="0"/>
              <a:t>= 0.05+ 0.0095 = 0.0595</a:t>
            </a:r>
          </a:p>
          <a:p>
            <a:endParaRPr lang="en-US" dirty="0"/>
          </a:p>
          <a:p>
            <a:r>
              <a:rPr lang="en-US" dirty="0"/>
              <a:t> p(disease | positive) = 0.84</a:t>
            </a:r>
          </a:p>
        </p:txBody>
      </p:sp>
    </p:spTree>
    <p:extLst>
      <p:ext uri="{BB962C8B-B14F-4D97-AF65-F5344CB8AC3E}">
        <p14:creationId xmlns:p14="http://schemas.microsoft.com/office/powerpoint/2010/main" val="54814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D470-AE26-B7E6-F304-52200BA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moments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58E3A4-4337-8249-23AE-18E1D4D93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865042"/>
              </p:ext>
            </p:extLst>
          </p:nvPr>
        </p:nvGraphicFramePr>
        <p:xfrm>
          <a:off x="552450" y="1112838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3022162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463523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714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P(x,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4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0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8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8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6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33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D470-AE26-B7E6-F304-52200BA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moments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58E3A4-4337-8249-23AE-18E1D4D93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634957"/>
              </p:ext>
            </p:extLst>
          </p:nvPr>
        </p:nvGraphicFramePr>
        <p:xfrm>
          <a:off x="552450" y="1112838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3022162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463523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714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P(x,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4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0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8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8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63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0AF63D-2B48-6EFA-5739-8414D267C8F5}"/>
              </a:ext>
            </a:extLst>
          </p:cNvPr>
          <p:cNvSpPr txBox="1"/>
          <p:nvPr/>
        </p:nvSpPr>
        <p:spPr>
          <a:xfrm>
            <a:off x="649357" y="3975652"/>
            <a:ext cx="3869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P(X = 1) = 0.2 + 0.2 + 0.1 = 0.5</a:t>
            </a:r>
          </a:p>
          <a:p>
            <a:r>
              <a:rPr lang="en-US" dirty="0"/>
              <a:t>P(X = 10) = 0.1 + 0.2 + 0.2 = 0.5</a:t>
            </a:r>
          </a:p>
          <a:p>
            <a:r>
              <a:rPr lang="en-US" dirty="0"/>
              <a:t>E[X] = 0.5*1 + 0.5*10 = 5.5</a:t>
            </a:r>
          </a:p>
          <a:p>
            <a:endParaRPr lang="en-US" dirty="0"/>
          </a:p>
          <a:p>
            <a:r>
              <a:rPr lang="en-US" dirty="0"/>
              <a:t>P(Y = 0) = 0.3 + 0.1 = 0.3</a:t>
            </a:r>
          </a:p>
          <a:p>
            <a:r>
              <a:rPr lang="en-US" dirty="0"/>
              <a:t>P(Y = 1) = 0.2 + 0.2 = 0.4</a:t>
            </a:r>
          </a:p>
          <a:p>
            <a:r>
              <a:rPr lang="en-US" dirty="0"/>
              <a:t>P(Y = 2) = 0.1 + 0.2 = 0.3</a:t>
            </a:r>
          </a:p>
          <a:p>
            <a:r>
              <a:rPr lang="en-US" dirty="0"/>
              <a:t>E[Y] = 0*0.3 + 1*0.4 + 2*0.3 =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B6B91-5120-6D45-A578-55CCE3841AB5}"/>
              </a:ext>
            </a:extLst>
          </p:cNvPr>
          <p:cNvSpPr txBox="1"/>
          <p:nvPr/>
        </p:nvSpPr>
        <p:spPr>
          <a:xfrm>
            <a:off x="4671391" y="3975652"/>
            <a:ext cx="533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V[X] = E[X^2] - E[X]^2</a:t>
            </a:r>
          </a:p>
          <a:p>
            <a:r>
              <a:rPr lang="en-US" dirty="0"/>
              <a:t>E[X^2] = 0.5*1^2 + 0.5*10^2 </a:t>
            </a:r>
          </a:p>
          <a:p>
            <a:r>
              <a:rPr lang="en-US" dirty="0"/>
              <a:t>= 0.5 + 50 = 50.5</a:t>
            </a:r>
          </a:p>
          <a:p>
            <a:r>
              <a:rPr lang="en-US" dirty="0"/>
              <a:t>V[X] = 50.5 – 5.5^2 = 20.25</a:t>
            </a:r>
          </a:p>
          <a:p>
            <a:endParaRPr lang="en-US" dirty="0"/>
          </a:p>
          <a:p>
            <a:r>
              <a:rPr lang="en-US" dirty="0" err="1"/>
              <a:t>Cov</a:t>
            </a:r>
            <a:r>
              <a:rPr lang="en-US" dirty="0"/>
              <a:t>[X, Y] = E[XY] – E[X]E[Y]</a:t>
            </a:r>
          </a:p>
          <a:p>
            <a:r>
              <a:rPr lang="en-US" dirty="0"/>
              <a:t>E[XY] = 0.2*(0*1) + 0.2*(1*1) + 0.1*(1*2) + 0.1*(10*0) + 0.2*(10*1) + 0.2*(10*2) = 6.4</a:t>
            </a:r>
          </a:p>
          <a:p>
            <a:r>
              <a:rPr lang="en-US" dirty="0" err="1"/>
              <a:t>Cov</a:t>
            </a:r>
            <a:r>
              <a:rPr lang="en-US" dirty="0"/>
              <a:t>[X, Y] = 6.4 – 5.5*1 = 0.9</a:t>
            </a:r>
          </a:p>
        </p:txBody>
      </p:sp>
    </p:spTree>
    <p:extLst>
      <p:ext uri="{BB962C8B-B14F-4D97-AF65-F5344CB8AC3E}">
        <p14:creationId xmlns:p14="http://schemas.microsoft.com/office/powerpoint/2010/main" val="121962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2_Theme_petuum_new_editted">
  <a:themeElements>
    <a:clrScheme name="Petuum-1 1">
      <a:dk1>
        <a:srgbClr val="323232"/>
      </a:dk1>
      <a:lt1>
        <a:srgbClr val="FFFFFF"/>
      </a:lt1>
      <a:dk2>
        <a:srgbClr val="44546A"/>
      </a:dk2>
      <a:lt2>
        <a:srgbClr val="E7E6E6"/>
      </a:lt2>
      <a:accent1>
        <a:srgbClr val="62DAD1"/>
      </a:accent1>
      <a:accent2>
        <a:srgbClr val="31CFC4"/>
      </a:accent2>
      <a:accent3>
        <a:srgbClr val="26B6C9"/>
      </a:accent3>
      <a:accent4>
        <a:srgbClr val="189ACD"/>
      </a:accent4>
      <a:accent5>
        <a:srgbClr val="007EC6"/>
      </a:accent5>
      <a:accent6>
        <a:srgbClr val="0064B5"/>
      </a:accent6>
      <a:hlink>
        <a:srgbClr val="A8A9A8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petuum_new_editted" id="{8C570960-96C6-CD4A-B694-13880F3F604A}" vid="{24623263-F257-A645-A612-B0D2FF17DF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11458</TotalTime>
  <Words>604</Words>
  <Application>Microsoft Macintosh PowerPoint</Application>
  <PresentationFormat>Widescreen</PresentationFormat>
  <Paragraphs>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 Math</vt:lpstr>
      <vt:lpstr>Helvetica</vt:lpstr>
      <vt:lpstr>Helvetica Light</vt:lpstr>
      <vt:lpstr>Helvetica Neue</vt:lpstr>
      <vt:lpstr>Open Sans</vt:lpstr>
      <vt:lpstr>Wingdings</vt:lpstr>
      <vt:lpstr>Office Theme</vt:lpstr>
      <vt:lpstr>2_Theme_petuum_new_editted</vt:lpstr>
      <vt:lpstr>PowerPoint Presentation</vt:lpstr>
      <vt:lpstr>Announcements</vt:lpstr>
      <vt:lpstr>More practice problems for this last week</vt:lpstr>
      <vt:lpstr>Continuation: Bayes theorem example</vt:lpstr>
      <vt:lpstr>PowerPoint Presentation</vt:lpstr>
      <vt:lpstr>Calculating moments</vt:lpstr>
      <vt:lpstr>Calculating moments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Patrick Virtue</dc:creator>
  <cp:lastModifiedBy>Bryan Wilder</cp:lastModifiedBy>
  <cp:revision>204</cp:revision>
  <dcterms:created xsi:type="dcterms:W3CDTF">2020-05-18T13:01:09Z</dcterms:created>
  <dcterms:modified xsi:type="dcterms:W3CDTF">2024-10-09T14:13:10Z</dcterms:modified>
</cp:coreProperties>
</file>