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0"/>
  </p:notesMasterIdLst>
  <p:sldIdLst>
    <p:sldId id="263" r:id="rId2"/>
    <p:sldId id="27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79" r:id="rId12"/>
    <p:sldId id="284" r:id="rId13"/>
    <p:sldId id="286" r:id="rId14"/>
    <p:sldId id="285" r:id="rId15"/>
    <p:sldId id="287" r:id="rId16"/>
    <p:sldId id="288" r:id="rId17"/>
    <p:sldId id="290" r:id="rId18"/>
    <p:sldId id="289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Helvetica Neue Light" panose="02000403000000020004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ns Light" panose="020B03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94"/>
  </p:normalViewPr>
  <p:slideViewPr>
    <p:cSldViewPr snapToGrid="0">
      <p:cViewPr varScale="1">
        <p:scale>
          <a:sx n="156" d="100"/>
          <a:sy n="156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10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10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Convexity and optimization</a:t>
            </a:r>
            <a:endParaRPr sz="3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&amp;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7566-A098-0C90-43AF-AC95FDFD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that preserve convexity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AD774F-B965-E29D-D2E6-A031A18E5A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convex functions. Then, the following are convex:</a:t>
                </a:r>
              </a:p>
              <a:p>
                <a:endParaRPr lang="en-US" dirty="0"/>
              </a:p>
              <a:p>
                <a:r>
                  <a:rPr lang="en-US" dirty="0"/>
                  <a:t>Non-negative linear combination: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Note: linear combination with negative coefficients is not, in general, convex</a:t>
                </a:r>
              </a:p>
              <a:p>
                <a:endParaRPr lang="en-US" dirty="0"/>
              </a:p>
              <a:p>
                <a:r>
                  <a:rPr lang="en-US" dirty="0"/>
                  <a:t>Pointwise maximum: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AD774F-B965-E29D-D2E6-A031A18E5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24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75B-49FB-099E-1079-2E420C54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 expansion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6D6B-6CC0-FFD5-41F0-67A15154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 use of (matrix) derivatives</a:t>
            </a:r>
          </a:p>
          <a:p>
            <a:r>
              <a:rPr lang="en-US" dirty="0"/>
              <a:t>Approximate a function by a low-order polynomial (linear, quadratic)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7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0F5C-9284-1226-BFF6-60C6D6ED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scalar function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7DF8AE-7295-3502-0F4F-C39A621593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Taylor series expansion around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7DF8AE-7295-3502-0F4F-C39A62159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aylor Series approximation, newton's method and optimization">
            <a:extLst>
              <a:ext uri="{FF2B5EF4-FFF2-40B4-BE49-F238E27FC236}">
                <a16:creationId xmlns:a16="http://schemas.microsoft.com/office/drawing/2014/main" id="{966DCD0C-FD7E-5474-4632-2D1CA418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67" y="2228150"/>
            <a:ext cx="5639753" cy="25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4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FFD-259E-C6DE-980C-F8E3FBEF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scalar function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0C7103-013F-CAA8-DF66-35493A2061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7840980" cy="3429000"/>
              </a:xfrm>
            </p:spPr>
            <p:txBody>
              <a:bodyPr/>
              <a:lstStyle/>
              <a:p>
                <a:r>
                  <a:rPr lang="en-US" dirty="0"/>
                  <a:t>For well-behaved functions, Taylor series converges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Given the right smoothness properties, can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well-approximated locally by the Taylor series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0C7103-013F-CAA8-DF66-35493A206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7840980" cy="3429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aylor Series approximation, newton's method and optimization">
            <a:extLst>
              <a:ext uri="{FF2B5EF4-FFF2-40B4-BE49-F238E27FC236}">
                <a16:creationId xmlns:a16="http://schemas.microsoft.com/office/drawing/2014/main" id="{EEFAB5FC-69C8-1B4E-2B8E-B9CCC79E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967" y="2304350"/>
            <a:ext cx="5639753" cy="25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93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1A1C-0FAD-3D8F-EEDB-C2B56EB5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C94912-3D6F-8B7B-82EE-14FB0C040C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Taylor expansion to first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To second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Hessian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evaluated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C94912-3D6F-8B7B-82EE-14FB0C040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2B24-DD24-E3C1-7AE4-F6F3B5E7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748A6A-FD04-F06B-597B-D2612BF98AB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748A6A-FD04-F06B-597B-D2612BF98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52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9E6-BCBE-0123-19BB-B0765D78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problem: minimize a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(e.g., minimizing the loss of a model)</a:t>
                </a:r>
              </a:p>
              <a:p>
                <a:endParaRPr lang="en-US" dirty="0"/>
              </a:p>
              <a:p>
                <a:r>
                  <a:rPr lang="en-US" dirty="0"/>
                  <a:t>One idea: iteratively minimize the Taylor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, starting at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98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A8A-1B75-F8DC-AB7F-12EFD6F3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method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579453-0813-7ED8-6C16-A319BAAB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938957"/>
            <a:ext cx="6057900" cy="326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E5C2B6-924B-0FCE-EECA-F949A80261FA}"/>
              </a:ext>
            </a:extLst>
          </p:cNvPr>
          <p:cNvSpPr txBox="1"/>
          <p:nvPr/>
        </p:nvSpPr>
        <p:spPr>
          <a:xfrm>
            <a:off x="746760" y="4257883"/>
            <a:ext cx="72237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https://ardianumam.files.wordpress.com/2017/09/newtonmethodforoptim1.jpg</a:t>
            </a:r>
          </a:p>
        </p:txBody>
      </p:sp>
    </p:spTree>
    <p:extLst>
      <p:ext uri="{BB962C8B-B14F-4D97-AF65-F5344CB8AC3E}">
        <p14:creationId xmlns:p14="http://schemas.microsoft.com/office/powerpoint/2010/main" val="4253348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9E6-BCBE-0123-19BB-B0765D78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One idea: iteratively minimize the Taylor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, starting at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10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75B-49FB-099E-1079-2E420C54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6D6B-6CC0-FFD5-41F0-67A15154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 2 on Wednesday; similar format</a:t>
            </a:r>
          </a:p>
          <a:p>
            <a:r>
              <a:rPr lang="en-US" dirty="0"/>
              <a:t>Covers vector spaces, linear systems, matrix calculus</a:t>
            </a:r>
          </a:p>
          <a:p>
            <a:endParaRPr lang="en-US" dirty="0"/>
          </a:p>
          <a:p>
            <a:r>
              <a:rPr lang="en-US" dirty="0"/>
              <a:t>Warmup for today: a couple of the practice problems from Piazza (and variations thereof)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2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89F8-C36E-CC43-CB4B-B1831EC8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C64FD61-2044-41D7-DF1C-2CA4B0AEAEB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previously written expressions like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These are </a:t>
                </a:r>
                <a:r>
                  <a:rPr lang="en-US" i="1" dirty="0"/>
                  <a:t>optimization problems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goal is to find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that makes the expression (the “objective function”) as small as possible</a:t>
                </a:r>
              </a:p>
              <a:p>
                <a:endParaRPr lang="en-US" dirty="0"/>
              </a:p>
              <a:p>
                <a:r>
                  <a:rPr lang="en-US" dirty="0"/>
                  <a:t>“Find the model parameters with the smallest squared error on the data”</a:t>
                </a:r>
              </a:p>
              <a:p>
                <a:r>
                  <a:rPr lang="en-US" dirty="0"/>
                  <a:t>“Find the shortest path from one point to another”</a:t>
                </a:r>
              </a:p>
              <a:p>
                <a:r>
                  <a:rPr lang="en-US" dirty="0"/>
                  <a:t>“Find the portfolio of stocks with highest historical returns”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C64FD61-2044-41D7-DF1C-2CA4B0AEA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00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6AD0-8E71-7FC7-C2BE-85C8BE7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optimization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5E949-15EF-95A7-1E3F-D723E8E1B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Computationally, much of machine learning is just solving optimization problems</a:t>
            </a:r>
          </a:p>
          <a:p>
            <a:endParaRPr lang="en-US" dirty="0"/>
          </a:p>
          <a:p>
            <a:r>
              <a:rPr lang="en-US" dirty="0"/>
              <a:t>What makes optimization problems easier or harder to solve?</a:t>
            </a:r>
          </a:p>
        </p:txBody>
      </p:sp>
      <p:pic>
        <p:nvPicPr>
          <p:cNvPr id="1026" name="Picture 2" descr="nonconvex - Why should non-convexity be a problem in optimization? -  Computational Science Stack Exchange">
            <a:extLst>
              <a:ext uri="{FF2B5EF4-FFF2-40B4-BE49-F238E27FC236}">
                <a16:creationId xmlns:a16="http://schemas.microsoft.com/office/drawing/2014/main" id="{1961737C-B0E3-8F13-E721-607049532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29" y="2343150"/>
            <a:ext cx="293087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vex Optimization — Introduction - by BowTiedDevil">
            <a:extLst>
              <a:ext uri="{FF2B5EF4-FFF2-40B4-BE49-F238E27FC236}">
                <a16:creationId xmlns:a16="http://schemas.microsoft.com/office/drawing/2014/main" id="{A6C1AF00-7D5C-C9EC-18FE-20089696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0" y="2266950"/>
            <a:ext cx="267292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9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2718-697D-C018-7053-3A5662D5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197C-738A-4F3D-F640-F72BF17D2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Critical points, local and global optimizers: what does it mean to be “optimal”?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Finding (local) optima with matrix calculus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Convexity: from local to global optima</a:t>
            </a:r>
          </a:p>
        </p:txBody>
      </p:sp>
    </p:spTree>
    <p:extLst>
      <p:ext uri="{BB962C8B-B14F-4D97-AF65-F5344CB8AC3E}">
        <p14:creationId xmlns:p14="http://schemas.microsoft.com/office/powerpoint/2010/main" val="15763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52AA-EA64-F53D-80F5-0538FEC8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148D6-F273-FEF6-096A-DA64D78D5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Convex functions: class that is “easy” to optimize because all local minima are global</a:t>
            </a:r>
          </a:p>
        </p:txBody>
      </p:sp>
      <p:pic>
        <p:nvPicPr>
          <p:cNvPr id="2050" name="Picture 2" descr="Difference between convex and non-convex cost function; what does it mean  when a cost function is non-convex? | by Divine_inner_voice ❤️ | Medium">
            <a:extLst>
              <a:ext uri="{FF2B5EF4-FFF2-40B4-BE49-F238E27FC236}">
                <a16:creationId xmlns:a16="http://schemas.microsoft.com/office/drawing/2014/main" id="{B17941AF-2A4C-DD80-EB9E-5A6B1EDF9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72" y="1798776"/>
            <a:ext cx="4618264" cy="24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2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691-1E54-2CB1-F8D8-3F0439F0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convexity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01AAA9-F52C-2736-AD4D-568FEDE7863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“The curve lies below the line segment connecting any two points”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01AAA9-F52C-2736-AD4D-568FEDE78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60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691-1E54-2CB1-F8D8-3F0439F0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convexity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CD00F-8848-9176-4506-F9A1C04F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555750"/>
            <a:ext cx="6286500" cy="13589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AAA9-F52C-2736-AD4D-568FEDE78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First-order condition for differentiable f:</a:t>
            </a:r>
          </a:p>
        </p:txBody>
      </p:sp>
    </p:spTree>
    <p:extLst>
      <p:ext uri="{BB962C8B-B14F-4D97-AF65-F5344CB8AC3E}">
        <p14:creationId xmlns:p14="http://schemas.microsoft.com/office/powerpoint/2010/main" val="20140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E482-41C5-5830-31DA-F1624C8C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convexity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698191-A0C6-229E-4320-16C66F5779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Second-order condition for twice-differentiable f: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For all x, the Hessian H(x) of f is positive semi-definite</a:t>
                </a:r>
              </a:p>
              <a:p>
                <a:endParaRPr lang="en-US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)≽0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698191-A0C6-229E-4320-16C66F577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506713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</TotalTime>
  <Words>724</Words>
  <Application>Microsoft Macintosh PowerPoint</Application>
  <PresentationFormat>On-screen Show (16:9)</PresentationFormat>
  <Paragraphs>102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Cambria Math</vt:lpstr>
      <vt:lpstr>Noto Sans Symbols</vt:lpstr>
      <vt:lpstr>Calibri</vt:lpstr>
      <vt:lpstr>Open Sans</vt:lpstr>
      <vt:lpstr>Wingdings</vt:lpstr>
      <vt:lpstr>Helvetica Neue Light</vt:lpstr>
      <vt:lpstr>Arial</vt:lpstr>
      <vt:lpstr>Open Sans Light</vt:lpstr>
      <vt:lpstr>CMU PPT Theme</vt:lpstr>
      <vt:lpstr>PowerPoint Presentation</vt:lpstr>
      <vt:lpstr>Announcements</vt:lpstr>
      <vt:lpstr>Optimization</vt:lpstr>
      <vt:lpstr>Solving optimization problems</vt:lpstr>
      <vt:lpstr>Outline</vt:lpstr>
      <vt:lpstr>Convexity</vt:lpstr>
      <vt:lpstr>Definitions of convexity</vt:lpstr>
      <vt:lpstr>Definitions of convexity</vt:lpstr>
      <vt:lpstr>Definitions of convexity</vt:lpstr>
      <vt:lpstr>Operations that preserve convexity</vt:lpstr>
      <vt:lpstr>Taylor expansion</vt:lpstr>
      <vt:lpstr>Refresher: scalar function Taylor expansion</vt:lpstr>
      <vt:lpstr>Refresher: scalar function Taylor expansion</vt:lpstr>
      <vt:lpstr>Multivariate Taylor expansion</vt:lpstr>
      <vt:lpstr>Multivariable Taylor expansion</vt:lpstr>
      <vt:lpstr>Example application: Newton’s method</vt:lpstr>
      <vt:lpstr>Newton’s method</vt:lpstr>
      <vt:lpstr>Newton’s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36</cp:revision>
  <dcterms:modified xsi:type="dcterms:W3CDTF">2024-09-23T17:34:40Z</dcterms:modified>
</cp:coreProperties>
</file>