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6" r:id="rId1"/>
  </p:sldMasterIdLst>
  <p:notesMasterIdLst>
    <p:notesMasterId r:id="rId19"/>
  </p:notesMasterIdLst>
  <p:sldIdLst>
    <p:sldId id="256" r:id="rId2"/>
    <p:sldId id="257" r:id="rId3"/>
    <p:sldId id="285" r:id="rId4"/>
    <p:sldId id="288" r:id="rId5"/>
    <p:sldId id="260" r:id="rId6"/>
    <p:sldId id="261" r:id="rId7"/>
    <p:sldId id="291" r:id="rId8"/>
    <p:sldId id="292" r:id="rId9"/>
    <p:sldId id="290" r:id="rId10"/>
    <p:sldId id="286" r:id="rId11"/>
    <p:sldId id="289" r:id="rId12"/>
    <p:sldId id="287" r:id="rId13"/>
    <p:sldId id="297" r:id="rId14"/>
    <p:sldId id="298" r:id="rId15"/>
    <p:sldId id="295" r:id="rId16"/>
    <p:sldId id="296" r:id="rId17"/>
    <p:sldId id="302" r:id="rId18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0"/>
    </p:embeddedFont>
    <p:embeddedFont>
      <p:font typeface="Helvetica Neue Light" panose="02000403000000020004" pitchFamily="2" charset="0"/>
      <p:regular r:id="rId21"/>
      <p:bold r:id="rId22"/>
      <p:italic r:id="rId23"/>
      <p:boldItalic r:id="rId24"/>
    </p:embeddedFont>
    <p:embeddedFont>
      <p:font typeface="Open Sans" panose="020B0606030504020204" pitchFamily="34" charset="0"/>
      <p:regular r:id="rId25"/>
      <p:bold r:id="rId26"/>
      <p:italic r:id="rId27"/>
      <p:boldItalic r:id="rId28"/>
    </p:embeddedFont>
    <p:embeddedFont>
      <p:font typeface="Open Sans Light" panose="020B0306030504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7" autoAdjust="0"/>
    <p:restoredTop sz="92945"/>
  </p:normalViewPr>
  <p:slideViewPr>
    <p:cSldViewPr snapToGrid="0">
      <p:cViewPr varScale="1">
        <p:scale>
          <a:sx n="151" d="100"/>
          <a:sy n="151" d="100"/>
        </p:scale>
        <p:origin x="54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53e883f8fb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53e883f8fb_0_14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g153e883f8fb_0_148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4328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5675e5a86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5675e5a86c_0_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Example: functional -&gt; integral, operator -&gt; identity function</a:t>
            </a:r>
            <a:endParaRPr dirty="0"/>
          </a:p>
        </p:txBody>
      </p:sp>
      <p:sp>
        <p:nvSpPr>
          <p:cNvPr id="64" name="Google Shape;64;g15675e5a86c_0_6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53e883f8f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g153e883f8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53e883f8fb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g153e883f8f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3e883f8fb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153e883f8f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53e883f8fb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153e883f8f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53e883f8fb_0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153e883f8fb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53e883f8fb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g153e883f8f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53e883f8fb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53e883f8fb_0_14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g153e883f8fb_0_148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 descr="_Plaid-Digital_FINAL-NEW.png"/>
          <p:cNvPicPr preferRelativeResize="0"/>
          <p:nvPr/>
        </p:nvPicPr>
        <p:blipFill rotWithShape="1">
          <a:blip r:embed="rId3">
            <a:alphaModFix/>
          </a:blip>
          <a:srcRect l="84737" t="23988" r="4770" b="1989"/>
          <a:stretch/>
        </p:blipFill>
        <p:spPr>
          <a:xfrm>
            <a:off x="457200" y="0"/>
            <a:ext cx="7905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" name="Google Shape;2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2" descr="_Plaid-Digital_FINAL-NEW.png"/>
          <p:cNvPicPr preferRelativeResize="0"/>
          <p:nvPr/>
        </p:nvPicPr>
        <p:blipFill rotWithShape="1">
          <a:blip r:embed="rId3">
            <a:alphaModFix/>
          </a:blip>
          <a:srcRect l="84737" t="23988" r="4770" b="1989"/>
          <a:stretch/>
        </p:blipFill>
        <p:spPr>
          <a:xfrm>
            <a:off x="457200" y="0"/>
            <a:ext cx="7905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lumn">
  <p:cSld name="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">
  <p:cSld name="2 Colum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6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727448" y="1212300"/>
            <a:ext cx="3959352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7660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09600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Column">
  <p:cSld name="4 Colum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2"/>
          </p:nvPr>
        </p:nvSpPr>
        <p:spPr>
          <a:xfrm>
            <a:off x="25654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3"/>
          </p:nvPr>
        </p:nvSpPr>
        <p:spPr>
          <a:xfrm>
            <a:off x="46736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4"/>
          </p:nvPr>
        </p:nvSpPr>
        <p:spPr>
          <a:xfrm>
            <a:off x="67818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414074" y="275348"/>
            <a:ext cx="78867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1"/>
          </p:nvPr>
        </p:nvSpPr>
        <p:spPr>
          <a:xfrm>
            <a:off x="414074" y="834883"/>
            <a:ext cx="7886700" cy="15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F5496"/>
              </a:buClr>
              <a:buSzPts val="2100"/>
              <a:buFont typeface="Noto Sans Symbols"/>
              <a:buNone/>
              <a:defRPr sz="21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6822628" y="4771791"/>
            <a:ext cx="20574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_Plaid-Digital_FINAL-NEW.png"/>
          <p:cNvPicPr preferRelativeResize="0"/>
          <p:nvPr/>
        </p:nvPicPr>
        <p:blipFill rotWithShape="1">
          <a:blip r:embed="rId10">
            <a:alphaModFix/>
          </a:blip>
          <a:srcRect l="59550" t="20875" r="39888" b="2893"/>
          <a:stretch/>
        </p:blipFill>
        <p:spPr>
          <a:xfrm rot="5400000">
            <a:off x="3798887" y="1046163"/>
            <a:ext cx="60325" cy="765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 descr="_Plaid-Digital_FINAL-NEW.png"/>
          <p:cNvPicPr preferRelativeResize="0"/>
          <p:nvPr/>
        </p:nvPicPr>
        <p:blipFill rotWithShape="1">
          <a:blip r:embed="rId10">
            <a:alphaModFix/>
          </a:blip>
          <a:srcRect l="59550" t="20875" r="39888" b="2893"/>
          <a:stretch/>
        </p:blipFill>
        <p:spPr>
          <a:xfrm rot="5400000">
            <a:off x="3798887" y="1046163"/>
            <a:ext cx="60325" cy="765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2639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2638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sz="1400" b="0" i="1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2638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2638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sz="1400" b="0" i="1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772400" y="4248150"/>
            <a:ext cx="1154590" cy="73639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11073918" y="64004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1"/>
          <p:cNvSpPr txBox="1"/>
          <p:nvPr/>
        </p:nvSpPr>
        <p:spPr>
          <a:xfrm>
            <a:off x="11226318" y="65528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7" name="Google Shape;17;p1"/>
          <p:cNvSpPr txBox="1"/>
          <p:nvPr/>
        </p:nvSpPr>
        <p:spPr>
          <a:xfrm>
            <a:off x="11378718" y="67052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8" name="Google Shape;18;p1"/>
          <p:cNvSpPr txBox="1"/>
          <p:nvPr/>
        </p:nvSpPr>
        <p:spPr>
          <a:xfrm>
            <a:off x="11531118" y="68576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9" name="Google Shape;19;p1"/>
          <p:cNvSpPr txBox="1"/>
          <p:nvPr/>
        </p:nvSpPr>
        <p:spPr>
          <a:xfrm>
            <a:off x="8534400" y="100340"/>
            <a:ext cx="50689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sz="1100" b="0" i="0" u="none" strike="noStrike" cap="none">
              <a:solidFill>
                <a:srgbClr val="7F7F7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Google Shape;57;p10"/>
          <p:cNvCxnSpPr/>
          <p:nvPr/>
        </p:nvCxnSpPr>
        <p:spPr>
          <a:xfrm>
            <a:off x="2209800" y="3486150"/>
            <a:ext cx="54864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58;p10"/>
          <p:cNvSpPr txBox="1"/>
          <p:nvPr/>
        </p:nvSpPr>
        <p:spPr>
          <a:xfrm>
            <a:off x="2133600" y="2038350"/>
            <a:ext cx="67980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75" lvl="0" indent="-31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Mathematical Foundations for ML (10-606):</a:t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175" marR="0" lvl="0" indent="-3175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Linear Operators &amp; Matrices</a:t>
            </a:r>
            <a:endParaRPr sz="3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175" marR="0" lvl="0" indent="-3175" algn="l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" name="Google Shape;59;p10"/>
          <p:cNvSpPr txBox="1"/>
          <p:nvPr/>
        </p:nvSpPr>
        <p:spPr>
          <a:xfrm>
            <a:off x="2133600" y="3638550"/>
            <a:ext cx="52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75" marR="0" lvl="0" indent="-317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Bryan Wilder</a:t>
            </a:r>
            <a:endParaRPr dirty="0"/>
          </a:p>
        </p:txBody>
      </p:sp>
      <p:sp>
        <p:nvSpPr>
          <p:cNvPr id="60" name="Google Shape;60;p10"/>
          <p:cNvSpPr txBox="1"/>
          <p:nvPr/>
        </p:nvSpPr>
        <p:spPr>
          <a:xfrm>
            <a:off x="2133600" y="4695325"/>
            <a:ext cx="6903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* Slides borrowed from prior offerings by Professors M. Gormley, P. Virtue, &amp; G. Gordon, &amp; H. </a:t>
            </a:r>
            <a:r>
              <a:rPr lang="en-US" sz="11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Heidari</a:t>
            </a:r>
            <a:r>
              <a:rPr lang="en-US" sz="11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1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EF6EA-B434-905D-9C28-999C4066B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to rank of the matrix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E8A7C-0A8D-8001-731C-5B81D7B504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Rank &gt; unknowns: no solution</a:t>
            </a:r>
          </a:p>
          <a:p>
            <a:r>
              <a:rPr lang="en-US" dirty="0"/>
              <a:t>Rank = unknowns: unique solution</a:t>
            </a:r>
          </a:p>
          <a:p>
            <a:r>
              <a:rPr lang="en-US" dirty="0"/>
              <a:t>Rank &lt; unknowns: infinite solutions or no solution</a:t>
            </a:r>
          </a:p>
        </p:txBody>
      </p:sp>
      <p:sp>
        <p:nvSpPr>
          <p:cNvPr id="4" name="Google Shape;80;p13">
            <a:extLst>
              <a:ext uri="{FF2B5EF4-FFF2-40B4-BE49-F238E27FC236}">
                <a16:creationId xmlns:a16="http://schemas.microsoft.com/office/drawing/2014/main" id="{F0CD8034-77A7-819B-82DD-BE2221187B58}"/>
              </a:ext>
            </a:extLst>
          </p:cNvPr>
          <p:cNvSpPr txBox="1">
            <a:spLocks/>
          </p:cNvSpPr>
          <p:nvPr/>
        </p:nvSpPr>
        <p:spPr>
          <a:xfrm>
            <a:off x="751353" y="666750"/>
            <a:ext cx="8330100" cy="2570501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l="-1149" t="-26761" b="-47185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433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5433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–"/>
              <a:defRPr sz="1400" b="0" i="1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5433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5432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–"/>
              <a:defRPr sz="1400" b="0" i="1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buSzPts val="2100"/>
              <a:buFont typeface="Noto Sans Symbols"/>
              <a:buNone/>
            </a:pP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000973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>
            <a:spLocks noGrp="1"/>
          </p:cNvSpPr>
          <p:nvPr>
            <p:ph type="title"/>
          </p:nvPr>
        </p:nvSpPr>
        <p:spPr>
          <a:xfrm>
            <a:off x="414074" y="275348"/>
            <a:ext cx="7886700" cy="471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Gaussian Elimination</a:t>
            </a:r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body" idx="1"/>
          </p:nvPr>
        </p:nvSpPr>
        <p:spPr>
          <a:xfrm>
            <a:off x="414075" y="834862"/>
            <a:ext cx="7886700" cy="3826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dirty="0"/>
              <a:t>Numerical method to solve linear systems</a:t>
            </a: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lang="en-US" dirty="0"/>
          </a:p>
          <a:p>
            <a:pPr lvl="0" indent="-457200" algn="l" rtl="0">
              <a:spcBef>
                <a:spcPts val="800"/>
              </a:spcBef>
              <a:spcAft>
                <a:spcPts val="0"/>
              </a:spcAft>
              <a:buAutoNum type="arabicParenBoth"/>
            </a:pPr>
            <a:r>
              <a:rPr lang="en-US" dirty="0"/>
              <a:t>Convert matrix to row-echelon form</a:t>
            </a:r>
          </a:p>
          <a:p>
            <a:pPr lvl="0" indent="-457200" algn="l" rtl="0">
              <a:spcBef>
                <a:spcPts val="800"/>
              </a:spcBef>
              <a:spcAft>
                <a:spcPts val="0"/>
              </a:spcAft>
              <a:buAutoNum type="arabicParenBoth"/>
            </a:pPr>
            <a:r>
              <a:rPr lang="en-US" dirty="0" err="1"/>
              <a:t>Backsubstitute</a:t>
            </a:r>
            <a:r>
              <a:rPr lang="en-US" dirty="0"/>
              <a:t> to solve the system</a:t>
            </a:r>
            <a:endParaRPr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endParaRPr lang="en-US" dirty="0"/>
          </a:p>
          <a:p>
            <a:pPr marL="95250" lvl="0" indent="0" algn="l" rtl="0">
              <a:spcBef>
                <a:spcPts val="0"/>
              </a:spcBef>
              <a:spcAft>
                <a:spcPts val="0"/>
              </a:spcAft>
              <a:buSzPts val="2100"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6822628" y="4771791"/>
            <a:ext cx="2057400" cy="284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4C2FF-A5C8-E1BF-A69E-2E08D0D11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Row-echelon form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C8D2A-FC4C-BC87-50A3-5E595C69E2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EA9E5F-C409-D2BE-1DDC-CCEE686D6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61629"/>
            <a:ext cx="6362700" cy="9715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BADDBF-68E0-B0A1-EEFA-3362C7F0C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397" y="2447057"/>
            <a:ext cx="3562350" cy="1809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F46F2A-02F5-8F6C-74BD-BE18DDE57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9944" y="2447057"/>
            <a:ext cx="2544054" cy="18456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758BC7-2AF0-66F6-662A-8E8D8ACA666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92307"/>
          <a:stretch>
            <a:fillRect/>
          </a:stretch>
        </p:blipFill>
        <p:spPr>
          <a:xfrm flipH="1">
            <a:off x="7191411" y="2429089"/>
            <a:ext cx="195720" cy="184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959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AB4A0-2F7D-DEF4-8336-C675CF19E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Augmented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292D870-AA2E-1013-C961-CEBF15F6338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To solve system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, work with </a:t>
                </a:r>
                <a:r>
                  <a:rPr lang="en-US" sz="2000" i="1" dirty="0"/>
                  <a:t>augmented</a:t>
                </a:r>
                <a:r>
                  <a:rPr lang="en-US" sz="2000" dirty="0"/>
                  <a:t> matrix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292D870-AA2E-1013-C961-CEBF15F633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09E7B3E7-8787-ECF9-368D-16D40A60F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080" y="2651035"/>
            <a:ext cx="2991283" cy="7835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E8E21B-4970-4635-4FDD-8CD7E5CC05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2186" y="2615816"/>
            <a:ext cx="2632796" cy="83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950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8B3E4-331D-EC6B-DBE8-60CD7016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substitution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E5698F2-A449-5366-D0DA-1D27C84A5EB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the augmented matrix were already in row-echelon form. Then, solving the linear system is easy by working backwards through the variables. E.g., 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Represents the system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−3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−4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And so we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and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E5698F2-A449-5366-D0DA-1D27C84A5E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5267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>
            <a:spLocks noGrp="1"/>
          </p:cNvSpPr>
          <p:nvPr>
            <p:ph type="title"/>
          </p:nvPr>
        </p:nvSpPr>
        <p:spPr>
          <a:xfrm>
            <a:off x="414074" y="275348"/>
            <a:ext cx="7886700" cy="471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Gaussian Elimination</a:t>
            </a:r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body" idx="1"/>
          </p:nvPr>
        </p:nvSpPr>
        <p:spPr>
          <a:xfrm>
            <a:off x="414075" y="834862"/>
            <a:ext cx="7886700" cy="3826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dirty="0"/>
              <a:t>Form the row-echelon form using elementary transformations:</a:t>
            </a:r>
            <a:endParaRPr dirty="0"/>
          </a:p>
          <a:p>
            <a:pPr marL="457200" lvl="0" indent="-361950" algn="l" rtl="0">
              <a:spcBef>
                <a:spcPts val="800"/>
              </a:spcBef>
              <a:spcAft>
                <a:spcPts val="0"/>
              </a:spcAft>
              <a:buSzPts val="2100"/>
              <a:buChar char="●"/>
            </a:pPr>
            <a:r>
              <a:rPr lang="en-US" dirty="0"/>
              <a:t>Exchange of two equations </a:t>
            </a:r>
            <a:endParaRPr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dirty="0"/>
              <a:t>Multiplication of an equation with a constant λ ∈ R\{0} </a:t>
            </a:r>
            <a:endParaRPr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dirty="0"/>
              <a:t>Addition of two equations </a:t>
            </a: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endParaRPr lang="en-US" dirty="0"/>
          </a:p>
          <a:p>
            <a:pPr marL="95250" lvl="0" indent="0" algn="l" rtl="0">
              <a:spcBef>
                <a:spcPts val="0"/>
              </a:spcBef>
              <a:spcAft>
                <a:spcPts val="0"/>
              </a:spcAft>
              <a:buSzPts val="2100"/>
            </a:pPr>
            <a:r>
              <a:rPr lang="en-US" dirty="0"/>
              <a:t>Intuition: these are operations that preserve equalities</a:t>
            </a:r>
          </a:p>
          <a:p>
            <a:pPr marL="95250" lvl="0" indent="0" algn="l" rtl="0">
              <a:spcBef>
                <a:spcPts val="0"/>
              </a:spcBef>
              <a:spcAft>
                <a:spcPts val="0"/>
              </a:spcAft>
              <a:buSzPts val="2100"/>
            </a:pPr>
            <a:endParaRPr lang="en-US" dirty="0"/>
          </a:p>
          <a:p>
            <a:pPr marL="95250" lvl="0" indent="0" algn="l" rtl="0">
              <a:spcBef>
                <a:spcPts val="0"/>
              </a:spcBef>
              <a:spcAft>
                <a:spcPts val="0"/>
              </a:spcAft>
              <a:buSzPts val="2100"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6822628" y="4771791"/>
            <a:ext cx="2057400" cy="284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1109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44682-1431-B994-AA92-359BFDD59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Whiteboard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11170-B226-44CA-4150-ABADE47CA9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 from https://</a:t>
            </a:r>
            <a:r>
              <a:rPr lang="en-US" dirty="0" err="1"/>
              <a:t>linearalgebra.math.umanitoba.ca</a:t>
            </a:r>
            <a:r>
              <a:rPr lang="en-US" dirty="0"/>
              <a:t>/math1220/section-12.html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7BDC5-8C5E-31B6-B5FC-D4F2967D00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19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44682-1431-B994-AA92-359BFDD59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ranks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11170-B226-44CA-4150-ABADE47CA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4074" y="834883"/>
            <a:ext cx="7886700" cy="2075294"/>
          </a:xfrm>
        </p:spPr>
        <p:txBody>
          <a:bodyPr/>
          <a:lstStyle/>
          <a:p>
            <a:r>
              <a:rPr lang="en-US" dirty="0"/>
              <a:t>REF also gives an easy way to compute the rank of a matrix: convert to REF and count the number of rows that are not all zeros</a:t>
            </a:r>
          </a:p>
          <a:p>
            <a:endParaRPr lang="en-US" dirty="0"/>
          </a:p>
          <a:p>
            <a:r>
              <a:rPr lang="en-US" dirty="0"/>
              <a:t>Works because REF operations preserve rank, and rank of REF matrices is just number of non-zero rows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7BDC5-8C5E-31B6-B5FC-D4F2967D00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02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Announcements</a:t>
            </a:r>
            <a:endParaRPr dirty="0"/>
          </a:p>
        </p:txBody>
      </p:sp>
      <p:sp>
        <p:nvSpPr>
          <p:cNvPr id="67" name="Google Shape;67;p1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D019F-8CFB-EB30-1DA4-A1D063FE4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of equations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08B31-3C26-287C-5924-E9008B5719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Next, we’ll discuss using matrices to represent and solve systems of linear equations</a:t>
            </a:r>
          </a:p>
        </p:txBody>
      </p:sp>
    </p:spTree>
    <p:extLst>
      <p:ext uri="{BB962C8B-B14F-4D97-AF65-F5344CB8AC3E}">
        <p14:creationId xmlns:p14="http://schemas.microsoft.com/office/powerpoint/2010/main" val="4039896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title"/>
          </p:nvPr>
        </p:nvSpPr>
        <p:spPr>
          <a:xfrm>
            <a:off x="414074" y="275348"/>
            <a:ext cx="78867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body" idx="1"/>
          </p:nvPr>
        </p:nvSpPr>
        <p:spPr>
          <a:xfrm>
            <a:off x="414074" y="834883"/>
            <a:ext cx="7886700" cy="3180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219" t="-2449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Noto Sans Symbols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>
            <a:off x="414074" y="275348"/>
            <a:ext cx="78867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Calibri"/>
              <a:buNone/>
            </a:pPr>
            <a:r>
              <a:rPr lang="en-US">
                <a:solidFill>
                  <a:srgbClr val="C00000"/>
                </a:solidFill>
              </a:rPr>
              <a:t>Poll 1</a:t>
            </a: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1"/>
          </p:nvPr>
        </p:nvSpPr>
        <p:spPr>
          <a:xfrm>
            <a:off x="414074" y="834883"/>
            <a:ext cx="7886700" cy="3180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219" t="-2449" b="-14958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Noto Sans Symbols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>
            <a:off x="414074" y="275348"/>
            <a:ext cx="78867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Calibri"/>
              <a:buNone/>
            </a:pPr>
            <a:r>
              <a:rPr lang="en-US">
                <a:solidFill>
                  <a:srgbClr val="C00000"/>
                </a:solidFill>
              </a:rPr>
              <a:t>Poll 1</a:t>
            </a:r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body" idx="1"/>
          </p:nvPr>
        </p:nvSpPr>
        <p:spPr>
          <a:xfrm>
            <a:off x="414074" y="834883"/>
            <a:ext cx="7886700" cy="3180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219" t="-2449" b="-14958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Noto Sans Symbols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231961" y="3191996"/>
            <a:ext cx="3136500" cy="1205100"/>
          </a:xfrm>
          <a:prstGeom prst="rect">
            <a:avLst/>
          </a:prstGeom>
          <a:solidFill>
            <a:schemeClr val="lt1">
              <a:alpha val="6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414074" y="275348"/>
            <a:ext cx="78867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Calibri"/>
              <a:buNone/>
            </a:pPr>
            <a:r>
              <a:rPr lang="en-US">
                <a:solidFill>
                  <a:srgbClr val="C00000"/>
                </a:solidFill>
              </a:rPr>
              <a:t>Poll 2</a:t>
            </a:r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414074" y="834883"/>
            <a:ext cx="7886700" cy="3180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219" t="-2449" b="-14958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Noto Sans Symbols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414074" y="275348"/>
            <a:ext cx="78867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Calibri"/>
              <a:buNone/>
            </a:pPr>
            <a:r>
              <a:rPr lang="en-US">
                <a:solidFill>
                  <a:srgbClr val="C00000"/>
                </a:solidFill>
              </a:rPr>
              <a:t>Poll 2</a:t>
            </a:r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body" idx="1"/>
          </p:nvPr>
        </p:nvSpPr>
        <p:spPr>
          <a:xfrm>
            <a:off x="414074" y="834883"/>
            <a:ext cx="7886700" cy="3180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219" t="-2449" b="-14958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Noto Sans Symbols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231961" y="4015649"/>
            <a:ext cx="3136500" cy="381600"/>
          </a:xfrm>
          <a:prstGeom prst="rect">
            <a:avLst/>
          </a:prstGeom>
          <a:solidFill>
            <a:schemeClr val="lt1">
              <a:alpha val="6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414074" y="2488717"/>
            <a:ext cx="3136500" cy="1092600"/>
          </a:xfrm>
          <a:prstGeom prst="rect">
            <a:avLst/>
          </a:prstGeom>
          <a:solidFill>
            <a:schemeClr val="lt1">
              <a:alpha val="6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414074" y="275348"/>
            <a:ext cx="78867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/>
              <a:t>Linear Algebra</a:t>
            </a:r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>
            <a:off x="414074" y="834883"/>
            <a:ext cx="8330100" cy="3180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149" t="-2438" b="-38129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Noto Sans Symbols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81" name="Google Shape;81;p13"/>
          <p:cNvSpPr txBox="1"/>
          <p:nvPr/>
        </p:nvSpPr>
        <p:spPr>
          <a:xfrm>
            <a:off x="6729413" y="102224"/>
            <a:ext cx="21183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Notation alert!</a:t>
            </a:r>
            <a:endParaRPr sz="1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MU PPT Theme">
  <a:themeElements>
    <a:clrScheme name="Custom 1">
      <a:dk1>
        <a:srgbClr val="000000"/>
      </a:dk1>
      <a:lt1>
        <a:srgbClr val="FFFFFF"/>
      </a:lt1>
      <a:dk2>
        <a:srgbClr val="75787B"/>
      </a:dk2>
      <a:lt2>
        <a:srgbClr val="C8C9C7"/>
      </a:lt2>
      <a:accent1>
        <a:srgbClr val="BB0000"/>
      </a:accent1>
      <a:accent2>
        <a:srgbClr val="75787B"/>
      </a:accent2>
      <a:accent3>
        <a:srgbClr val="00833C"/>
      </a:accent3>
      <a:accent4>
        <a:srgbClr val="F2A900"/>
      </a:accent4>
      <a:accent5>
        <a:srgbClr val="002C71"/>
      </a:accent5>
      <a:accent6>
        <a:srgbClr val="C8C9C7"/>
      </a:accent6>
      <a:hlink>
        <a:srgbClr val="BB0000"/>
      </a:hlink>
      <a:folHlink>
        <a:srgbClr val="82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15221</TotalTime>
  <Words>328</Words>
  <Application>Microsoft Macintosh PowerPoint</Application>
  <PresentationFormat>On-screen Show (16:9)</PresentationFormat>
  <Paragraphs>75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Helvetica Neue Light</vt:lpstr>
      <vt:lpstr>Calibri</vt:lpstr>
      <vt:lpstr>Open Sans Light</vt:lpstr>
      <vt:lpstr>Cambria Math</vt:lpstr>
      <vt:lpstr>Noto Sans Symbols</vt:lpstr>
      <vt:lpstr>Open Sans</vt:lpstr>
      <vt:lpstr>Arial</vt:lpstr>
      <vt:lpstr>CMU PPT Theme</vt:lpstr>
      <vt:lpstr>PowerPoint Presentation</vt:lpstr>
      <vt:lpstr>Announcements</vt:lpstr>
      <vt:lpstr>Systems of equations</vt:lpstr>
      <vt:lpstr>Exercise</vt:lpstr>
      <vt:lpstr>Poll 1</vt:lpstr>
      <vt:lpstr>Poll 1</vt:lpstr>
      <vt:lpstr>Poll 2</vt:lpstr>
      <vt:lpstr>Poll 2</vt:lpstr>
      <vt:lpstr>Linear Algebra</vt:lpstr>
      <vt:lpstr>Connection to rank of the matrix</vt:lpstr>
      <vt:lpstr>Gaussian Elimination</vt:lpstr>
      <vt:lpstr>Row-echelon form</vt:lpstr>
      <vt:lpstr>Augmented system</vt:lpstr>
      <vt:lpstr>Back substitution</vt:lpstr>
      <vt:lpstr>Gaussian Elimination</vt:lpstr>
      <vt:lpstr>Whiteboard</vt:lpstr>
      <vt:lpstr>Computing ranks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Wilder, Bryan</dc:creator>
  <cp:lastModifiedBy>Bryan Wilder</cp:lastModifiedBy>
  <cp:revision>39</cp:revision>
  <dcterms:modified xsi:type="dcterms:W3CDTF">2025-08-05T01:46:30Z</dcterms:modified>
</cp:coreProperties>
</file>