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8"/>
  </p:notesMasterIdLst>
  <p:sldIdLst>
    <p:sldId id="256" r:id="rId2"/>
    <p:sldId id="315" r:id="rId3"/>
    <p:sldId id="314" r:id="rId4"/>
    <p:sldId id="312" r:id="rId5"/>
    <p:sldId id="263" r:id="rId6"/>
    <p:sldId id="313" r:id="rId7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9"/>
    </p:embeddedFont>
    <p:embeddedFont>
      <p:font typeface="Helvetica Neue Light" panose="02000403000000020004" pitchFamily="2" charset="0"/>
      <p:regular r:id="rId10"/>
      <p:bold r:id="rId11"/>
      <p:italic r:id="rId12"/>
      <p:boldItalic r:id="rId13"/>
    </p:embeddedFont>
    <p:embeddedFont>
      <p:font typeface="Open Sans" panose="020B0606030504020204" pitchFamily="34" charset="0"/>
      <p:regular r:id="rId14"/>
      <p:bold r:id="rId15"/>
      <p:italic r:id="rId16"/>
      <p:boldItalic r:id="rId17"/>
    </p:embeddedFont>
    <p:embeddedFont>
      <p:font typeface="Open Sans Light" panose="020B0306030504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/>
    <p:restoredTop sz="94726"/>
  </p:normalViewPr>
  <p:slideViewPr>
    <p:cSldViewPr snapToGrid="0">
      <p:cViewPr varScale="1">
        <p:scale>
          <a:sx n="154" d="100"/>
          <a:sy n="154" d="100"/>
        </p:scale>
        <p:origin x="528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542353b19a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542353b19a_0_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1542353b19a_0_29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 descr="_Plaid-Digital_FINAL-NEW.png"/>
          <p:cNvPicPr preferRelativeResize="0"/>
          <p:nvPr/>
        </p:nvPicPr>
        <p:blipFill rotWithShape="1">
          <a:blip r:embed="rId3">
            <a:alphaModFix/>
          </a:blip>
          <a:srcRect l="84737" t="23988" r="4770" b="1989"/>
          <a:stretch/>
        </p:blipFill>
        <p:spPr>
          <a:xfrm>
            <a:off x="457200" y="0"/>
            <a:ext cx="7905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" name="Google Shape;2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2" descr="_Plaid-Digital_FINAL-NEW.png"/>
          <p:cNvPicPr preferRelativeResize="0"/>
          <p:nvPr/>
        </p:nvPicPr>
        <p:blipFill rotWithShape="1">
          <a:blip r:embed="rId3">
            <a:alphaModFix/>
          </a:blip>
          <a:srcRect l="84737" t="23988" r="4770" b="1989"/>
          <a:stretch/>
        </p:blipFill>
        <p:spPr>
          <a:xfrm>
            <a:off x="457200" y="0"/>
            <a:ext cx="7905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lumn">
  <p:cSld name="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">
  <p:cSld name="2 Colum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6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727448" y="1212300"/>
            <a:ext cx="3959352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766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0960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Column">
  <p:cSld name="4 Colum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2"/>
          </p:nvPr>
        </p:nvSpPr>
        <p:spPr>
          <a:xfrm>
            <a:off x="25654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3"/>
          </p:nvPr>
        </p:nvSpPr>
        <p:spPr>
          <a:xfrm>
            <a:off x="46736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4"/>
          </p:nvPr>
        </p:nvSpPr>
        <p:spPr>
          <a:xfrm>
            <a:off x="67818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_Plaid-Digital_FINAL-NEW.png"/>
          <p:cNvPicPr preferRelativeResize="0"/>
          <p:nvPr/>
        </p:nvPicPr>
        <p:blipFill rotWithShape="1">
          <a:blip r:embed="rId8">
            <a:alphaModFix/>
          </a:blip>
          <a:srcRect l="59550" t="20875" r="39888" b="2893"/>
          <a:stretch/>
        </p:blipFill>
        <p:spPr>
          <a:xfrm rot="5400000">
            <a:off x="3798887" y="1046163"/>
            <a:ext cx="60325" cy="765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 descr="_Plaid-Digital_FINAL-NEW.png"/>
          <p:cNvPicPr preferRelativeResize="0"/>
          <p:nvPr/>
        </p:nvPicPr>
        <p:blipFill rotWithShape="1">
          <a:blip r:embed="rId8">
            <a:alphaModFix/>
          </a:blip>
          <a:srcRect l="59550" t="20875" r="39888" b="2893"/>
          <a:stretch/>
        </p:blipFill>
        <p:spPr>
          <a:xfrm rot="5400000">
            <a:off x="3798887" y="1046163"/>
            <a:ext cx="60325" cy="765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2639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2638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sz="1400" b="0" i="1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2638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2638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sz="1400" b="0" i="1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772400" y="4248150"/>
            <a:ext cx="1154590" cy="73639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11073918" y="64004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1"/>
          <p:cNvSpPr txBox="1"/>
          <p:nvPr/>
        </p:nvSpPr>
        <p:spPr>
          <a:xfrm>
            <a:off x="11226318" y="65528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7" name="Google Shape;17;p1"/>
          <p:cNvSpPr txBox="1"/>
          <p:nvPr/>
        </p:nvSpPr>
        <p:spPr>
          <a:xfrm>
            <a:off x="11378718" y="67052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8" name="Google Shape;18;p1"/>
          <p:cNvSpPr txBox="1"/>
          <p:nvPr/>
        </p:nvSpPr>
        <p:spPr>
          <a:xfrm>
            <a:off x="11531118" y="68576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9" name="Google Shape;19;p1"/>
          <p:cNvSpPr txBox="1"/>
          <p:nvPr/>
        </p:nvSpPr>
        <p:spPr>
          <a:xfrm>
            <a:off x="8534400" y="100340"/>
            <a:ext cx="50689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sz="1100" b="0" i="0" u="none" strike="noStrike" cap="none">
              <a:solidFill>
                <a:srgbClr val="7F7F7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9"/>
          <p:cNvCxnSpPr/>
          <p:nvPr/>
        </p:nvCxnSpPr>
        <p:spPr>
          <a:xfrm>
            <a:off x="2209800" y="3486150"/>
            <a:ext cx="54864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" name="Google Shape;54;p9"/>
          <p:cNvSpPr txBox="1"/>
          <p:nvPr/>
        </p:nvSpPr>
        <p:spPr>
          <a:xfrm>
            <a:off x="2133600" y="2038350"/>
            <a:ext cx="67980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75" lvl="0" indent="-31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Mathematical Foundations for ML (10-680):</a:t>
            </a:r>
            <a:endParaRPr sz="24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175" marR="0" lvl="0" indent="-317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Linear </a:t>
            </a:r>
            <a:r>
              <a:rPr lang="en-US" sz="4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algebra foundations</a:t>
            </a:r>
            <a:endParaRPr sz="40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175" marR="0" lvl="0" indent="-3175" algn="l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9"/>
          <p:cNvSpPr txBox="1"/>
          <p:nvPr/>
        </p:nvSpPr>
        <p:spPr>
          <a:xfrm>
            <a:off x="2133600" y="3638550"/>
            <a:ext cx="52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75" marR="0" lvl="0" indent="-317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Bryan Wilder</a:t>
            </a:r>
            <a:endParaRPr dirty="0"/>
          </a:p>
          <a:p>
            <a:pPr marL="3175" marR="0" lvl="0" indent="-3175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bwilder@cmu.edu </a:t>
            </a:r>
            <a:endParaRPr dirty="0"/>
          </a:p>
        </p:txBody>
      </p:sp>
      <p:sp>
        <p:nvSpPr>
          <p:cNvPr id="56" name="Google Shape;56;p9"/>
          <p:cNvSpPr txBox="1"/>
          <p:nvPr/>
        </p:nvSpPr>
        <p:spPr>
          <a:xfrm>
            <a:off x="2133600" y="4695325"/>
            <a:ext cx="6903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* Slides borrowed from prior offerings by Professors M. Gormley, P. Virtue,  G. Gordon, &amp; H. </a:t>
            </a:r>
            <a:r>
              <a:rPr lang="en-US" sz="11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Heidari</a:t>
            </a:r>
            <a:r>
              <a:rPr lang="en-US" sz="11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1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29A8F-A305-5A49-A541-94428F8B3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79E0A-DC81-439C-3870-0434C0F410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HW 1 grades released on </a:t>
            </a:r>
            <a:r>
              <a:rPr lang="en-US" dirty="0" err="1"/>
              <a:t>gradescope</a:t>
            </a:r>
            <a:endParaRPr lang="en-US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Solutions available as printout out front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Recitation starts this Friday, same time and place as lecture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Quiz 1 in one week (Sep 11)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dirty="0"/>
              <a:t>First 40 min of class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dirty="0"/>
              <a:t>Covers material from first two weeks. Best guide: HW 1 and 2 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Tip: generally, you’ll get faster responses to HW questions on Piazza than emailing one of us individually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67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5DD47-F19E-B266-408F-96E1770E4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4FA8E-3ADD-6D79-BBBC-C6640CFA7C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Matrix patterns and notation</a:t>
            </a:r>
          </a:p>
          <a:p>
            <a:r>
              <a:rPr lang="en-US" dirty="0"/>
              <a:t>Vector spaces</a:t>
            </a:r>
          </a:p>
        </p:txBody>
      </p:sp>
    </p:spTree>
    <p:extLst>
      <p:ext uri="{BB962C8B-B14F-4D97-AF65-F5344CB8AC3E}">
        <p14:creationId xmlns:p14="http://schemas.microsoft.com/office/powerpoint/2010/main" val="936008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D313F-BC04-3746-77D5-EED80D2A8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matrix 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A40236C-9651-3F93-6FFA-896B354590A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Let B, C, D, E, be matrices. Block notation to define a new matrix:</a:t>
                </a:r>
              </a:p>
              <a:p>
                <a:endParaRPr lang="en-US" b="0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A40236C-9651-3F93-6FFA-896B354590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2067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r>
              <a:rPr lang="en-US"/>
              <a:t>Useful Matrix Patterns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indent="-317492">
              <a:buChar char="●"/>
            </a:pPr>
            <a:r>
              <a:rPr lang="en-US" dirty="0"/>
              <a:t>Identity matrices</a:t>
            </a:r>
            <a:endParaRPr dirty="0"/>
          </a:p>
          <a:p>
            <a:pPr indent="-317492">
              <a:spcBef>
                <a:spcPts val="0"/>
              </a:spcBef>
              <a:buChar char="●"/>
            </a:pPr>
            <a:r>
              <a:rPr lang="en-US" dirty="0"/>
              <a:t>Diagonal matrices</a:t>
            </a:r>
            <a:endParaRPr dirty="0"/>
          </a:p>
          <a:p>
            <a:pPr indent="-317492">
              <a:spcBef>
                <a:spcPts val="0"/>
              </a:spcBef>
              <a:buChar char="●"/>
            </a:pPr>
            <a:r>
              <a:rPr lang="en-US" dirty="0"/>
              <a:t>Upper- and lower-triangular matrices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5AAD9-AFCF-0270-D4A9-3EE8A8BE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spaces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BF4CB-040F-7DAF-4A08-48A8A8A28C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Colab</a:t>
            </a:r>
            <a:r>
              <a:rPr lang="en-US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4225645977"/>
      </p:ext>
    </p:extLst>
  </p:cSld>
  <p:clrMapOvr>
    <a:masterClrMapping/>
  </p:clrMapOvr>
</p:sld>
</file>

<file path=ppt/theme/theme1.xml><?xml version="1.0" encoding="utf-8"?>
<a:theme xmlns:a="http://schemas.openxmlformats.org/drawingml/2006/main" name="CMU PPT Theme">
  <a:themeElements>
    <a:clrScheme name="Custom 1">
      <a:dk1>
        <a:srgbClr val="000000"/>
      </a:dk1>
      <a:lt1>
        <a:srgbClr val="FFFFFF"/>
      </a:lt1>
      <a:dk2>
        <a:srgbClr val="75787B"/>
      </a:dk2>
      <a:lt2>
        <a:srgbClr val="C8C9C7"/>
      </a:lt2>
      <a:accent1>
        <a:srgbClr val="BB0000"/>
      </a:accent1>
      <a:accent2>
        <a:srgbClr val="75787B"/>
      </a:accent2>
      <a:accent3>
        <a:srgbClr val="00833C"/>
      </a:accent3>
      <a:accent4>
        <a:srgbClr val="F2A900"/>
      </a:accent4>
      <a:accent5>
        <a:srgbClr val="002C71"/>
      </a:accent5>
      <a:accent6>
        <a:srgbClr val="C8C9C7"/>
      </a:accent6>
      <a:hlink>
        <a:srgbClr val="BB0000"/>
      </a:hlink>
      <a:folHlink>
        <a:srgbClr val="82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17128</TotalTime>
  <Words>163</Words>
  <Application>Microsoft Macintosh PowerPoint</Application>
  <PresentationFormat>On-screen Show (16:9)</PresentationFormat>
  <Paragraphs>28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Helvetica Neue Light</vt:lpstr>
      <vt:lpstr>Cambria Math</vt:lpstr>
      <vt:lpstr>Open Sans Light</vt:lpstr>
      <vt:lpstr>Open Sans</vt:lpstr>
      <vt:lpstr>Arial</vt:lpstr>
      <vt:lpstr>CMU PPT Theme</vt:lpstr>
      <vt:lpstr>PowerPoint Presentation</vt:lpstr>
      <vt:lpstr>Announcements</vt:lpstr>
      <vt:lpstr>Today</vt:lpstr>
      <vt:lpstr>Block matrix notation</vt:lpstr>
      <vt:lpstr>Useful Matrix Patterns</vt:lpstr>
      <vt:lpstr>Vector spaces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Wilder, Bryan</dc:creator>
  <cp:lastModifiedBy>Bryan Wilder</cp:lastModifiedBy>
  <cp:revision>28</cp:revision>
  <dcterms:modified xsi:type="dcterms:W3CDTF">2025-09-02T17:47:29Z</dcterms:modified>
</cp:coreProperties>
</file>