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9"/>
  </p:notesMasterIdLst>
  <p:sldIdLst>
    <p:sldId id="308" r:id="rId3"/>
    <p:sldId id="312" r:id="rId4"/>
    <p:sldId id="324" r:id="rId5"/>
    <p:sldId id="315" r:id="rId6"/>
    <p:sldId id="325" r:id="rId7"/>
    <p:sldId id="326" r:id="rId8"/>
    <p:sldId id="328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7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9" r:id="rId27"/>
    <p:sldId id="31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FA959-D55C-4DB3-AE31-3DF16709745A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D1F89-5BA5-44E3-B8A3-0D5DA4AF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42353b19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42353b19a_0_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 is positive semi-definite if and only if all of its eigenvalues are non-negative.</a:t>
            </a:r>
            <a:endParaRPr/>
          </a:p>
        </p:txBody>
      </p:sp>
      <p:sp>
        <p:nvSpPr>
          <p:cNvPr id="122" name="Google Shape;122;g1542353b19a_0_6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42353b1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42353b19a_0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542353b19a_0_2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42353b19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42353b19a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1542353b19a_0_3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909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9BA9-0ABF-C705-40B6-591AB9EC1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0A0F3-5DE0-7691-CD38-A83B4698A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583F-5639-3179-FB61-573D63CE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68F95-4C1D-9FE0-69C7-6F82EB64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88754-7836-7027-9433-6346D77F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4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9E3F-D54E-A6A4-9B3D-F2FFED99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34958-E609-3F56-8D08-36E9FC35E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E4E55-28B1-3523-A89C-1EFD2C5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8532-C59D-7EB7-3939-ED706E6B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B8638-8626-E50F-3F3C-B7D1159F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7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CD108-83B5-30AA-C910-C3EB5A26F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C6484-2772-B546-1A0F-6ECF4CE25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0FD1D-A21F-3B76-C05E-05AFA3C6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5775-7F20-31B5-6503-B2DA28BB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5C50F-1473-C17B-3FFB-9476A7C2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36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1219170" lvl="1" indent="-472428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828754" lvl="2" indent="-472428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2438339" lvl="3" indent="-472428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3047924" lvl="4" indent="-472427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8575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0" y="1193800"/>
            <a:ext cx="4572000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609601" y="0"/>
            <a:ext cx="10541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0" y="1193800"/>
            <a:ext cx="4572000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609601" y="0"/>
            <a:ext cx="10541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2098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0" descr="Picture 6"/>
          <p:cNvPicPr preferRelativeResize="0"/>
          <p:nvPr/>
        </p:nvPicPr>
        <p:blipFill rotWithShape="1">
          <a:blip r:embed="rId2">
            <a:alphaModFix/>
          </a:blip>
          <a:srcRect l="7417"/>
          <a:stretch/>
        </p:blipFill>
        <p:spPr>
          <a:xfrm>
            <a:off x="0" y="0"/>
            <a:ext cx="112875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0"/>
          <p:cNvSpPr/>
          <p:nvPr/>
        </p:nvSpPr>
        <p:spPr>
          <a:xfrm>
            <a:off x="4192328" y="-111"/>
            <a:ext cx="799967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11;p10"/>
          <p:cNvCxnSpPr/>
          <p:nvPr/>
        </p:nvCxnSpPr>
        <p:spPr>
          <a:xfrm>
            <a:off x="4731061" y="3174349"/>
            <a:ext cx="6331191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4731061" y="1908067"/>
            <a:ext cx="6331191" cy="120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2"/>
          </p:nvPr>
        </p:nvSpPr>
        <p:spPr>
          <a:xfrm>
            <a:off x="4731060" y="3441562"/>
            <a:ext cx="6331191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" name="Google Shape;1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087" y="2047213"/>
            <a:ext cx="2078103" cy="131967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0"/>
          <p:cNvSpPr txBox="1">
            <a:spLocks noGrp="1"/>
          </p:cNvSpPr>
          <p:nvPr>
            <p:ph type="body" idx="3"/>
          </p:nvPr>
        </p:nvSpPr>
        <p:spPr>
          <a:xfrm>
            <a:off x="4731060" y="3950825"/>
            <a:ext cx="6331191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/>
          <p:nvPr/>
        </p:nvSpPr>
        <p:spPr>
          <a:xfrm>
            <a:off x="1700087" y="3366884"/>
            <a:ext cx="1652495" cy="430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pen Sans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Online</a:t>
            </a:r>
            <a:endParaRPr/>
          </a:p>
        </p:txBody>
      </p:sp>
      <p:pic>
        <p:nvPicPr>
          <p:cNvPr id="17" name="Google Shape;1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842000"/>
            <a:ext cx="12192000" cy="10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49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7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3154362" y="3105944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0665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1219170" lvl="1" indent="-472428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828754" lvl="2" indent="-472428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2438339" lvl="3" indent="-472428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3047924" lvl="4" indent="-472427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180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4F35-BAD9-14FE-FB10-BD2E5794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E0A4-23D1-A8E0-6FE7-BDA02837A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76AC8-0422-6AAA-9856-AF4EC74E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ED91-8E0E-2E9F-4F21-6DE24BED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CDDAE-45BE-4279-6215-537B60B4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0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1D81-73D0-825E-2D7E-5F69DE63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49133-8314-D232-C6E9-2127AA711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B0A17-E5A5-695C-F50D-940A8532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D66F6-4AAE-2E7A-90A4-FFE5550A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B75B1-73E4-F026-FB64-16316635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867F-A257-3C7D-729B-A29789E9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C3EC-1590-CB92-C139-33CB3D2ED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36B5D-08AA-85B4-6F72-DE092A8AC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833ED-F143-EFD7-96A7-3A0DCFF0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9B4DE-6E04-B94A-194A-AB9AF274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D3B78-D540-1041-FE6E-355432CC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5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B1B7-F70E-B0BE-55B8-B956723A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1763E-0FCE-A225-1212-7D6F8A779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3D6A3-2B46-8434-081B-2F8340C4D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EAB33-3D5C-9667-D2F9-0C2FA25B9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3FFE2-84FF-4661-8518-8A134A3C9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BB992-C94D-159E-C68F-0BFD737D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009F0-1393-19D2-C084-F7231336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D4246-7DD0-BE03-CB29-EB6A1C69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4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B692-F05B-6295-534F-2E7F1029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D7E75-ED4D-14CD-BA68-3D2063BB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90289-C4C3-5205-23C8-5455CB59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3A81B-3233-98F3-C16B-D6A6481E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0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5CB9D-1C02-E298-3505-7DE2E883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C4370-E4DE-B431-0EF3-82B465AA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0CE7D-F868-7C3E-B1BC-01160D17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4C64-1344-6F90-F801-8198412A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0ADB-0704-2E61-34B6-4AF7CB1F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A50E4-9793-D96F-B939-FF825676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13EE6-81AE-005C-DD07-36FDBFFA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7262A-3782-9EC4-15FA-0583472A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A31DE-00E3-D995-314D-83010C88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6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287B-FF7B-45B7-B706-824035BD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E3567-54DE-312F-BCBE-874E84AB1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39C8C-150C-DBAF-A494-FA7C64161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7473-D051-4EA9-118B-2F00DFF3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F3BCF-DE44-BEB1-77B2-DE30B18D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B3B8B-937B-858E-2746-14DB4769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7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49831-960C-7507-12C6-D28F5215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238F7-B202-F147-FF77-737714CB9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CF5E9-E9B0-F3E1-B0DD-EF699538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78AAA-0091-48C3-8083-70B073A2D013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1E5BC-FE43-DEF0-80CB-FCB7B7B1D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AB01-AC26-B69B-237A-FBAA5BB46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2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sz="36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87991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0"/>
          <p:cNvCxnSpPr/>
          <p:nvPr/>
        </p:nvCxnSpPr>
        <p:spPr>
          <a:xfrm>
            <a:off x="2946400" y="4648200"/>
            <a:ext cx="731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0"/>
          <p:cNvSpPr txBox="1"/>
          <p:nvPr/>
        </p:nvSpPr>
        <p:spPr>
          <a:xfrm>
            <a:off x="2450237" y="2717800"/>
            <a:ext cx="9458563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>
              <a:buClr>
                <a:schemeClr val="dk1"/>
              </a:buClr>
            </a:pPr>
            <a:r>
              <a:rPr lang="en-US" sz="3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Mathematical Foundations for ML (10-606):</a:t>
            </a:r>
            <a:endParaRPr sz="32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>
              <a:lnSpc>
                <a:spcPct val="115000"/>
              </a:lnSpc>
              <a:spcBef>
                <a:spcPts val="667"/>
              </a:spcBef>
            </a:pPr>
            <a:r>
              <a:rPr lang="en-US" sz="5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Matrix operations, regression </a:t>
            </a:r>
            <a:endParaRPr sz="52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/>
            <a:endParaRPr sz="5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450237" y="4890830"/>
            <a:ext cx="701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/>
            <a:r>
              <a:rPr lang="en-US" sz="21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sz="2400" dirty="0"/>
          </a:p>
        </p:txBody>
      </p:sp>
      <p:sp>
        <p:nvSpPr>
          <p:cNvPr id="60" name="Google Shape;60;p10"/>
          <p:cNvSpPr txBox="1"/>
          <p:nvPr/>
        </p:nvSpPr>
        <p:spPr>
          <a:xfrm>
            <a:off x="2844800" y="6260433"/>
            <a:ext cx="92044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M. Gormley, P. Virtue, &amp; G. Gordon, &amp; H. </a:t>
            </a:r>
            <a:r>
              <a:rPr lang="en-US" sz="1467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67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E93A-E9DA-1EB1-32CA-860EF5C6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inverses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C205FFF-4944-6638-DE49-7C5EBC60D04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A is invertible, unique solution to linear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is invertible </a:t>
                </a:r>
                <a:r>
                  <a:rPr lang="en-US" dirty="0">
                    <a:sym typeface="Wingdings" pitchFamily="2" charset="2"/>
                  </a:rPr>
                  <a:t></a:t>
                </a:r>
                <a:r>
                  <a:rPr lang="en-US" dirty="0"/>
                  <a:t> A is full rank (</a:t>
                </a:r>
                <a:r>
                  <a:rPr lang="en-US" dirty="0" err="1"/>
                  <a:t>iff</a:t>
                </a:r>
                <a:r>
                  <a:rPr lang="en-US" dirty="0"/>
                  <a:t> all columns are linearly independent)</a:t>
                </a:r>
              </a:p>
              <a:p>
                <a:endParaRPr lang="en-US" dirty="0"/>
              </a:p>
              <a:p>
                <a:r>
                  <a:rPr lang="en-US" dirty="0"/>
                  <a:t>If A is not invertible either no solutions or infinitely many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C205FFF-4944-6638-DE49-7C5EBC60D0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59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B8116-BFD0-EF49-7349-065200014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CE18-9530-36B0-61D6-CD8C5FD3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inverses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EB9AE-FC88-0628-A756-C4979F098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is invertible </a:t>
            </a:r>
            <a:r>
              <a:rPr lang="en-US" dirty="0">
                <a:sym typeface="Wingdings" pitchFamily="2" charset="2"/>
              </a:rPr>
              <a:t> </a:t>
            </a:r>
            <a:r>
              <a:rPr lang="en-US" dirty="0"/>
              <a:t>none of its eigenvalues are 0</a:t>
            </a:r>
          </a:p>
          <a:p>
            <a:r>
              <a:rPr lang="en-US" dirty="0"/>
              <a:t>	                     </a:t>
            </a:r>
            <a:r>
              <a:rPr lang="en-US">
                <a:sym typeface="Wingdings" pitchFamily="2" charset="2"/>
              </a:rPr>
              <a:t></a:t>
            </a:r>
            <a:r>
              <a:rPr lang="en-US"/>
              <a:t> A is </a:t>
            </a:r>
            <a:r>
              <a:rPr lang="en-US" dirty="0"/>
              <a:t>full rank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9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A8135-FBD9-7472-F521-9A5A1021C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B459-7974-334F-B252-919A9DCF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Analytically solving matrix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0821074-51FB-4F9D-1862-8FEF24F8FF8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Inverses give us a tool to write analytical solutions to matrix equations</a:t>
                </a:r>
              </a:p>
              <a:p>
                <a:endParaRPr lang="en-US" dirty="0"/>
              </a:p>
              <a:p>
                <a:r>
                  <a:rPr lang="en-US" dirty="0"/>
                  <a:t>Warmup: how solve the system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(all are real numbers)?</a:t>
                </a:r>
              </a:p>
              <a:p>
                <a:r>
                  <a:rPr lang="en-US" dirty="0"/>
                  <a:t>Answer: divide both sides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0821074-51FB-4F9D-1862-8FEF24F8F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95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09CEC-FC12-4A7E-4E5C-BE41B98BF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4E80-0744-9F39-B590-DFA411F3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Analytically solving matrix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835C1D-626E-A7B4-CFD9-3E689A38D63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b="1" dirty="0"/>
                  <a:t>Can’t “divide” by a matrix</a:t>
                </a:r>
              </a:p>
              <a:p>
                <a:endParaRPr lang="en-US" b="1" dirty="0"/>
              </a:p>
              <a:p>
                <a:r>
                  <a:rPr lang="en-US" dirty="0"/>
                  <a:t>But if it’s invertible, you can multiply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→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Checking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invertible is like not dividing by 0</a:t>
                </a:r>
              </a:p>
              <a:p>
                <a:r>
                  <a:rPr lang="en-US" dirty="0"/>
                  <a:t>Always ask yourself whether invertibility holds!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835C1D-626E-A7B4-CFD9-3E689A38D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54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E9006-77FD-5D3C-4349-C276226A1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891D-0689-834C-8330-8ABFB001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Analytically solving matrix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15BB157-9399-F834-1E59-EF7F7627D32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solve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square 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Example: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15BB157-9399-F834-1E59-EF7F7627D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08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6ED7B-21A7-1DD6-3976-F0874BCA0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3BE1-B22E-31AE-ACE9-5DB6F920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about inverses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DCB9972-02AA-E0F2-E402-DA488520059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invertible, then so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0" dirty="0"/>
                  <a:t> For any matrices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invertible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only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are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both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invertible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Moreover,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For any invertible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DCB9972-02AA-E0F2-E402-DA48852005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37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r>
              <a:rPr lang="en-US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Google Shape;133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09600" y="1600200"/>
                <a:ext cx="10972800" cy="4572000"/>
              </a:xfrm>
              <a:prstGeom prst="rect">
                <a:avLst/>
              </a:prstGeom>
            </p:spPr>
            <p:txBody>
              <a:bodyPr spcFirstLastPara="1" vert="horz" wrap="square" lIns="121900" tIns="60933" rIns="121900" bIns="60933" rtlCol="0" anchor="t" anchorCtr="0">
                <a:noAutofit/>
              </a:bodyPr>
              <a:lstStyle/>
              <a:p>
                <a:pPr marL="0" indent="0"/>
                <a:r>
                  <a:rPr lang="en-US" dirty="0"/>
                  <a:t>We now have the building blocks to introduce a fundamental ML concept:</a:t>
                </a:r>
              </a:p>
              <a:p>
                <a:pPr marL="0" indent="0"/>
                <a:r>
                  <a:rPr lang="en-US" dirty="0"/>
                  <a:t>Ordinary least squares (OLS) linear regression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 Suppose we have data points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 and we want to fit a line through them</a:t>
                </a:r>
                <a:endParaRPr dirty="0"/>
              </a:p>
            </p:txBody>
          </p:sp>
        </mc:Choice>
        <mc:Fallback xmlns="">
          <p:sp>
            <p:nvSpPr>
              <p:cNvPr id="133" name="Google Shape;133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600200"/>
                <a:ext cx="10972800" cy="4572000"/>
              </a:xfrm>
              <a:prstGeom prst="rect">
                <a:avLst/>
              </a:prstGeom>
              <a:blipFill>
                <a:blip r:embed="rId3"/>
                <a:stretch>
                  <a:fillRect l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F4351AA-28EC-7DE9-5C6B-FAAFA41293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91" b="6250"/>
          <a:stretch/>
        </p:blipFill>
        <p:spPr>
          <a:xfrm>
            <a:off x="1419224" y="3456888"/>
            <a:ext cx="3872237" cy="2643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C85DD2-9DE7-ACBD-267B-F91CD1440075}"/>
              </a:ext>
            </a:extLst>
          </p:cNvPr>
          <p:cNvSpPr txBox="1"/>
          <p:nvPr/>
        </p:nvSpPr>
        <p:spPr>
          <a:xfrm>
            <a:off x="1299098" y="6156822"/>
            <a:ext cx="74809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https://michael-franke.github.io/intro-data-analysis/ordinary-least-squares-regression.html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103A5D-8AA9-A784-E20A-B8E5307BE6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00" b="5766"/>
          <a:stretch/>
        </p:blipFill>
        <p:spPr>
          <a:xfrm>
            <a:off x="6095999" y="3429000"/>
            <a:ext cx="3872237" cy="266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68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BA36-5DF0-8934-E63D-DDD8AE12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6F96C44-E25C-5181-51FC-42299F89FEB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 2d, fit a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 For a new point, </a:t>
                </a:r>
                <a:r>
                  <a:rPr lang="en-US" b="1" dirty="0"/>
                  <a:t>predict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as well.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Typically, fold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by assuming that we add a “1” to the feature vector: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Then, the last entry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the intercept, and we just have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6F96C44-E25C-5181-51FC-42299F89F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712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C748-809F-3ED6-E315-43E60198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3164593-1CCD-6321-D216-567690AFD5B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What makes for a good set of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One idea: measure the error on data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as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And look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with the smallest total squared error: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3164593-1CCD-6321-D216-567690AFD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5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C6E8-00CC-8777-F091-2B5C2CC3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7B2F5E-8CD5-7D96-A80E-A0EFBB97A67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There is a closed-form expression for the “best”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defined this way. To present it, we introduce some matrix notation.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be the matrix obtained by stacking the feature vectors. Then, 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is the set of coefficients that minimize the total squared errors.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7B2F5E-8CD5-7D96-A80E-A0EFBB97A6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94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F08-3FB5-C960-382E-F8163F3B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F4837-7D73-E2B2-E184-069A796E0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 semi-definite matrices</a:t>
            </a:r>
          </a:p>
          <a:p>
            <a:r>
              <a:rPr lang="en-US" dirty="0"/>
              <a:t>Matrix inverses</a:t>
            </a:r>
          </a:p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89333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F3BF-9CAD-0B8E-82A8-ED43DCB9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FAF60FB-B7E1-1F2F-BB4E-E46F2BAF147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Where does this come from? </a:t>
                </a:r>
              </a:p>
              <a:p>
                <a:endParaRPr lang="en-US" dirty="0"/>
              </a:p>
              <a:p>
                <a:r>
                  <a:rPr lang="en-US" dirty="0"/>
                  <a:t>We need more tools to derive the solution – covered soon!</a:t>
                </a:r>
              </a:p>
              <a:p>
                <a:endParaRPr lang="en-US" dirty="0"/>
              </a:p>
              <a:p>
                <a:r>
                  <a:rPr lang="en-US" dirty="0"/>
                  <a:t>Now: a little bit of interpretation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FAF60FB-B7E1-1F2F-BB4E-E46F2BAF14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96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DF53-615F-F249-E517-119C8ADB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352A6B2-64A2-D06F-E0C0-3C58388FBAA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 matrix notation, solves the problem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352A6B2-64A2-D06F-E0C0-3C58388FBA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721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DF53-615F-F249-E517-119C8ADB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352A6B2-64A2-D06F-E0C0-3C58388FBAA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 matrix notation, solves the problem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352A6B2-64A2-D06F-E0C0-3C58388FBA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304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1526-865B-660F-3922-F19BE360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squares: geometric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AFB42F-8C34-7875-A346-1CC220AFADE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a N-dimensional vector. What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are possible with different choices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Starting point: look at </a:t>
                </a:r>
                <a:r>
                  <a:rPr lang="en-US" i="1" dirty="0"/>
                  <a:t>columns</a:t>
                </a:r>
                <a:r>
                  <a:rPr lang="en-US" dirty="0"/>
                  <a:t> of 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value of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each of the N data points</a:t>
                </a:r>
              </a:p>
              <a:p>
                <a:endParaRPr lang="en-US" dirty="0"/>
              </a:p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to be a linear combination of the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Achievable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are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! Referred to as </a:t>
                </a:r>
                <a:r>
                  <a:rPr lang="en-US" i="1" dirty="0"/>
                  <a:t>column space</a:t>
                </a:r>
                <a:r>
                  <a:rPr lang="en-US" dirty="0"/>
                  <a:t> of X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AFB42F-8C34-7875-A346-1CC220AFA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279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D746-8FEC-4CFA-E337-66A6C726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squares: geometric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67FF77-F696-EAFA-FD00-17D1715B4A2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So we can find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which results in any predictions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r>
                  <a:rPr lang="en-US" dirty="0"/>
                  <a:t>…but unless the data lie perfectly on a single line,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OLS sets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to be the </a:t>
                </a:r>
                <a:r>
                  <a:rPr lang="en-US" i="1" dirty="0"/>
                  <a:t>projection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i="1" dirty="0"/>
                  <a:t>.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are the coordinates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in the vector space with basis vectors given by columns of X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67FF77-F696-EAFA-FD00-17D1715B4A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704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27DD-ED9B-EEA1-F053-5EFB7529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4A4A3F1-F243-05F8-471E-11148921AB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Natural extension: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with respect to some p-norm</a:t>
                </a:r>
              </a:p>
              <a:p>
                <a:endParaRPr lang="en-US" dirty="0"/>
              </a:p>
              <a:p>
                <a:r>
                  <a:rPr lang="en-US" dirty="0"/>
                  <a:t>Penalize “large” coefficients</a:t>
                </a:r>
              </a:p>
              <a:p>
                <a:endParaRPr lang="en-US" dirty="0"/>
              </a:p>
              <a:p>
                <a:r>
                  <a:rPr lang="en-US" dirty="0"/>
                  <a:t>Common choices: p = 1, 2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4A4A3F1-F243-05F8-471E-11148921A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02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D5A8-6A9B-C190-58FD-746041C3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Whiteboard: l1 vs l2 regularization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30BBF-069F-38E3-3301-628F51B79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2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r>
              <a:rPr lang="en-US" dirty="0"/>
              <a:t>Positive (Semi-)Definite Operators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indent="-423312">
              <a:buChar char="●"/>
            </a:pPr>
            <a:r>
              <a:rPr lang="en-US" dirty="0"/>
              <a:t>An operator ℓ: X→ X is positive semi-definite  (PSD) if</a:t>
            </a:r>
            <a:endParaRPr dirty="0"/>
          </a:p>
          <a:p>
            <a:pPr indent="0" algn="ctr"/>
            <a:r>
              <a:rPr lang="en-US" dirty="0"/>
              <a:t>&lt;ℓ(</a:t>
            </a:r>
            <a:r>
              <a:rPr lang="en-US" b="1" dirty="0"/>
              <a:t>x</a:t>
            </a:r>
            <a:r>
              <a:rPr lang="en-US" dirty="0"/>
              <a:t>), </a:t>
            </a:r>
            <a:r>
              <a:rPr lang="en-US" b="1" dirty="0"/>
              <a:t>x</a:t>
            </a:r>
            <a:r>
              <a:rPr lang="en-US" dirty="0"/>
              <a:t>&gt; ≥ 0    ∀</a:t>
            </a:r>
            <a:r>
              <a:rPr lang="en-US" b="1" dirty="0" err="1"/>
              <a:t>x</a:t>
            </a:r>
            <a:r>
              <a:rPr lang="en-US" dirty="0" err="1"/>
              <a:t>∈X</a:t>
            </a:r>
            <a:r>
              <a:rPr lang="en-US" dirty="0"/>
              <a:t>  </a:t>
            </a:r>
            <a:endParaRPr dirty="0"/>
          </a:p>
          <a:p>
            <a:pPr indent="-423312">
              <a:buClr>
                <a:schemeClr val="dk1"/>
              </a:buClr>
              <a:buChar char="●"/>
            </a:pPr>
            <a:r>
              <a:rPr lang="en-US" dirty="0"/>
              <a:t>An matrix </a:t>
            </a:r>
            <a:r>
              <a:rPr lang="en-US" dirty="0" err="1"/>
              <a:t>L∈R</a:t>
            </a:r>
            <a:r>
              <a:rPr lang="en-US" baseline="30000" dirty="0" err="1"/>
              <a:t>n×n</a:t>
            </a:r>
            <a:r>
              <a:rPr lang="en-US" dirty="0"/>
              <a:t> is positive semi-definite  (PSD) if</a:t>
            </a:r>
            <a:endParaRPr dirty="0"/>
          </a:p>
          <a:p>
            <a:pPr indent="0" algn="ctr">
              <a:buClr>
                <a:schemeClr val="dk1"/>
              </a:buClr>
              <a:buSzPts val="1100"/>
            </a:pPr>
            <a:r>
              <a:rPr lang="en-US" b="1" dirty="0" err="1"/>
              <a:t>u</a:t>
            </a:r>
            <a:r>
              <a:rPr lang="en-US" baseline="30000" dirty="0" err="1"/>
              <a:t>T</a:t>
            </a:r>
            <a:r>
              <a:rPr lang="en-US" dirty="0" err="1"/>
              <a:t>L</a:t>
            </a:r>
            <a:r>
              <a:rPr lang="en-US" b="1" dirty="0" err="1"/>
              <a:t>u</a:t>
            </a:r>
            <a:r>
              <a:rPr lang="en-US" dirty="0"/>
              <a:t>&gt; ≥ 0    ∀</a:t>
            </a:r>
            <a:r>
              <a:rPr lang="en-US" b="1" dirty="0" err="1"/>
              <a:t>u</a:t>
            </a:r>
            <a:r>
              <a:rPr lang="en-US" dirty="0" err="1"/>
              <a:t>∈R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</a:p>
          <a:p>
            <a:pPr indent="0" algn="ctr">
              <a:buClr>
                <a:schemeClr val="dk1"/>
              </a:buClr>
              <a:buSzPts val="1100"/>
            </a:pPr>
            <a:endParaRPr lang="en-US" dirty="0"/>
          </a:p>
          <a:p>
            <a:pPr indent="0">
              <a:buClr>
                <a:schemeClr val="dk1"/>
              </a:buClr>
              <a:buSzPts val="1100"/>
            </a:pPr>
            <a:r>
              <a:rPr lang="en-US" dirty="0"/>
              <a:t>Typically, restrict to </a:t>
            </a:r>
            <a:r>
              <a:rPr lang="en-US" i="1" dirty="0"/>
              <a:t>symmetric </a:t>
            </a:r>
            <a:r>
              <a:rPr lang="en-US" dirty="0"/>
              <a:t>PSD matrices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7A6C-360A-CBA8-8ABA-EAFE3BCF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(Semi-)Definite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61894-9438-85EC-CFF7-BAE1416A7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Equivalent characterization: all eigenvalues are non-negative (semi-definite) or strictly positive (definite)</a:t>
            </a:r>
          </a:p>
        </p:txBody>
      </p:sp>
    </p:spTree>
    <p:extLst>
      <p:ext uri="{BB962C8B-B14F-4D97-AF65-F5344CB8AC3E}">
        <p14:creationId xmlns:p14="http://schemas.microsoft.com/office/powerpoint/2010/main" val="377677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FC80-E49A-ECCB-CEFB-6B0971DD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matrices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0E75D-0381-89FB-9A93-7EB77C66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951520"/>
          </a:xfrm>
        </p:spPr>
        <p:txBody>
          <a:bodyPr/>
          <a:lstStyle/>
          <a:p>
            <a:r>
              <a:rPr lang="en-US" dirty="0"/>
              <a:t>One interpretation: symmetric PSD matrices stretch/scale vectors but don’t “flip”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Whiteboard: using eigenvectors as a basis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08E2F-AA21-36B9-98A1-AA3E0F173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49" y="2638426"/>
            <a:ext cx="8448675" cy="2619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598F6B-3BCD-11E5-CB05-F028B0BFC98D}"/>
              </a:ext>
            </a:extLst>
          </p:cNvPr>
          <p:cNvSpPr txBox="1"/>
          <p:nvPr/>
        </p:nvSpPr>
        <p:spPr>
          <a:xfrm>
            <a:off x="1157056" y="5257801"/>
            <a:ext cx="7729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https://gregorygundersen.com/blog/2022/02/27/positive-definite/</a:t>
            </a:r>
          </a:p>
        </p:txBody>
      </p:sp>
    </p:spTree>
    <p:extLst>
      <p:ext uri="{BB962C8B-B14F-4D97-AF65-F5344CB8AC3E}">
        <p14:creationId xmlns:p14="http://schemas.microsoft.com/office/powerpoint/2010/main" val="317487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7CC1-AFBC-2B37-ADAA-58484E3A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EF1881A-2B07-7CBD-3F72-0AD683680FC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PSD matrices have a unique decomposition: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 “matrix square root”</a:t>
                </a:r>
              </a:p>
              <a:p>
                <a:endParaRPr lang="en-US" dirty="0"/>
              </a:p>
              <a:p>
                <a:r>
                  <a:rPr lang="en-US" dirty="0"/>
                  <a:t>And, for any matrix 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positive semi-definite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EF1881A-2B07-7CBD-3F72-0AD683680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65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96633-D510-8B4D-D2E0-7014B0B04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D8C2-C086-94AF-911A-590A036F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matrices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FBB31-41FA-41E8-2D58-19CC55264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 use of PSD matrices: defining new norms</a:t>
            </a:r>
          </a:p>
        </p:txBody>
      </p:sp>
    </p:spTree>
    <p:extLst>
      <p:ext uri="{BB962C8B-B14F-4D97-AF65-F5344CB8AC3E}">
        <p14:creationId xmlns:p14="http://schemas.microsoft.com/office/powerpoint/2010/main" val="164087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r>
              <a:rPr lang="en-US"/>
              <a:t>Inverse Functions and Matrices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indent="-423312">
              <a:buChar char="●"/>
            </a:pPr>
            <a:r>
              <a:rPr lang="en-US"/>
              <a:t>ℓ</a:t>
            </a:r>
            <a:r>
              <a:rPr lang="en-US" baseline="30000"/>
              <a:t>-1</a:t>
            </a:r>
            <a:r>
              <a:rPr lang="en-US"/>
              <a:t> is the inverse function for ℓ iff</a:t>
            </a:r>
            <a:endParaRPr/>
          </a:p>
          <a:p>
            <a:pPr marL="0" indent="0" algn="ctr"/>
            <a:r>
              <a:rPr lang="en-US"/>
              <a:t>ℓ(</a:t>
            </a:r>
            <a:r>
              <a:rPr lang="en-US" b="1"/>
              <a:t>x</a:t>
            </a:r>
            <a:r>
              <a:rPr lang="en-US"/>
              <a:t>) = </a:t>
            </a:r>
            <a:r>
              <a:rPr lang="en-US" b="1"/>
              <a:t>y</a:t>
            </a:r>
            <a:r>
              <a:rPr lang="en-US"/>
              <a:t> ⇔ </a:t>
            </a:r>
            <a:r>
              <a:rPr lang="en-US" b="1"/>
              <a:t>x</a:t>
            </a:r>
            <a:r>
              <a:rPr lang="en-US"/>
              <a:t> = ℓ</a:t>
            </a:r>
            <a:r>
              <a:rPr lang="en-US" baseline="30000"/>
              <a:t>-1</a:t>
            </a:r>
            <a:r>
              <a:rPr lang="en-US"/>
              <a:t>(</a:t>
            </a:r>
            <a:r>
              <a:rPr lang="en-US" b="1"/>
              <a:t>y</a:t>
            </a:r>
            <a:r>
              <a:rPr lang="en-US"/>
              <a:t>).</a:t>
            </a:r>
            <a:endParaRPr/>
          </a:p>
          <a:p>
            <a:pPr marL="0" indent="0" algn="ctr"/>
            <a:endParaRPr/>
          </a:p>
          <a:p>
            <a:pPr indent="-423312">
              <a:buClr>
                <a:schemeClr val="dk1"/>
              </a:buClr>
              <a:buChar char="●"/>
            </a:pPr>
            <a:r>
              <a:rPr lang="en-US"/>
              <a:t>L</a:t>
            </a:r>
            <a:r>
              <a:rPr lang="en-US" baseline="30000"/>
              <a:t>-1</a:t>
            </a:r>
            <a:r>
              <a:rPr lang="en-US"/>
              <a:t> is the inverse of matrix L iff</a:t>
            </a:r>
            <a:endParaRPr/>
          </a:p>
          <a:p>
            <a:pPr marL="0" indent="0" algn="ctr"/>
            <a:r>
              <a:rPr lang="en-US"/>
              <a:t>L</a:t>
            </a:r>
            <a:r>
              <a:rPr lang="en-US" baseline="30000"/>
              <a:t>-1</a:t>
            </a:r>
            <a:r>
              <a:rPr lang="en-US"/>
              <a:t>L</a:t>
            </a:r>
            <a:r>
              <a:rPr lang="en-US" b="1"/>
              <a:t>u</a:t>
            </a:r>
            <a:r>
              <a:rPr lang="en-US"/>
              <a:t> = </a:t>
            </a:r>
            <a:r>
              <a:rPr lang="en-US" b="1"/>
              <a:t>u</a:t>
            </a:r>
            <a:r>
              <a:rPr lang="en-US"/>
              <a:t>  and LL</a:t>
            </a:r>
            <a:r>
              <a:rPr lang="en-US" baseline="30000"/>
              <a:t>-1</a:t>
            </a:r>
            <a:r>
              <a:rPr lang="en-US" b="1"/>
              <a:t>v</a:t>
            </a:r>
            <a:r>
              <a:rPr lang="en-US"/>
              <a:t> = </a:t>
            </a:r>
            <a:r>
              <a:rPr lang="en-US" b="1"/>
              <a:t>v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F1D8-2101-7148-9EAD-81B8977B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inverses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29C9A35-F95B-4C97-BE7C-885092EB470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Not all matrices have an inverse</a:t>
                </a:r>
              </a:p>
              <a:p>
                <a:endParaRPr lang="en-US" dirty="0"/>
              </a:p>
              <a:p>
                <a:r>
                  <a:rPr lang="en-US" dirty="0"/>
                  <a:t>Must be square (n x n)</a:t>
                </a:r>
              </a:p>
              <a:p>
                <a:r>
                  <a:rPr lang="en-US" dirty="0"/>
                  <a:t>Must be full rank (all columns linearly independent)</a:t>
                </a:r>
              </a:p>
              <a:p>
                <a:endParaRPr lang="en-US" dirty="0"/>
              </a:p>
              <a:p>
                <a:r>
                  <a:rPr lang="en-US" dirty="0"/>
                  <a:t>If it exists,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Unique solution to linear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29C9A35-F95B-4C97-BE7C-885092EB4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64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24280</TotalTime>
  <Words>1056</Words>
  <Application>Microsoft Macintosh PowerPoint</Application>
  <PresentationFormat>Widescreen</PresentationFormat>
  <Paragraphs>173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Open Sans</vt:lpstr>
      <vt:lpstr>Open Sans Light</vt:lpstr>
      <vt:lpstr>Wingdings</vt:lpstr>
      <vt:lpstr>Office Theme</vt:lpstr>
      <vt:lpstr>1_Office Theme</vt:lpstr>
      <vt:lpstr>PowerPoint Presentation</vt:lpstr>
      <vt:lpstr>Today</vt:lpstr>
      <vt:lpstr>Positive (Semi-)Definite Operators</vt:lpstr>
      <vt:lpstr>Positive (Semi-)Definite Operators</vt:lpstr>
      <vt:lpstr>PSD matrices</vt:lpstr>
      <vt:lpstr>PSD matrices</vt:lpstr>
      <vt:lpstr>PSD matrices</vt:lpstr>
      <vt:lpstr>Inverse Functions and Matrices</vt:lpstr>
      <vt:lpstr>Properties of inverses</vt:lpstr>
      <vt:lpstr>Properties of inverses</vt:lpstr>
      <vt:lpstr>Properties of inverses</vt:lpstr>
      <vt:lpstr>Analytically solving matrix equations</vt:lpstr>
      <vt:lpstr>Analytically solving matrix equations</vt:lpstr>
      <vt:lpstr>Analytically solving matrix equations</vt:lpstr>
      <vt:lpstr>Facts about inverses</vt:lpstr>
      <vt:lpstr>Linear regression</vt:lpstr>
      <vt:lpstr>Linear regression</vt:lpstr>
      <vt:lpstr>Linear regression</vt:lpstr>
      <vt:lpstr>Ordinary least squares</vt:lpstr>
      <vt:lpstr>Ordinary least squares</vt:lpstr>
      <vt:lpstr>Ordinary least squares</vt:lpstr>
      <vt:lpstr>Ordinary least squares</vt:lpstr>
      <vt:lpstr>Ordinary least squares: geometric interpretation</vt:lpstr>
      <vt:lpstr>Ordinary least squares: geometric interpretation</vt:lpstr>
      <vt:lpstr>Regularization</vt:lpstr>
      <vt:lpstr>Whiteboard: l1 vs l2 regularization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Wilder</dc:creator>
  <cp:lastModifiedBy>Bryan Wilder</cp:lastModifiedBy>
  <cp:revision>34</cp:revision>
  <dcterms:created xsi:type="dcterms:W3CDTF">2023-08-17T15:55:30Z</dcterms:created>
  <dcterms:modified xsi:type="dcterms:W3CDTF">2025-09-15T16:18:53Z</dcterms:modified>
</cp:coreProperties>
</file>